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349" r:id="rId3"/>
    <p:sldId id="411" r:id="rId4"/>
    <p:sldId id="412" r:id="rId5"/>
    <p:sldId id="413" r:id="rId6"/>
    <p:sldId id="414" r:id="rId7"/>
    <p:sldId id="368" r:id="rId8"/>
    <p:sldId id="367" r:id="rId9"/>
    <p:sldId id="365" r:id="rId10"/>
    <p:sldId id="350" r:id="rId11"/>
    <p:sldId id="409" r:id="rId12"/>
    <p:sldId id="366" r:id="rId13"/>
    <p:sldId id="358" r:id="rId14"/>
    <p:sldId id="351" r:id="rId15"/>
    <p:sldId id="407" r:id="rId16"/>
    <p:sldId id="369" r:id="rId17"/>
    <p:sldId id="370" r:id="rId18"/>
    <p:sldId id="371" r:id="rId19"/>
    <p:sldId id="352" r:id="rId20"/>
    <p:sldId id="408" r:id="rId21"/>
    <p:sldId id="372" r:id="rId22"/>
    <p:sldId id="353" r:id="rId23"/>
    <p:sldId id="359" r:id="rId24"/>
    <p:sldId id="360" r:id="rId25"/>
    <p:sldId id="362" r:id="rId26"/>
    <p:sldId id="375" r:id="rId27"/>
    <p:sldId id="403" r:id="rId28"/>
    <p:sldId id="376" r:id="rId29"/>
    <p:sldId id="377" r:id="rId30"/>
    <p:sldId id="378" r:id="rId31"/>
    <p:sldId id="379" r:id="rId32"/>
    <p:sldId id="380" r:id="rId33"/>
    <p:sldId id="383" r:id="rId34"/>
    <p:sldId id="384" r:id="rId35"/>
    <p:sldId id="385" r:id="rId36"/>
    <p:sldId id="381" r:id="rId37"/>
    <p:sldId id="388" r:id="rId38"/>
    <p:sldId id="386" r:id="rId39"/>
    <p:sldId id="382" r:id="rId40"/>
    <p:sldId id="387" r:id="rId41"/>
    <p:sldId id="389" r:id="rId42"/>
    <p:sldId id="390" r:id="rId43"/>
    <p:sldId id="401" r:id="rId44"/>
    <p:sldId id="410" r:id="rId45"/>
    <p:sldId id="405" r:id="rId46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ADA"/>
    <a:srgbClr val="FFDAE0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8"/>
    <p:restoredTop sz="87115"/>
  </p:normalViewPr>
  <p:slideViewPr>
    <p:cSldViewPr snapToGrid="0" snapToObjects="1">
      <p:cViewPr varScale="1">
        <p:scale>
          <a:sx n="139" d="100"/>
          <a:sy n="139" d="100"/>
        </p:scale>
        <p:origin x="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2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1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point: ensures UNDO info due to STEAL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point: ensures REDO info due to NO-FORCE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13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1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57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6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8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1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6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4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8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8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85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50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Consistency: a set of declarative integrity constraints. </a:t>
            </a:r>
          </a:p>
          <a:p>
            <a:endParaRPr lang="en-US" dirty="0"/>
          </a:p>
          <a:p>
            <a:r>
              <a:rPr lang="en-US" dirty="0"/>
              <a:t>Isolation: a </a:t>
            </a:r>
            <a:r>
              <a:rPr lang="en-US" dirty="0" err="1"/>
              <a:t>txn</a:t>
            </a:r>
            <a:r>
              <a:rPr lang="en-US" dirty="0"/>
              <a:t> sees only a state of the DB that could occur if that </a:t>
            </a:r>
            <a:r>
              <a:rPr lang="en-US" dirty="0" err="1"/>
              <a:t>txn</a:t>
            </a:r>
            <a:r>
              <a:rPr lang="en-US" dirty="0"/>
              <a:t> were the only one running against the DB and produces only results that it could produce if it was running alone. </a:t>
            </a:r>
          </a:p>
          <a:p>
            <a:endParaRPr lang="en-US" dirty="0"/>
          </a:p>
          <a:p>
            <a:r>
              <a:rPr lang="en-US" dirty="0"/>
              <a:t>Durability: The effect of committed </a:t>
            </a:r>
            <a:r>
              <a:rPr lang="en-US" dirty="0" err="1"/>
              <a:t>txn</a:t>
            </a:r>
            <a:r>
              <a:rPr lang="en-US" dirty="0"/>
              <a:t> survives failures. </a:t>
            </a:r>
          </a:p>
          <a:p>
            <a:endParaRPr lang="en-US" dirty="0"/>
          </a:p>
          <a:p>
            <a:r>
              <a:rPr lang="en-US" dirty="0"/>
              <a:t>A, C, D address correctness for serial </a:t>
            </a:r>
            <a:r>
              <a:rPr lang="en-US" dirty="0" err="1"/>
              <a:t>txns</a:t>
            </a:r>
            <a:r>
              <a:rPr lang="en-US" dirty="0"/>
              <a:t>, where only a single </a:t>
            </a:r>
            <a:r>
              <a:rPr lang="en-US" dirty="0" err="1"/>
              <a:t>txn</a:t>
            </a:r>
            <a:r>
              <a:rPr lang="en-US" dirty="0"/>
              <a:t> at a time is allowed to be in progress. I property of a </a:t>
            </a:r>
            <a:r>
              <a:rPr lang="en-US" dirty="0" err="1"/>
              <a:t>txn</a:t>
            </a:r>
            <a:r>
              <a:rPr lang="en-US" dirty="0"/>
              <a:t> comes into play when concurrent execution is allowed.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94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1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Compatibility matrix directly models the semantics of conflicts used in the definition of conflict serializability. </a:t>
            </a:r>
          </a:p>
          <a:p>
            <a:r>
              <a:rPr lang="en-US" dirty="0"/>
              <a:t>I.e., locking can be used to enforce serializability. </a:t>
            </a:r>
          </a:p>
          <a:p>
            <a:endParaRPr lang="en-US" dirty="0"/>
          </a:p>
          <a:p>
            <a:r>
              <a:rPr lang="en-US" dirty="0"/>
              <a:t>Rather than testing for serializability, the blocking </a:t>
            </a:r>
            <a:r>
              <a:rPr lang="en-US" dirty="0" err="1"/>
              <a:t>txns</a:t>
            </a:r>
            <a:r>
              <a:rPr lang="en-US" dirty="0"/>
              <a:t> due to lock conflicts can be used to prevent non-serializable schedules from ever being produced.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0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4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3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16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Note that 2PL is sufficient </a:t>
            </a:r>
            <a:r>
              <a:rPr lang="en-US" b="1" dirty="0"/>
              <a:t>but not necessary </a:t>
            </a:r>
            <a:r>
              <a:rPr lang="en-US" b="0" dirty="0"/>
              <a:t>for implementing serializability. </a:t>
            </a:r>
          </a:p>
          <a:p>
            <a:r>
              <a:rPr lang="en-US" b="0" dirty="0"/>
              <a:t>There are schedules that are serializable but would not be allowed (naturally precluded) by 2PL.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78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+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600">
                <a:solidFill>
                  <a:schemeClr val="bg1"/>
                </a:solidFill>
              </a:defRPr>
            </a:lvl2pPr>
            <a:lvl3pPr marL="914400" indent="0" algn="ctr">
              <a:buNone/>
              <a:defRPr sz="2600">
                <a:solidFill>
                  <a:schemeClr val="bg1"/>
                </a:solidFill>
              </a:defRPr>
            </a:lvl3pPr>
            <a:lvl4pPr marL="1371600" indent="0" algn="ctr">
              <a:buNone/>
              <a:defRPr sz="2600">
                <a:solidFill>
                  <a:schemeClr val="bg1"/>
                </a:solidFill>
              </a:defRPr>
            </a:lvl4pPr>
            <a:lvl5pPr marL="1828800" indent="0" algn="ctr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Concurrency Control,</a:t>
            </a:r>
            <a:br>
              <a:rPr lang="en-US" sz="4800" b="1" dirty="0"/>
            </a:br>
            <a:r>
              <a:rPr lang="en-US" sz="4800" b="1" dirty="0"/>
              <a:t>Recovery, and Locking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955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 and Kyle Jamieson.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14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Transaction's properties: 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ACID</a:t>
            </a:r>
          </a:p>
          <a:p>
            <a:pPr lvl="1"/>
            <a:r>
              <a:rPr lang="en-US" sz="3000" dirty="0"/>
              <a:t>Atomicity, Consistency, Isolation, Durability</a:t>
            </a:r>
          </a:p>
          <a:p>
            <a:endParaRPr lang="en-US" sz="3000" dirty="0"/>
          </a:p>
          <a:p>
            <a:r>
              <a:rPr lang="en-US" sz="3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Application logic </a:t>
            </a:r>
            <a:r>
              <a:rPr lang="en-US" sz="3000" dirty="0"/>
              <a:t>checks 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consistency </a:t>
            </a:r>
            <a:r>
              <a:rPr lang="en-US" sz="3000" dirty="0">
                <a:latin typeface="Helvetica Neue" panose="02000503000000020004" pitchFamily="2" charset="0"/>
                <a:ea typeface="Helvetica Neue" panose="02000503000000020004" pitchFamily="2" charset="0"/>
              </a:rPr>
              <a:t>(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C</a:t>
            </a:r>
            <a:r>
              <a:rPr lang="en-US" sz="3000" dirty="0">
                <a:latin typeface="Helvetica Neue" panose="02000503000000020004" pitchFamily="2" charset="0"/>
                <a:ea typeface="Helvetica Neue" panose="02000503000000020004" pitchFamily="2" charset="0"/>
              </a:rPr>
              <a:t>)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This leaves </a:t>
            </a:r>
            <a:r>
              <a:rPr lang="en-US" sz="30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two main goals </a:t>
            </a:r>
            <a:r>
              <a:rPr lang="en-US" sz="3000" dirty="0"/>
              <a:t>for the </a:t>
            </a:r>
            <a:r>
              <a:rPr lang="en-US" sz="3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system:</a:t>
            </a:r>
          </a:p>
          <a:p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Handle 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failures</a:t>
            </a:r>
            <a:r>
              <a:rPr lang="en-US" sz="3000" dirty="0"/>
              <a:t> (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A, D</a:t>
            </a:r>
            <a:r>
              <a:rPr lang="en-US" sz="30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Handle 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concurrency</a:t>
            </a:r>
            <a:r>
              <a:rPr lang="en-US" sz="3000" dirty="0"/>
              <a:t> (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I</a:t>
            </a:r>
            <a:r>
              <a:rPr lang="en-US" sz="30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system need to do?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7C174-69D4-9543-9F7D-B6B26043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E8640-2DBD-0141-A70E-A1A4F32E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4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Goal #1: Concurrency control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Transaction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recovery</a:t>
            </a:r>
            <a:endParaRPr lang="en-US" sz="3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4F394-62E8-7D45-B5A6-8D629D20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Y. Cheng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E00C2-A89B-4D49-88B6-B0BEED86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GMU CS475 Fall 2021</a:t>
            </a:r>
          </a:p>
        </p:txBody>
      </p:sp>
    </p:spTree>
    <p:extLst>
      <p:ext uri="{BB962C8B-B14F-4D97-AF65-F5344CB8AC3E}">
        <p14:creationId xmlns:p14="http://schemas.microsoft.com/office/powerpoint/2010/main" val="47908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“crash failure” model:</a:t>
            </a:r>
          </a:p>
          <a:p>
            <a:endParaRPr lang="en-US" dirty="0"/>
          </a:p>
          <a:p>
            <a:r>
              <a:rPr lang="en-US" dirty="0"/>
              <a:t>Machines are prone to crashes:</a:t>
            </a:r>
          </a:p>
          <a:p>
            <a:pPr lvl="1"/>
            <a:r>
              <a:rPr lang="en-US" dirty="0"/>
              <a:t>Disk contents (</a:t>
            </a:r>
            <a:r>
              <a:rPr lang="en-US" b="1" i="1" dirty="0">
                <a:solidFill>
                  <a:srgbClr val="0070C0"/>
                </a:solidFill>
              </a:rPr>
              <a:t>non-volatile storage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okay</a:t>
            </a:r>
          </a:p>
          <a:p>
            <a:pPr lvl="1"/>
            <a:r>
              <a:rPr lang="en-US" dirty="0"/>
              <a:t>Memory contents (</a:t>
            </a:r>
            <a:r>
              <a:rPr lang="en-US" b="1" i="1" dirty="0">
                <a:solidFill>
                  <a:srgbClr val="0070C0"/>
                </a:solidFill>
              </a:rPr>
              <a:t>volatile storage</a:t>
            </a:r>
            <a:r>
              <a:rPr lang="en-US" dirty="0"/>
              <a:t>)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lost</a:t>
            </a:r>
          </a:p>
          <a:p>
            <a:endParaRPr lang="en-US" dirty="0"/>
          </a:p>
          <a:p>
            <a:r>
              <a:rPr lang="en-US" dirty="0"/>
              <a:t>Machines don’t misbehave (“Byzantine”)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model: crash failures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AFE30-EBC7-5F49-B69A-406D7D24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3D13-9C9E-7646-A90B-200C9DE6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8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7800"/>
            <a:ext cx="8286750" cy="846513"/>
          </a:xfrm>
        </p:spPr>
        <p:txBody>
          <a:bodyPr/>
          <a:lstStyle/>
          <a:p>
            <a:r>
              <a:rPr lang="en-US" dirty="0"/>
              <a:t>Transfers $10 from account </a:t>
            </a:r>
            <a:r>
              <a:rPr lang="en-US" b="1" dirty="0"/>
              <a:t>A</a:t>
            </a:r>
            <a:r>
              <a:rPr lang="en-US" dirty="0"/>
              <a:t> to account </a:t>
            </a:r>
            <a:r>
              <a:rPr lang="en-US" b="1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transfer transaction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2447060" y="2522913"/>
            <a:ext cx="4173680" cy="3463590"/>
          </a:xfrm>
          <a:prstGeom prst="foldedCorner">
            <a:avLst>
              <a:gd name="adj" fmla="val 1278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600" b="0" u="sng" dirty="0">
                <a:latin typeface="Arial" charset="0"/>
              </a:rPr>
              <a:t>transaction </a:t>
            </a:r>
            <a:r>
              <a:rPr lang="en-US" sz="2600" u="sng" dirty="0">
                <a:latin typeface="Arial" charset="0"/>
              </a:rPr>
              <a:t>transfer(A, B)</a:t>
            </a:r>
            <a:r>
              <a:rPr lang="en-US" sz="2600" b="0" u="sng" dirty="0">
                <a:latin typeface="Arial" charset="0"/>
              </a:rPr>
              <a:t>:</a:t>
            </a:r>
          </a:p>
          <a:p>
            <a:pPr algn="l"/>
            <a:r>
              <a:rPr lang="en-US" sz="2600" b="0" i="1" dirty="0">
                <a:latin typeface="Arial" charset="0"/>
              </a:rPr>
              <a:t>begin_tx</a:t>
            </a:r>
          </a:p>
          <a:p>
            <a:pPr algn="l"/>
            <a:r>
              <a:rPr lang="en-US" sz="2600" b="0" dirty="0">
                <a:latin typeface="Arial" charset="0"/>
              </a:rPr>
              <a:t>a </a:t>
            </a:r>
            <a:r>
              <a:rPr lang="en-US" sz="2600" b="0" dirty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600" dirty="0">
                <a:latin typeface="Arial" charset="0"/>
                <a:sym typeface="Wingdings"/>
              </a:rPr>
              <a:t>if</a:t>
            </a:r>
            <a:r>
              <a:rPr lang="en-US" sz="2600" b="0" dirty="0">
                <a:latin typeface="Arial" charset="0"/>
                <a:sym typeface="Wingdings"/>
              </a:rPr>
              <a:t> a &lt; 10 </a:t>
            </a:r>
            <a:r>
              <a:rPr lang="en-US" sz="2600" dirty="0">
                <a:latin typeface="Arial" charset="0"/>
                <a:sym typeface="Wingdings"/>
              </a:rPr>
              <a:t>then</a:t>
            </a:r>
            <a:r>
              <a:rPr lang="en-US" sz="2600" b="0" dirty="0">
                <a:latin typeface="Arial" charset="0"/>
                <a:sym typeface="Wingdings"/>
              </a:rPr>
              <a:t> </a:t>
            </a:r>
            <a:r>
              <a:rPr lang="en-US" sz="2600" b="0" i="1" dirty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2600" dirty="0">
                <a:latin typeface="Arial" charset="0"/>
                <a:sym typeface="Wingdings"/>
              </a:rPr>
              <a:t>else</a:t>
            </a:r>
            <a:r>
              <a:rPr lang="en-US" sz="2600" b="0" dirty="0">
                <a:latin typeface="Arial" charset="0"/>
                <a:sym typeface="Wingdings"/>
              </a:rPr>
              <a:t>	write(A, a−10)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	b  read(B)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	write(B, b+10)</a:t>
            </a:r>
          </a:p>
          <a:p>
            <a:pPr algn="l"/>
            <a:r>
              <a:rPr lang="en-US" sz="2600" dirty="0">
                <a:latin typeface="Arial" charset="0"/>
                <a:sym typeface="Wingdings"/>
              </a:rPr>
              <a:t>	</a:t>
            </a:r>
            <a:r>
              <a:rPr lang="en-US" sz="2600" b="0" i="1" dirty="0">
                <a:latin typeface="Arial" charset="0"/>
                <a:sym typeface="Wingdings"/>
              </a:rPr>
              <a:t>commit_tx</a:t>
            </a:r>
            <a:endParaRPr lang="en-US" sz="2600" b="0" i="1" dirty="0">
              <a:latin typeface="Arial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F0A4F-352F-F84B-ABAB-5194AF5D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BCAC8-2E81-6642-B9E5-349106C3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5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7800"/>
            <a:ext cx="8286750" cy="4336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$100 in A, $100 in 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commit_tx starts the commit protocol:</a:t>
            </a:r>
          </a:p>
          <a:p>
            <a:pPr lvl="1"/>
            <a:r>
              <a:rPr lang="en-US" dirty="0"/>
              <a:t>write(A, $90) to disk </a:t>
            </a:r>
          </a:p>
          <a:p>
            <a:pPr lvl="1"/>
            <a:r>
              <a:rPr lang="en-US" dirty="0"/>
              <a:t>write(B, $110) to disk</a:t>
            </a:r>
          </a:p>
          <a:p>
            <a:endParaRPr lang="en-US" dirty="0"/>
          </a:p>
          <a:p>
            <a:r>
              <a:rPr lang="en-US" dirty="0"/>
              <a:t>What happens if </a:t>
            </a:r>
            <a:r>
              <a:rPr lang="en-US" b="1" dirty="0">
                <a:solidFill>
                  <a:srgbClr val="C00000"/>
                </a:solidFill>
              </a:rPr>
              <a:t>system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crash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after first write,</a:t>
            </a:r>
            <a:r>
              <a:rPr lang="en-US" dirty="0"/>
              <a:t> but </a:t>
            </a:r>
            <a:r>
              <a:rPr lang="en-US" b="1" dirty="0"/>
              <a:t>before second write?</a:t>
            </a:r>
          </a:p>
          <a:p>
            <a:pPr lvl="1"/>
            <a:r>
              <a:rPr lang="en-US" dirty="0"/>
              <a:t>After recovery: Partial writes, </a:t>
            </a:r>
            <a:r>
              <a:rPr lang="en-US" b="1" dirty="0">
                <a:solidFill>
                  <a:srgbClr val="C00000"/>
                </a:solidFill>
              </a:rPr>
              <a:t>money is lost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5988283" y="146166"/>
            <a:ext cx="2927117" cy="2374669"/>
          </a:xfrm>
          <a:prstGeom prst="foldedCorner">
            <a:avLst>
              <a:gd name="adj" fmla="val 846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800" b="0" u="sng" dirty="0">
                <a:latin typeface="Arial" charset="0"/>
              </a:rPr>
              <a:t>transaction </a:t>
            </a:r>
            <a:r>
              <a:rPr lang="en-US" sz="1800" u="sng" dirty="0">
                <a:latin typeface="Arial" charset="0"/>
              </a:rPr>
              <a:t>transfer(A, B)</a:t>
            </a:r>
            <a:r>
              <a:rPr lang="en-US" sz="1800" b="0" u="sng" dirty="0">
                <a:latin typeface="Arial" charset="0"/>
              </a:rPr>
              <a:t>:</a:t>
            </a:r>
          </a:p>
          <a:p>
            <a:pPr algn="l"/>
            <a:r>
              <a:rPr lang="en-US" sz="1800" b="0" i="1" dirty="0">
                <a:latin typeface="Arial" charset="0"/>
              </a:rPr>
              <a:t>begin_tx</a:t>
            </a:r>
          </a:p>
          <a:p>
            <a:pPr algn="l"/>
            <a:r>
              <a:rPr lang="en-US" sz="1800" b="0" dirty="0">
                <a:latin typeface="Arial" charset="0"/>
              </a:rPr>
              <a:t>a </a:t>
            </a:r>
            <a:r>
              <a:rPr lang="en-US" sz="1800" b="0" dirty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if</a:t>
            </a:r>
            <a:r>
              <a:rPr lang="en-US" sz="1800" b="0" dirty="0">
                <a:latin typeface="Arial" charset="0"/>
                <a:sym typeface="Wingdings"/>
              </a:rPr>
              <a:t> a &lt; 10 </a:t>
            </a:r>
            <a:r>
              <a:rPr lang="en-US" sz="1800" dirty="0">
                <a:latin typeface="Arial" charset="0"/>
                <a:sym typeface="Wingdings"/>
              </a:rPr>
              <a:t>then</a:t>
            </a:r>
            <a:r>
              <a:rPr lang="en-US" sz="1800" b="0" dirty="0">
                <a:latin typeface="Arial" charset="0"/>
                <a:sym typeface="Wingdings"/>
              </a:rPr>
              <a:t> </a:t>
            </a:r>
            <a:r>
              <a:rPr lang="en-US" sz="1800" b="0" i="1" dirty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else</a:t>
            </a:r>
            <a:r>
              <a:rPr lang="en-US" sz="1800" b="0" dirty="0">
                <a:latin typeface="Arial" charset="0"/>
                <a:sym typeface="Wingdings"/>
              </a:rPr>
              <a:t>	write(A, a−10)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b  read(B)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write(B, b+10)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	</a:t>
            </a:r>
            <a:r>
              <a:rPr lang="en-US" sz="1800" b="0" i="1" dirty="0">
                <a:latin typeface="Arial" charset="0"/>
                <a:sym typeface="Wingdings"/>
              </a:rPr>
              <a:t>commit_tx</a:t>
            </a:r>
            <a:endParaRPr lang="en-US" sz="1800" b="0" i="1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750" y="5856809"/>
            <a:ext cx="7480300" cy="608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Lack atomicity </a:t>
            </a:r>
            <a:r>
              <a:rPr lang="en-US" sz="30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the presence of failures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E3BBF-8763-454D-94CE-77FEBC9C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25432-DBBF-0746-AE0D-4F7E91F6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9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57D6-49E6-BE44-BBDF-898CC9A8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9C6D-DCB3-3E4E-B4A7-6F831C15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5428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Smallest unit of storage that can be atomically written to non-volatile storage is called a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page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Buffer manager</a:t>
            </a:r>
            <a:r>
              <a:rPr lang="en-US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 </a:t>
            </a:r>
            <a:r>
              <a:rPr lang="en-US" dirty="0"/>
              <a:t>moves pages between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buffer pool </a:t>
            </a:r>
            <a:r>
              <a:rPr lang="en-US" dirty="0"/>
              <a:t>(in volatile memory) and disk (in non-volatile storage)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7C6A-2FAF-8640-B955-E6A98A65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4E63-6BF2-3146-91C7-974D1F44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F14A8-615D-5A40-A22A-7AA6269F1EE7}"/>
              </a:ext>
            </a:extLst>
          </p:cNvPr>
          <p:cNvSpPr/>
          <p:nvPr/>
        </p:nvSpPr>
        <p:spPr>
          <a:xfrm>
            <a:off x="4342802" y="3768446"/>
            <a:ext cx="2403159" cy="765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Buffer pool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DDE2342-BD2F-1246-8C81-F5B9A7E29DD0}"/>
              </a:ext>
            </a:extLst>
          </p:cNvPr>
          <p:cNvSpPr/>
          <p:nvPr/>
        </p:nvSpPr>
        <p:spPr>
          <a:xfrm>
            <a:off x="1349036" y="4433199"/>
            <a:ext cx="2754537" cy="6145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Buffer manager</a:t>
            </a:r>
          </a:p>
        </p:txBody>
      </p:sp>
      <p:sp>
        <p:nvSpPr>
          <p:cNvPr id="9" name="Multidocument 8">
            <a:extLst>
              <a:ext uri="{FF2B5EF4-FFF2-40B4-BE49-F238E27FC236}">
                <a16:creationId xmlns:a16="http://schemas.microsoft.com/office/drawing/2014/main" id="{D17BCAF6-5326-2B4F-A592-BC4B1B7ECE7E}"/>
              </a:ext>
            </a:extLst>
          </p:cNvPr>
          <p:cNvSpPr/>
          <p:nvPr/>
        </p:nvSpPr>
        <p:spPr>
          <a:xfrm>
            <a:off x="6281289" y="3964163"/>
            <a:ext cx="1084220" cy="757322"/>
          </a:xfrm>
          <a:prstGeom prst="flowChartMultidocumen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760F5F-FCC1-3C41-A18D-43D5D7C7E06E}"/>
              </a:ext>
            </a:extLst>
          </p:cNvPr>
          <p:cNvGrpSpPr/>
          <p:nvPr/>
        </p:nvGrpSpPr>
        <p:grpSpPr>
          <a:xfrm>
            <a:off x="4342802" y="4847058"/>
            <a:ext cx="3049814" cy="1840523"/>
            <a:chOff x="1859811" y="4727485"/>
            <a:chExt cx="3049814" cy="184052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2709B0-B570-0B47-84F5-400628839DAB}"/>
                </a:ext>
              </a:extLst>
            </p:cNvPr>
            <p:cNvSpPr/>
            <p:nvPr/>
          </p:nvSpPr>
          <p:spPr>
            <a:xfrm>
              <a:off x="1859811" y="4727485"/>
              <a:ext cx="3049814" cy="184052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spc="-15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Non-volatile storage</a:t>
              </a:r>
            </a:p>
          </p:txBody>
        </p:sp>
        <p:sp>
          <p:nvSpPr>
            <p:cNvPr id="12" name="Magnetic Disk 11">
              <a:extLst>
                <a:ext uri="{FF2B5EF4-FFF2-40B4-BE49-F238E27FC236}">
                  <a16:creationId xmlns:a16="http://schemas.microsoft.com/office/drawing/2014/main" id="{07863419-6C28-A749-814C-19CB07FB65F3}"/>
                </a:ext>
              </a:extLst>
            </p:cNvPr>
            <p:cNvSpPr/>
            <p:nvPr/>
          </p:nvSpPr>
          <p:spPr>
            <a:xfrm>
              <a:off x="2728527" y="4994327"/>
              <a:ext cx="1312382" cy="98606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Disk</a:t>
              </a:r>
              <a:endPara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49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Force</a:t>
            </a:r>
            <a:r>
              <a:rPr lang="en-US" dirty="0"/>
              <a:t> all of a transaction’s writes to disk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before</a:t>
            </a:r>
            <a:r>
              <a:rPr lang="en-US" dirty="0"/>
              <a:t> transaction commits?</a:t>
            </a:r>
          </a:p>
          <a:p>
            <a:pPr marL="914400" lvl="1" indent="-514350"/>
            <a:r>
              <a:rPr lang="en-US" dirty="0"/>
              <a:t>Yes: </a:t>
            </a:r>
            <a:r>
              <a:rPr lang="en-US" b="1" i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force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policy</a:t>
            </a:r>
          </a:p>
          <a:p>
            <a:pPr marL="914400" lvl="1" indent="-514350"/>
            <a:r>
              <a:rPr lang="en-US" dirty="0"/>
              <a:t>No: </a:t>
            </a:r>
            <a:r>
              <a:rPr lang="en-US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no-force</a:t>
            </a:r>
            <a:r>
              <a:rPr lang="en-US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 </a:t>
            </a:r>
            <a:r>
              <a:rPr lang="en-US" dirty="0"/>
              <a:t>policy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May</a:t>
            </a:r>
            <a:r>
              <a:rPr lang="en-US" b="1" dirty="0"/>
              <a:t>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uncommitted</a:t>
            </a:r>
            <a:r>
              <a:rPr lang="en-US" dirty="0"/>
              <a:t> transactions’ writes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overwrite</a:t>
            </a:r>
            <a:r>
              <a:rPr lang="en-US" dirty="0"/>
              <a:t> committed values on disk?</a:t>
            </a:r>
          </a:p>
          <a:p>
            <a:pPr marL="914400" lvl="1" indent="-514350"/>
            <a:r>
              <a:rPr lang="en-US" dirty="0"/>
              <a:t>Yes: </a:t>
            </a:r>
            <a:r>
              <a:rPr lang="en-US" b="1" i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steal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policy</a:t>
            </a:r>
          </a:p>
          <a:p>
            <a:pPr marL="914400" lvl="1" indent="-514350"/>
            <a:r>
              <a:rPr lang="en-US" dirty="0"/>
              <a:t>No: </a:t>
            </a:r>
            <a:r>
              <a:rPr lang="en-US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no-steal</a:t>
            </a:r>
            <a:r>
              <a:rPr lang="en-US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 </a:t>
            </a:r>
            <a:r>
              <a:rPr lang="en-US" dirty="0"/>
              <a:t>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design choices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85E5-99D7-3A44-A0C7-41F7C842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E66E6-1D4A-6C42-B93F-89370166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4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Force</a:t>
            </a:r>
            <a:r>
              <a:rPr lang="en-US" dirty="0"/>
              <a:t> all of a transaction’s writes to disk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before</a:t>
            </a:r>
            <a:r>
              <a:rPr lang="en-US" dirty="0"/>
              <a:t> transaction commits?</a:t>
            </a:r>
          </a:p>
          <a:p>
            <a:pPr marL="914400" lvl="1" indent="-514350"/>
            <a:r>
              <a:rPr lang="en-US" b="1" dirty="0"/>
              <a:t>Yes: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force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policy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May</a:t>
            </a:r>
            <a:r>
              <a:rPr lang="en-US" b="1" dirty="0"/>
              <a:t>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uncommitted</a:t>
            </a:r>
            <a:r>
              <a:rPr lang="en-US" dirty="0"/>
              <a:t> transactions’ writes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overwrite</a:t>
            </a:r>
            <a:r>
              <a:rPr lang="en-US" dirty="0"/>
              <a:t> committed values on disk?</a:t>
            </a:r>
          </a:p>
          <a:p>
            <a:pPr marL="914400" lvl="1" indent="-514350"/>
            <a:r>
              <a:rPr lang="en-US" b="1" dirty="0"/>
              <a:t>No: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no-steal</a:t>
            </a:r>
            <a:r>
              <a:rPr lang="en-US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 </a:t>
            </a:r>
            <a:r>
              <a:rPr lang="en-US" dirty="0"/>
              <a:t>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implications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676" y="2933700"/>
            <a:ext cx="6216648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spc="-1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Then </a:t>
            </a:r>
            <a:r>
              <a:rPr lang="en-US" sz="2800" spc="-1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slower disk writes </a:t>
            </a:r>
            <a:r>
              <a:rPr lang="en-US" sz="2800" b="0" spc="-1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appear </a:t>
            </a:r>
            <a:r>
              <a:rPr lang="en-US" sz="2800" spc="-1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the critical path </a:t>
            </a:r>
            <a:r>
              <a:rPr lang="en-US" sz="2800" b="0" spc="-1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 a committing transaction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367" y="5749181"/>
            <a:ext cx="8441266" cy="618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spc="-1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Then buffer manager </a:t>
            </a:r>
            <a:r>
              <a:rPr lang="en-US" sz="2800" spc="-1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loses</a:t>
            </a:r>
            <a:r>
              <a:rPr lang="en-US" sz="2800" b="0" spc="-1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spc="-1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write scheduling </a:t>
            </a:r>
            <a:r>
              <a:rPr lang="en-US" sz="2800" spc="-1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flexibility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F46ED-D93B-CD45-AECB-F106FDF0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A6D9A-703A-2B47-BF4D-B77B32F4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&amp; redo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38492-11DE-FA4C-85A9-3F5BF119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Force</a:t>
            </a:r>
            <a:r>
              <a:rPr lang="en-US" dirty="0"/>
              <a:t> all a transaction’s writes to disk </a:t>
            </a:r>
            <a:r>
              <a:rPr lang="en-US" b="1" dirty="0"/>
              <a:t>before</a:t>
            </a:r>
            <a:r>
              <a:rPr lang="en-US" dirty="0"/>
              <a:t> transaction commits?</a:t>
            </a:r>
          </a:p>
          <a:p>
            <a:pPr marL="914400" lvl="1" indent="-514350"/>
            <a:r>
              <a:rPr lang="en-US" dirty="0"/>
              <a:t>Choose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no: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no-force </a:t>
            </a:r>
            <a:r>
              <a:rPr lang="en-US" dirty="0"/>
              <a:t>policy</a:t>
            </a:r>
          </a:p>
          <a:p>
            <a:pPr marL="1314450" lvl="2" indent="-514350">
              <a:buFont typeface=".HiraKakuInterface-W3" charset="-128"/>
              <a:buChar char="☞"/>
            </a:pPr>
            <a:r>
              <a:rPr lang="en-US" b="1" dirty="0"/>
              <a:t>Need support for </a:t>
            </a:r>
            <a:r>
              <a:rPr lang="en-US" b="1" i="1" dirty="0">
                <a:solidFill>
                  <a:srgbClr val="C00000"/>
                </a:solidFill>
              </a:rPr>
              <a:t>redo:</a:t>
            </a:r>
            <a:r>
              <a:rPr lang="en-US" dirty="0"/>
              <a:t> complete a committed transaction’s writes on disk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May</a:t>
            </a:r>
            <a:r>
              <a:rPr lang="en-US" b="1" dirty="0"/>
              <a:t> uncommitted</a:t>
            </a:r>
            <a:r>
              <a:rPr lang="en-US" dirty="0"/>
              <a:t> transactions’ writes </a:t>
            </a:r>
            <a:r>
              <a:rPr lang="en-US" b="1" dirty="0"/>
              <a:t>overwrite</a:t>
            </a:r>
            <a:r>
              <a:rPr lang="en-US" dirty="0"/>
              <a:t> committed values on disk?</a:t>
            </a:r>
          </a:p>
          <a:p>
            <a:pPr marL="914400" lvl="1" indent="-514350"/>
            <a:r>
              <a:rPr lang="en-US" dirty="0"/>
              <a:t>Choose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yes: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steal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policy</a:t>
            </a:r>
          </a:p>
          <a:p>
            <a:pPr marL="1314450" lvl="2" indent="-514350">
              <a:buFont typeface=".HiraKakuInterface-W3" charset="-128"/>
              <a:buChar char="☞"/>
            </a:pPr>
            <a:r>
              <a:rPr lang="en-US" b="1" dirty="0"/>
              <a:t>Need support for </a:t>
            </a:r>
            <a:r>
              <a:rPr lang="en-US" b="1" i="1" dirty="0">
                <a:solidFill>
                  <a:srgbClr val="C00000"/>
                </a:solidFill>
              </a:rPr>
              <a:t>undo:</a:t>
            </a:r>
            <a:r>
              <a:rPr lang="en-US" dirty="0"/>
              <a:t> removing the effects of an uncommitted transaction on disk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1A9BA-A98B-9944-B206-DD1D00C6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16B4F-3527-264F-B50C-008BF1FE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1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Log: </a:t>
            </a:r>
            <a:r>
              <a:rPr lang="en-US" dirty="0"/>
              <a:t>A sequential file that stores information about transactions and system state</a:t>
            </a:r>
          </a:p>
          <a:p>
            <a:pPr lvl="1"/>
            <a:r>
              <a:rPr lang="en-US" dirty="0"/>
              <a:t>Resides in </a:t>
            </a:r>
            <a:r>
              <a:rPr lang="en-US" b="1" dirty="0">
                <a:solidFill>
                  <a:srgbClr val="0070C0"/>
                </a:solidFill>
              </a:rPr>
              <a:t>separate, non-volatile storage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One entry in the log for each update, commit, abort operation: called a </a:t>
            </a:r>
            <a:r>
              <a:rPr lang="en-US" b="1" dirty="0">
                <a:solidFill>
                  <a:srgbClr val="0070C0"/>
                </a:solidFill>
              </a:rPr>
              <a:t>log record</a:t>
            </a:r>
          </a:p>
          <a:p>
            <a:endParaRPr lang="en-US" dirty="0"/>
          </a:p>
          <a:p>
            <a:r>
              <a:rPr lang="en-US" dirty="0"/>
              <a:t>Log record contains:</a:t>
            </a:r>
          </a:p>
          <a:p>
            <a:pPr lvl="1"/>
            <a:r>
              <a:rPr lang="en-US" dirty="0"/>
              <a:t>Monotonic-increasing </a:t>
            </a:r>
            <a:r>
              <a:rPr lang="en-US" b="1" dirty="0">
                <a:solidFill>
                  <a:srgbClr val="0070C0"/>
                </a:solidFill>
              </a:rPr>
              <a:t>log sequence number </a:t>
            </a:r>
            <a:r>
              <a:rPr lang="en-US" dirty="0"/>
              <a:t>(LSN)</a:t>
            </a:r>
          </a:p>
          <a:p>
            <a:pPr lvl="1"/>
            <a:r>
              <a:rPr lang="en-US" b="1" dirty="0"/>
              <a:t>Old value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before image</a:t>
            </a:r>
            <a:r>
              <a:rPr lang="en-US" dirty="0"/>
              <a:t>) of the item for </a:t>
            </a:r>
            <a:r>
              <a:rPr lang="en-US" b="1" dirty="0"/>
              <a:t>undo</a:t>
            </a:r>
          </a:p>
          <a:p>
            <a:pPr lvl="1"/>
            <a:r>
              <a:rPr lang="en-US" b="1" dirty="0"/>
              <a:t>New value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after image</a:t>
            </a:r>
            <a:r>
              <a:rPr lang="en-US" dirty="0"/>
              <a:t>) of the item for </a:t>
            </a:r>
            <a:r>
              <a:rPr lang="en-US" b="1" dirty="0"/>
              <a:t>redo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undo &amp; redo?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B67E-D508-DB47-BDB9-1075F594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A9584-730C-F44A-81D7-C20B51A4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unit</a:t>
            </a:r>
            <a:r>
              <a:rPr lang="en-US" dirty="0"/>
              <a:t> of work:</a:t>
            </a:r>
          </a:p>
          <a:p>
            <a:pPr lvl="1"/>
            <a:r>
              <a:rPr lang="en-US" dirty="0"/>
              <a:t>May consist of </a:t>
            </a:r>
            <a:r>
              <a:rPr lang="en-US" b="1" dirty="0">
                <a:solidFill>
                  <a:srgbClr val="0070C0"/>
                </a:solidFill>
              </a:rPr>
              <a:t>multiple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data accesses or updates</a:t>
            </a:r>
          </a:p>
          <a:p>
            <a:pPr lvl="1"/>
            <a:r>
              <a:rPr lang="en-US" dirty="0"/>
              <a:t>Must </a:t>
            </a:r>
            <a:r>
              <a:rPr lang="en-US" b="1" dirty="0">
                <a:solidFill>
                  <a:srgbClr val="0070C0"/>
                </a:solidFill>
              </a:rPr>
              <a:t>commit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abort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as a </a:t>
            </a:r>
            <a:r>
              <a:rPr lang="en-US" b="1" dirty="0"/>
              <a:t>single atomic unit</a:t>
            </a:r>
          </a:p>
          <a:p>
            <a:endParaRPr lang="en-US" dirty="0"/>
          </a:p>
          <a:p>
            <a:r>
              <a:rPr lang="en-US" dirty="0"/>
              <a:t>Transactions can either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commit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abort</a:t>
            </a:r>
          </a:p>
          <a:p>
            <a:pPr lvl="1"/>
            <a:r>
              <a:rPr lang="en-US" dirty="0"/>
              <a:t>When </a:t>
            </a:r>
            <a:r>
              <a:rPr lang="en-US" b="1" dirty="0"/>
              <a:t>commit,</a:t>
            </a:r>
            <a:r>
              <a:rPr lang="en-US" dirty="0"/>
              <a:t> all updates performed on database are made permanent, visible to other transactions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b="1" dirty="0"/>
              <a:t>abort,</a:t>
            </a:r>
            <a:r>
              <a:rPr lang="en-US" dirty="0"/>
              <a:t> database restored to a state such that the aborting transaction never executed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transaction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0BA39-F0EE-0340-A1BD-ADB7A1E4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2C07A-BBC2-004F-BC8A-F4CF621D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0CED-3B1F-8945-BEC6-325B20EA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DACF-2C14-B341-8C6B-94961BE20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5751"/>
            <a:ext cx="7886700" cy="208046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Buffer pool </a:t>
            </a:r>
            <a:r>
              <a:rPr lang="en-US" dirty="0"/>
              <a:t>(volatile memory) and disk (non-volatile)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log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resides on a </a:t>
            </a:r>
            <a:r>
              <a:rPr lang="en-US" b="1" dirty="0"/>
              <a:t>separate</a:t>
            </a:r>
            <a:r>
              <a:rPr lang="en-US" dirty="0"/>
              <a:t> partition or disk (in non-volatile storage)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5C77-A3A2-E543-B098-F1E9A1D1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19D8-2CB5-F64C-878B-0BB162AE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18A2-4C1E-DA42-8257-D4C599DD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483753-1390-9D40-BD7B-A4801C1C73CB}"/>
              </a:ext>
            </a:extLst>
          </p:cNvPr>
          <p:cNvSpPr/>
          <p:nvPr/>
        </p:nvSpPr>
        <p:spPr>
          <a:xfrm>
            <a:off x="2140856" y="4933976"/>
            <a:ext cx="6485206" cy="18405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Non-volatile storage</a:t>
            </a:r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47282296-AE11-E44F-BB49-7E9CA1A0ECCE}"/>
              </a:ext>
            </a:extLst>
          </p:cNvPr>
          <p:cNvSpPr/>
          <p:nvPr/>
        </p:nvSpPr>
        <p:spPr>
          <a:xfrm>
            <a:off x="4021026" y="5221500"/>
            <a:ext cx="1312382" cy="98606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Disk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CC72B4-8268-054F-9409-87848A4288A0}"/>
              </a:ext>
            </a:extLst>
          </p:cNvPr>
          <p:cNvGrpSpPr/>
          <p:nvPr/>
        </p:nvGrpSpPr>
        <p:grpSpPr>
          <a:xfrm>
            <a:off x="6275043" y="5278978"/>
            <a:ext cx="1941883" cy="880633"/>
            <a:chOff x="6781800" y="3037613"/>
            <a:chExt cx="1941883" cy="8806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53ED83-4B75-BF4C-9371-2DE9ADF891EF}"/>
                </a:ext>
              </a:extLst>
            </p:cNvPr>
            <p:cNvSpPr txBox="1"/>
            <p:nvPr/>
          </p:nvSpPr>
          <p:spPr>
            <a:xfrm>
              <a:off x="7380586" y="3037613"/>
              <a:ext cx="7088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408D80-3BBC-0142-8223-62FD97A300B4}"/>
                </a:ext>
              </a:extLst>
            </p:cNvPr>
            <p:cNvGrpSpPr/>
            <p:nvPr/>
          </p:nvGrpSpPr>
          <p:grpSpPr>
            <a:xfrm>
              <a:off x="6781800" y="3531650"/>
              <a:ext cx="1941883" cy="386596"/>
              <a:chOff x="6781800" y="3531650"/>
              <a:chExt cx="1941883" cy="38659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9DF068A-B3FD-CA4C-BDD1-17FC6868A24E}"/>
                  </a:ext>
                </a:extLst>
              </p:cNvPr>
              <p:cNvSpPr/>
              <p:nvPr/>
            </p:nvSpPr>
            <p:spPr>
              <a:xfrm>
                <a:off x="6781800" y="3531650"/>
                <a:ext cx="386596" cy="386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F18A7C-B9BD-104C-B716-63A63341C5BC}"/>
                  </a:ext>
                </a:extLst>
              </p:cNvPr>
              <p:cNvSpPr/>
              <p:nvPr/>
            </p:nvSpPr>
            <p:spPr>
              <a:xfrm>
                <a:off x="7168396" y="3531650"/>
                <a:ext cx="386596" cy="386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9802AC-4187-E74B-9178-FD8153CB101A}"/>
                  </a:ext>
                </a:extLst>
              </p:cNvPr>
              <p:cNvSpPr/>
              <p:nvPr/>
            </p:nvSpPr>
            <p:spPr>
              <a:xfrm>
                <a:off x="7560948" y="3531650"/>
                <a:ext cx="386596" cy="386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6E29F0-C393-BD4C-B5ED-9D5AD63E4C52}"/>
                  </a:ext>
                </a:extLst>
              </p:cNvPr>
              <p:cNvSpPr/>
              <p:nvPr/>
            </p:nvSpPr>
            <p:spPr>
              <a:xfrm>
                <a:off x="7953500" y="3531650"/>
                <a:ext cx="386596" cy="386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906247-7DE1-034D-A4A9-AA48FF128FFF}"/>
                  </a:ext>
                </a:extLst>
              </p:cNvPr>
              <p:cNvSpPr/>
              <p:nvPr/>
            </p:nvSpPr>
            <p:spPr>
              <a:xfrm>
                <a:off x="8337087" y="3531650"/>
                <a:ext cx="386596" cy="386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6E724-E884-9043-AE0B-58F0BE5CEB4B}"/>
              </a:ext>
            </a:extLst>
          </p:cNvPr>
          <p:cNvSpPr/>
          <p:nvPr/>
        </p:nvSpPr>
        <p:spPr>
          <a:xfrm>
            <a:off x="3698828" y="3523360"/>
            <a:ext cx="2403159" cy="765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Buffer pool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F37196F2-8A9C-3042-9069-53ECD4F7A855}"/>
              </a:ext>
            </a:extLst>
          </p:cNvPr>
          <p:cNvSpPr/>
          <p:nvPr/>
        </p:nvSpPr>
        <p:spPr>
          <a:xfrm>
            <a:off x="628650" y="4065180"/>
            <a:ext cx="2754537" cy="6145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Buffer manager</a:t>
            </a:r>
          </a:p>
        </p:txBody>
      </p:sp>
      <p:sp>
        <p:nvSpPr>
          <p:cNvPr id="19" name="Multidocument 18">
            <a:extLst>
              <a:ext uri="{FF2B5EF4-FFF2-40B4-BE49-F238E27FC236}">
                <a16:creationId xmlns:a16="http://schemas.microsoft.com/office/drawing/2014/main" id="{9746C016-B57C-2043-A5DF-5E8803397FD4}"/>
              </a:ext>
            </a:extLst>
          </p:cNvPr>
          <p:cNvSpPr/>
          <p:nvPr/>
        </p:nvSpPr>
        <p:spPr>
          <a:xfrm>
            <a:off x="5333408" y="3993769"/>
            <a:ext cx="1084220" cy="757322"/>
          </a:xfrm>
          <a:prstGeom prst="flowChartMultidocumen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6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atomicity in the event of system crashes under </a:t>
            </a:r>
            <a:r>
              <a:rPr lang="en-US" b="1" dirty="0"/>
              <a:t>no-force/steal </a:t>
            </a:r>
            <a:r>
              <a:rPr lang="en-US" dirty="0"/>
              <a:t>buffer management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Force all log records </a:t>
            </a:r>
            <a:r>
              <a:rPr lang="en-US" dirty="0"/>
              <a:t>pertaining to an updated page into the (non-volatile) log </a:t>
            </a:r>
            <a:r>
              <a:rPr lang="en-US" b="1" dirty="0">
                <a:solidFill>
                  <a:srgbClr val="C00000"/>
                </a:solidFill>
              </a:rPr>
              <a:t>before any (over)-writes </a:t>
            </a:r>
            <a:r>
              <a:rPr lang="en-US" b="1" dirty="0"/>
              <a:t>to page itself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transaction is not considered committed until </a:t>
            </a:r>
            <a:r>
              <a:rPr lang="en-US" b="1" dirty="0"/>
              <a:t>all its log records</a:t>
            </a:r>
            <a:r>
              <a:rPr lang="en-US" dirty="0"/>
              <a:t> (including commit record) are </a:t>
            </a:r>
            <a:r>
              <a:rPr lang="en-US" b="1" dirty="0">
                <a:solidFill>
                  <a:srgbClr val="C00000"/>
                </a:solidFill>
              </a:rPr>
              <a:t>forced into the 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Write-ahead logging (WAL)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9ACA-1007-114F-8A87-6D71ED7D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F3976-F26F-0340-A1F4-B4435A44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force_log_entry</a:t>
            </a:r>
            <a:r>
              <a:rPr lang="en-US" dirty="0"/>
              <a:t>(A, old=$100, </a:t>
            </a:r>
            <a:r>
              <a:rPr lang="en-US" dirty="0">
                <a:sym typeface="Wingdings"/>
              </a:rPr>
              <a:t>new=$</a:t>
            </a:r>
            <a:r>
              <a:rPr lang="en-US" dirty="0"/>
              <a:t>90)</a:t>
            </a:r>
          </a:p>
          <a:p>
            <a:pPr marL="0" indent="0">
              <a:buNone/>
            </a:pPr>
            <a:r>
              <a:rPr lang="en-US" dirty="0" err="1"/>
              <a:t>force_log_entry</a:t>
            </a:r>
            <a:r>
              <a:rPr lang="en-US" dirty="0"/>
              <a:t>(B, old=$100, new=$110)</a:t>
            </a:r>
          </a:p>
          <a:p>
            <a:pPr marL="0" indent="0">
              <a:buNone/>
            </a:pPr>
            <a:r>
              <a:rPr lang="en-US" dirty="0"/>
              <a:t>write(A, $90)</a:t>
            </a:r>
          </a:p>
          <a:p>
            <a:pPr marL="0" indent="0">
              <a:buNone/>
            </a:pPr>
            <a:r>
              <a:rPr lang="en-US" dirty="0"/>
              <a:t>write(B, $110)</a:t>
            </a:r>
          </a:p>
          <a:p>
            <a:pPr marL="0" indent="0">
              <a:buNone/>
            </a:pPr>
            <a:r>
              <a:rPr lang="en-US" dirty="0" err="1"/>
              <a:t>force_log_entry</a:t>
            </a:r>
            <a:r>
              <a:rPr lang="en-US" dirty="0"/>
              <a:t>(commit)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if the commit log record size &gt; the page size?</a:t>
            </a:r>
          </a:p>
          <a:p>
            <a:endParaRPr lang="en-US" dirty="0"/>
          </a:p>
          <a:p>
            <a:r>
              <a:rPr lang="en-US" dirty="0"/>
              <a:t>How to ensure </a:t>
            </a:r>
            <a:r>
              <a:rPr lang="en-US" b="1" dirty="0"/>
              <a:t>each log record </a:t>
            </a:r>
            <a:r>
              <a:rPr lang="en-US" dirty="0"/>
              <a:t>is written atomically?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Write a checksum </a:t>
            </a:r>
            <a:r>
              <a:rPr lang="en-US" dirty="0"/>
              <a:t>of entire log entry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 example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391188" y="2533189"/>
            <a:ext cx="2608730" cy="851647"/>
          </a:xfrm>
          <a:prstGeom prst="wedgeRectCallout">
            <a:avLst>
              <a:gd name="adj1" fmla="val -118228"/>
              <a:gd name="adj2" fmla="val -18748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572000" y="2679890"/>
            <a:ext cx="2608730" cy="851647"/>
          </a:xfrm>
          <a:prstGeom prst="wedgeRectCallout">
            <a:avLst>
              <a:gd name="adj1" fmla="val -119484"/>
              <a:gd name="adj2" fmla="val 14479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Does </a:t>
            </a:r>
            <a:r>
              <a:rPr lang="en-US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  <a:r>
              <a:rPr lang="en-US" sz="2800" b="0" dirty="0">
                <a:solidFill>
                  <a:schemeClr val="accent3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have to flush to disk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77DB-B4DB-A142-B3A5-DAA4B158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1E46B-0FA9-2F4B-BEDC-7821BF95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Goal #2: Concurrency control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Transaction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isolation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4F394-62E8-7D45-B5A6-8D629D20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Y. Cheng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E00C2-A89B-4D49-88B6-B0BEED86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GMU CS475 Fall 2021</a:t>
            </a:r>
          </a:p>
        </p:txBody>
      </p:sp>
    </p:spTree>
    <p:extLst>
      <p:ext uri="{BB962C8B-B14F-4D97-AF65-F5344CB8AC3E}">
        <p14:creationId xmlns:p14="http://schemas.microsoft.com/office/powerpoint/2010/main" val="172744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concurrent transactions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628650" y="2201939"/>
            <a:ext cx="3675997" cy="2614100"/>
          </a:xfrm>
          <a:prstGeom prst="foldedCorner">
            <a:avLst>
              <a:gd name="adj" fmla="val 1278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600" b="0" u="sng" dirty="0">
                <a:latin typeface="Arial" charset="0"/>
              </a:rPr>
              <a:t>transaction </a:t>
            </a:r>
            <a:r>
              <a:rPr lang="en-US" sz="2600" u="sng" dirty="0">
                <a:latin typeface="Arial" charset="0"/>
              </a:rPr>
              <a:t>sum(A, B)</a:t>
            </a:r>
            <a:r>
              <a:rPr lang="en-US" sz="2600" b="0" u="sng" dirty="0">
                <a:latin typeface="Arial" charset="0"/>
              </a:rPr>
              <a:t>:</a:t>
            </a:r>
          </a:p>
          <a:p>
            <a:pPr algn="l"/>
            <a:r>
              <a:rPr lang="en-US" sz="2600" dirty="0">
                <a:latin typeface="Arial" charset="0"/>
              </a:rPr>
              <a:t>begin_tx</a:t>
            </a:r>
          </a:p>
          <a:p>
            <a:pPr algn="l"/>
            <a:r>
              <a:rPr lang="en-US" sz="2600" b="0" dirty="0">
                <a:latin typeface="Arial" charset="0"/>
              </a:rPr>
              <a:t>a </a:t>
            </a:r>
            <a:r>
              <a:rPr lang="en-US" sz="2600" b="0" dirty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b  read(B)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print a + b</a:t>
            </a:r>
          </a:p>
          <a:p>
            <a:pPr algn="l"/>
            <a:r>
              <a:rPr lang="en-US" sz="2600" dirty="0">
                <a:latin typeface="Arial" charset="0"/>
                <a:sym typeface="Wingdings"/>
              </a:rPr>
              <a:t>commit_tx</a:t>
            </a:r>
            <a:endParaRPr lang="en-US" sz="2600" dirty="0">
              <a:latin typeface="Arial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4994391" y="2321655"/>
            <a:ext cx="2927117" cy="2374669"/>
          </a:xfrm>
          <a:prstGeom prst="foldedCorner">
            <a:avLst>
              <a:gd name="adj" fmla="val 846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800" b="0" u="sng" dirty="0">
                <a:latin typeface="Arial" charset="0"/>
              </a:rPr>
              <a:t>transaction </a:t>
            </a:r>
            <a:r>
              <a:rPr lang="en-US" sz="1800" u="sng" dirty="0">
                <a:latin typeface="Arial" charset="0"/>
              </a:rPr>
              <a:t>transfer(A, B)</a:t>
            </a:r>
            <a:r>
              <a:rPr lang="en-US" sz="1800" b="0" u="sng" dirty="0">
                <a:latin typeface="Arial" charset="0"/>
              </a:rPr>
              <a:t>:</a:t>
            </a:r>
          </a:p>
          <a:p>
            <a:pPr algn="l"/>
            <a:r>
              <a:rPr lang="en-US" sz="1800" b="0" i="1" dirty="0">
                <a:latin typeface="Arial" charset="0"/>
              </a:rPr>
              <a:t>begin_tx</a:t>
            </a:r>
          </a:p>
          <a:p>
            <a:pPr algn="l"/>
            <a:r>
              <a:rPr lang="en-US" sz="1800" b="0" dirty="0">
                <a:latin typeface="Arial" charset="0"/>
              </a:rPr>
              <a:t>a </a:t>
            </a:r>
            <a:r>
              <a:rPr lang="en-US" sz="1800" b="0" dirty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if</a:t>
            </a:r>
            <a:r>
              <a:rPr lang="en-US" sz="1800" b="0" dirty="0">
                <a:latin typeface="Arial" charset="0"/>
                <a:sym typeface="Wingdings"/>
              </a:rPr>
              <a:t> a &lt; 10 </a:t>
            </a:r>
            <a:r>
              <a:rPr lang="en-US" sz="1800" dirty="0">
                <a:latin typeface="Arial" charset="0"/>
                <a:sym typeface="Wingdings"/>
              </a:rPr>
              <a:t>then</a:t>
            </a:r>
            <a:r>
              <a:rPr lang="en-US" sz="1800" b="0" dirty="0">
                <a:latin typeface="Arial" charset="0"/>
                <a:sym typeface="Wingdings"/>
              </a:rPr>
              <a:t> </a:t>
            </a:r>
            <a:r>
              <a:rPr lang="en-US" sz="1800" b="0" i="1" dirty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else</a:t>
            </a:r>
            <a:r>
              <a:rPr lang="en-US" sz="1800" b="0" dirty="0">
                <a:latin typeface="Arial" charset="0"/>
                <a:sym typeface="Wingdings"/>
              </a:rPr>
              <a:t>	write(A, a−10)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b  read(B)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write(B, b+10)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	</a:t>
            </a:r>
            <a:r>
              <a:rPr lang="en-US" sz="1800" b="0" i="1" dirty="0">
                <a:latin typeface="Arial" charset="0"/>
                <a:sym typeface="Wingdings"/>
              </a:rPr>
              <a:t>commit_tx</a:t>
            </a:r>
            <a:endParaRPr lang="en-US" sz="1800" b="0" i="1" dirty="0">
              <a:latin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B5E7C-D665-004F-B122-ED80BF5D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63AD-86A3-4349-8BEC-BBC0E002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</p:spTree>
    <p:extLst>
      <p:ext uri="{BB962C8B-B14F-4D97-AF65-F5344CB8AC3E}">
        <p14:creationId xmlns:p14="http://schemas.microsoft.com/office/powerpoint/2010/main" val="46078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Isolation: </a:t>
            </a:r>
            <a:r>
              <a:rPr lang="en-US" sz="3000" b="1" dirty="0"/>
              <a:t>sum</a:t>
            </a:r>
            <a:r>
              <a:rPr lang="en-US" sz="3000" dirty="0"/>
              <a:t> appears to happen either completely before or completely after </a:t>
            </a:r>
            <a:r>
              <a:rPr lang="en-US" sz="3000" b="1" dirty="0"/>
              <a:t>transfer</a:t>
            </a:r>
            <a:endParaRPr lang="en-US" sz="3000" dirty="0"/>
          </a:p>
          <a:p>
            <a:pPr lvl="1"/>
            <a:r>
              <a:rPr lang="en-US" sz="3000" dirty="0"/>
              <a:t>Sometimes called </a:t>
            </a:r>
            <a:r>
              <a:rPr lang="en-US" sz="3000" i="1" dirty="0"/>
              <a:t>before-after atomicity</a:t>
            </a:r>
          </a:p>
          <a:p>
            <a:pPr lvl="1"/>
            <a:endParaRPr lang="en-US" sz="3000" i="1" dirty="0"/>
          </a:p>
          <a:p>
            <a:pPr lvl="1"/>
            <a:endParaRPr lang="en-US" sz="3000" i="1" dirty="0"/>
          </a:p>
          <a:p>
            <a:r>
              <a:rPr lang="en-US" sz="3000" i="1" dirty="0"/>
              <a:t>Schedule</a:t>
            </a:r>
            <a:r>
              <a:rPr lang="en-US" sz="3000" dirty="0"/>
              <a:t> for transactions is an ordering of the operations performed by those transactions</a:t>
            </a:r>
            <a:endParaRPr lang="en-US" sz="3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</a:t>
            </a:r>
            <a:r>
              <a:rPr lang="en-US"/>
              <a:t>between transactions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C472B-9161-E140-982E-2A507640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1CDFC-F3C6-D249-90AD-2FE130EF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7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1820863" algn="l"/>
                <a:tab pos="5026025" algn="l"/>
              </a:tabLst>
            </a:pPr>
            <a:r>
              <a:rPr lang="en-US" sz="2800" b="1" dirty="0">
                <a:solidFill>
                  <a:srgbClr val="0070C0"/>
                </a:solidFill>
              </a:rPr>
              <a:t>Serial execution </a:t>
            </a:r>
            <a:r>
              <a:rPr lang="en-US" sz="2800" dirty="0"/>
              <a:t>of transactions—transfer then sum:</a:t>
            </a:r>
          </a:p>
          <a:p>
            <a:pPr marL="0" indent="0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>
              <a:buNone/>
              <a:tabLst>
                <a:tab pos="1820863" algn="l"/>
                <a:tab pos="444817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 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444817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u="sng" baseline="30000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>
              <a:tabLst>
                <a:tab pos="1820863" algn="l"/>
                <a:tab pos="3713163" algn="l"/>
                <a:tab pos="5140325" algn="l"/>
              </a:tabLst>
            </a:pPr>
            <a:r>
              <a:rPr lang="en-US" sz="2800" dirty="0"/>
              <a:t>Concurrent execution resulting in </a:t>
            </a:r>
            <a:r>
              <a:rPr lang="en-US" sz="2800" b="1" i="1" dirty="0">
                <a:solidFill>
                  <a:srgbClr val="C00000"/>
                </a:solidFill>
              </a:rPr>
              <a:t>inconsistent retrieval, </a:t>
            </a:r>
            <a:r>
              <a:rPr lang="en-US" sz="2800" dirty="0"/>
              <a:t>result differing from any serial execution:</a:t>
            </a:r>
          </a:p>
          <a:p>
            <a:pPr marL="0" indent="0">
              <a:buNone/>
              <a:tabLst>
                <a:tab pos="1820863" algn="l"/>
                <a:tab pos="3713163" algn="l"/>
                <a:tab pos="5140325" algn="l"/>
              </a:tabLst>
            </a:pPr>
            <a:endParaRPr lang="en-US" sz="2800" b="1" dirty="0"/>
          </a:p>
          <a:p>
            <a:pPr marL="0" indent="0">
              <a:buNone/>
              <a:tabLst>
                <a:tab pos="1820863" algn="l"/>
                <a:tab pos="2906713" algn="l"/>
                <a:tab pos="4335463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06713" algn="l"/>
                <a:tab pos="4335463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for concurrent execution: Inconsistent retrieval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038991" y="1900804"/>
            <a:ext cx="949569" cy="413238"/>
          </a:xfrm>
          <a:prstGeom prst="wedgeRoundRectCallout">
            <a:avLst>
              <a:gd name="adj1" fmla="val -26389"/>
              <a:gd name="adj2" fmla="val 816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debit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096998" y="1900804"/>
            <a:ext cx="999393" cy="413238"/>
          </a:xfrm>
          <a:prstGeom prst="wedgeRoundRectCallout">
            <a:avLst>
              <a:gd name="adj1" fmla="val -29554"/>
              <a:gd name="adj2" fmla="val 795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credit</a:t>
            </a:r>
            <a:endParaRPr lang="en-US" sz="2400" b="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106369" y="4267664"/>
            <a:ext cx="949569" cy="413238"/>
          </a:xfrm>
          <a:prstGeom prst="wedgeRoundRectCallout">
            <a:avLst>
              <a:gd name="adj1" fmla="val -26389"/>
              <a:gd name="adj2" fmla="val 816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debit</a:t>
            </a:r>
            <a:endParaRPr lang="en-US" sz="2400" b="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644415" y="4267664"/>
            <a:ext cx="999393" cy="413238"/>
          </a:xfrm>
          <a:prstGeom prst="wedgeRoundRectCallout">
            <a:avLst>
              <a:gd name="adj1" fmla="val -29554"/>
              <a:gd name="adj2" fmla="val 795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credit</a:t>
            </a:r>
            <a:endParaRPr lang="en-US" sz="2400" b="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041A0D-93B8-9148-8481-51E727BA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D454A1D-4686-6447-8C54-8A79CB99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7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Isolation: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appears to happen either completely before or completely after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transfer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Sometimes called </a:t>
            </a:r>
            <a:r>
              <a:rPr lang="en-US" sz="3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before-after atomicity</a:t>
            </a:r>
          </a:p>
          <a:p>
            <a:pPr lvl="1"/>
            <a:endParaRPr lang="en-US" sz="3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sz="3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000" dirty="0"/>
              <a:t>Given a schedule of operations:</a:t>
            </a:r>
          </a:p>
          <a:p>
            <a:pPr lvl="1"/>
            <a:r>
              <a:rPr lang="en-US" sz="3000" i="1" dirty="0"/>
              <a:t>Is that schedule in some way “equivalent” to a serial execution of transactions?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</a:t>
            </a:r>
            <a:r>
              <a:rPr lang="en-US"/>
              <a:t>between transactions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8A8C-45A8-9142-B673-41F3B287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81543-8CDD-A54E-A507-7F0B283C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7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Two </a:t>
            </a:r>
            <a:r>
              <a:rPr lang="en-US" sz="2800" b="1" dirty="0"/>
              <a:t>operations</a:t>
            </a:r>
            <a:r>
              <a:rPr lang="en-US" sz="2800" dirty="0"/>
              <a:t> from</a:t>
            </a:r>
            <a:r>
              <a:rPr lang="en-US" sz="2800" b="1" dirty="0"/>
              <a:t> different transactions </a:t>
            </a:r>
            <a:r>
              <a:rPr lang="en-US" sz="2800" dirty="0"/>
              <a:t>are </a:t>
            </a:r>
            <a:r>
              <a:rPr lang="en-US" sz="2800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conflicting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if: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They </a:t>
            </a:r>
            <a:r>
              <a:rPr lang="en-US" sz="2800" b="1" dirty="0">
                <a:solidFill>
                  <a:srgbClr val="0070C0"/>
                </a:solidFill>
              </a:rPr>
              <a:t>read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C00000"/>
                </a:solidFill>
              </a:rPr>
              <a:t>write</a:t>
            </a:r>
            <a:r>
              <a:rPr lang="en-US" sz="2800" dirty="0"/>
              <a:t> to the </a:t>
            </a:r>
            <a:r>
              <a:rPr lang="en-US" sz="2800" b="1" dirty="0"/>
              <a:t>same data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write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C00000"/>
                </a:solidFill>
              </a:rPr>
              <a:t>write</a:t>
            </a:r>
            <a:r>
              <a:rPr lang="en-US" sz="2800" dirty="0"/>
              <a:t> to the </a:t>
            </a:r>
            <a:r>
              <a:rPr lang="en-US" sz="2800" b="1" dirty="0"/>
              <a:t>same data item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Two </a:t>
            </a:r>
            <a:r>
              <a:rPr lang="en-US" sz="2800" b="1" dirty="0"/>
              <a:t>schedules</a:t>
            </a:r>
            <a:r>
              <a:rPr lang="en-US" sz="2800" dirty="0"/>
              <a:t> are </a:t>
            </a:r>
            <a:r>
              <a:rPr lang="en-US" sz="2800" b="1" i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equivalent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if: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They contain the same transactions and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They </a:t>
            </a:r>
            <a:r>
              <a:rPr lang="en-US" sz="2800" b="1" dirty="0"/>
              <a:t>order</a:t>
            </a:r>
            <a:r>
              <a:rPr lang="en-US" sz="2800" dirty="0"/>
              <a:t> all </a:t>
            </a:r>
            <a:r>
              <a:rPr lang="en-US" sz="2800" b="1" dirty="0"/>
              <a:t>conflicting</a:t>
            </a:r>
            <a:r>
              <a:rPr lang="en-US" sz="2800" dirty="0"/>
              <a:t> operations of non-aborting transactions in the </a:t>
            </a:r>
            <a:r>
              <a:rPr lang="en-US" sz="2800" b="1" dirty="0"/>
              <a:t>same way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schedules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A3C0-EE96-B549-A239-866EF633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9045D-0B58-6D40-B7E5-C9A87417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Ideal isolation semantics: </a:t>
            </a:r>
            <a:r>
              <a:rPr lang="en-US" sz="2800" i="1" dirty="0"/>
              <a:t>conflict serializability</a:t>
            </a:r>
          </a:p>
          <a:p>
            <a:endParaRPr lang="en-US" sz="2800" dirty="0"/>
          </a:p>
          <a:p>
            <a:r>
              <a:rPr lang="en-US" sz="2800" dirty="0"/>
              <a:t>A schedule is </a:t>
            </a:r>
            <a:r>
              <a:rPr lang="en-US" sz="2800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conflict serializable </a:t>
            </a:r>
            <a:r>
              <a:rPr lang="en-US" sz="2800" dirty="0"/>
              <a:t>if it is equivalent to some serial schedule</a:t>
            </a:r>
          </a:p>
          <a:p>
            <a:pPr lvl="1"/>
            <a:r>
              <a:rPr lang="en-US" sz="2800" i="1" dirty="0"/>
              <a:t>i.e.,</a:t>
            </a:r>
            <a:r>
              <a:rPr lang="en-US" sz="2800" dirty="0"/>
              <a:t> </a:t>
            </a:r>
            <a:r>
              <a:rPr lang="en-US" sz="2800" b="1" dirty="0"/>
              <a:t>non-conflicting</a:t>
            </a:r>
            <a:r>
              <a:rPr lang="en-US" sz="2800" dirty="0"/>
              <a:t> operations can be </a:t>
            </a:r>
            <a:r>
              <a:rPr lang="en-US" sz="2800" b="1" dirty="0">
                <a:solidFill>
                  <a:srgbClr val="0070C0"/>
                </a:solidFill>
              </a:rPr>
              <a:t>reordered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to get a </a:t>
            </a:r>
            <a:r>
              <a:rPr lang="en-US" sz="2800" b="1" dirty="0">
                <a:solidFill>
                  <a:srgbClr val="0070C0"/>
                </a:solidFill>
              </a:rPr>
              <a:t>serial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7A6F2-FD35-F347-97E9-1FC5B63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A12F2-7845-BA40-B7A1-CEEA4053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2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9706-51B2-244F-AB49-64ABCE42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E7CD-75F5-104E-BE86-43DFEF2B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Bank account transfer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Turing -= $100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Lovelace += $100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Maintaining symmetric relationships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Lovelace </a:t>
            </a:r>
            <a:r>
              <a:rPr lang="en-US" dirty="0" err="1"/>
              <a:t>FriendOf</a:t>
            </a:r>
            <a:r>
              <a:rPr lang="en-US" dirty="0"/>
              <a:t> Turing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Turing </a:t>
            </a:r>
            <a:r>
              <a:rPr lang="en-US" dirty="0" err="1"/>
              <a:t>FriendOf</a:t>
            </a:r>
            <a:r>
              <a:rPr lang="en-US" dirty="0"/>
              <a:t> Lovelace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Order product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Charge customer card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Decrement stock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Ship stock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2B9E-CD12-1043-AF90-F1027D1E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596AC-1CC4-0C4A-98A3-85CE4030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1034-3E7D-8D41-A895-D695C410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Ideal isolation semantics: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conflict serializability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schedule is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conflict serializable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it is equivalent to some serial schedule</a:t>
            </a:r>
          </a:p>
          <a:p>
            <a:pPr lvl="1"/>
            <a:r>
              <a:rPr lang="en-US" sz="2800" i="1" dirty="0"/>
              <a:t>i.e.,</a:t>
            </a:r>
            <a:r>
              <a:rPr lang="en-US" sz="2800" dirty="0"/>
              <a:t> </a:t>
            </a:r>
            <a:r>
              <a:rPr lang="en-US" sz="2800" b="1" dirty="0"/>
              <a:t>non-conflicting</a:t>
            </a:r>
            <a:r>
              <a:rPr lang="en-US" sz="2800" dirty="0"/>
              <a:t> operations can be </a:t>
            </a:r>
            <a:r>
              <a:rPr lang="en-US" sz="2800" b="1" dirty="0">
                <a:solidFill>
                  <a:srgbClr val="0070C0"/>
                </a:solidFill>
              </a:rPr>
              <a:t>reordered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to get a </a:t>
            </a:r>
            <a:r>
              <a:rPr lang="en-US" sz="2800" b="1" dirty="0">
                <a:solidFill>
                  <a:srgbClr val="0070C0"/>
                </a:solidFill>
              </a:rPr>
              <a:t>serial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schedule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	</a:t>
            </a: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/>
              <a:t>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serializable 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9834" y="5784331"/>
            <a:ext cx="1964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Conflict-free!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7037" y="4931477"/>
            <a:ext cx="8792" cy="85285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308416" y="4577622"/>
            <a:ext cx="0" cy="121180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12509" y="4577622"/>
            <a:ext cx="0" cy="121180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71334" y="5235429"/>
            <a:ext cx="263245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 schedule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74398" y="4384903"/>
            <a:ext cx="4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0" dirty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pitchFamily="-1" charset="-128"/>
                <a:cs typeface="ＭＳ Ｐゴシック" pitchFamily="-1" charset="-128"/>
              </a:rPr>
              <a:t>r</a:t>
            </a:r>
            <a:r>
              <a:rPr lang="en-US" sz="2800" spc="-50" baseline="-25000" dirty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pitchFamily="-1" charset="-128"/>
                <a:cs typeface="ＭＳ Ｐゴシック" pitchFamily="-1" charset="-128"/>
              </a:rPr>
              <a:t>A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672868" y="4349022"/>
            <a:ext cx="1820008" cy="633100"/>
          </a:xfrm>
          <a:prstGeom prst="rightArrow">
            <a:avLst>
              <a:gd name="adj1" fmla="val 60212"/>
              <a:gd name="adj2" fmla="val 43056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43A06-7E0F-BD41-ACDC-04591F0D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5ED208-F2E2-6C4A-95AE-F7385AF3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3" grpId="0" animBg="1"/>
      <p:bldP spid="16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Ideal isolation semantics: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conflict serializability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schedule is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conflict serializable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it is equivalent to some serial schedule</a:t>
            </a:r>
          </a:p>
          <a:p>
            <a:pPr lvl="1"/>
            <a:r>
              <a:rPr lang="en-US" sz="2800" i="1" dirty="0"/>
              <a:t>i.e.,</a:t>
            </a:r>
            <a:r>
              <a:rPr lang="en-US" sz="2800" dirty="0"/>
              <a:t> </a:t>
            </a:r>
            <a:r>
              <a:rPr lang="en-US" sz="2800" b="1" dirty="0"/>
              <a:t>non-conflicting</a:t>
            </a:r>
            <a:r>
              <a:rPr lang="en-US" sz="2800" dirty="0"/>
              <a:t> operations can be </a:t>
            </a:r>
            <a:r>
              <a:rPr lang="en-US" sz="2800" b="1" dirty="0">
                <a:solidFill>
                  <a:srgbClr val="0070C0"/>
                </a:solidFill>
              </a:rPr>
              <a:t>reordered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to get a </a:t>
            </a:r>
            <a:r>
              <a:rPr lang="en-US" sz="2800" b="1" dirty="0">
                <a:solidFill>
                  <a:srgbClr val="0070C0"/>
                </a:solidFill>
              </a:rPr>
              <a:t>serial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schedule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444817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 	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444817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non</a:t>
            </a:r>
            <a:r>
              <a:rPr lang="en-US" dirty="0"/>
              <a:t>-serializable 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4270" y="5793951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Conflicting ops</a:t>
            </a:r>
            <a:endParaRPr lang="en-US" sz="24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7041" y="4941097"/>
            <a:ext cx="8792" cy="852854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15580" y="4587242"/>
            <a:ext cx="0" cy="1211804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43663" y="4587242"/>
            <a:ext cx="0" cy="1211804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61524" y="5802361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Conflicting ops</a:t>
            </a:r>
            <a:endParaRPr lang="en-US" sz="24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221422" y="4946192"/>
            <a:ext cx="8792" cy="852854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123" y="5079086"/>
            <a:ext cx="6462346" cy="954107"/>
          </a:xfrm>
          <a:prstGeom prst="rect">
            <a:avLst/>
          </a:prstGeom>
          <a:solidFill>
            <a:srgbClr val="FEEADA"/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in a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 schedule</a:t>
            </a:r>
            <a:r>
              <a:rPr lang="en-US" sz="28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sum’s reads either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both before </a:t>
            </a:r>
            <a:r>
              <a:rPr lang="en-US" sz="2800" b="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800" b="0" baseline="-25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28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or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both after </a:t>
            </a:r>
            <a:r>
              <a:rPr lang="en-US" sz="2800" b="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800" b="0" baseline="-25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82F5-E239-4D46-A065-315C9B06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0CFF3-D466-C349-BAD7-C598C53E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2" grpId="0"/>
      <p:bldP spid="12" grpId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node </a:t>
            </a:r>
            <a:r>
              <a:rPr lang="en-US" sz="2800" b="1" i="1" dirty="0"/>
              <a:t>t</a:t>
            </a:r>
            <a:r>
              <a:rPr lang="en-US" sz="2800" dirty="0"/>
              <a:t> in the </a:t>
            </a:r>
            <a:r>
              <a:rPr lang="en-US" sz="28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precedence graph </a:t>
            </a:r>
            <a:r>
              <a:rPr lang="en-US" sz="2800" dirty="0"/>
              <a:t>represents a transaction </a:t>
            </a:r>
            <a:r>
              <a:rPr lang="en-US" sz="2800" b="1" i="1" dirty="0"/>
              <a:t>t</a:t>
            </a:r>
          </a:p>
          <a:p>
            <a:pPr lvl="1"/>
            <a:r>
              <a:rPr lang="en-US" sz="2600" dirty="0"/>
              <a:t>Edge from </a:t>
            </a:r>
            <a:r>
              <a:rPr lang="en-US" sz="2600" b="1" i="1" dirty="0"/>
              <a:t>s</a:t>
            </a:r>
            <a:r>
              <a:rPr lang="en-US" sz="2600" dirty="0"/>
              <a:t> to </a:t>
            </a:r>
            <a:r>
              <a:rPr lang="en-US" sz="2600" b="1" i="1" dirty="0"/>
              <a:t>t</a:t>
            </a:r>
            <a:r>
              <a:rPr lang="en-US" sz="2600" dirty="0"/>
              <a:t> if some action of </a:t>
            </a:r>
            <a:r>
              <a:rPr lang="en-US" sz="2600" b="1" i="1" dirty="0"/>
              <a:t>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0070C0"/>
                </a:solidFill>
              </a:rPr>
              <a:t>precedes and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C00000"/>
                </a:solidFill>
              </a:rPr>
              <a:t>conflicts with </a:t>
            </a:r>
            <a:r>
              <a:rPr lang="en-US" sz="2600" dirty="0"/>
              <a:t>some action of </a:t>
            </a:r>
            <a:r>
              <a:rPr lang="en-US" sz="2600" b="1" i="1" dirty="0"/>
              <a:t>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F2E24-8C93-A540-BF08-973470D0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668D2-F17C-244B-8FBB-A33E4522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02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node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precedence graph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represents a transaction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  <a:p>
            <a:pPr lvl="1"/>
            <a:r>
              <a:rPr lang="en-US" sz="2600" dirty="0"/>
              <a:t>Edge from </a:t>
            </a:r>
            <a:r>
              <a:rPr lang="en-US" sz="2600" b="1" i="1" dirty="0"/>
              <a:t>s</a:t>
            </a:r>
            <a:r>
              <a:rPr lang="en-US" sz="2600" dirty="0"/>
              <a:t> to </a:t>
            </a:r>
            <a:r>
              <a:rPr lang="en-US" sz="2600" b="1" i="1" dirty="0"/>
              <a:t>t</a:t>
            </a:r>
            <a:r>
              <a:rPr lang="en-US" sz="2600" dirty="0"/>
              <a:t> if some action of </a:t>
            </a:r>
            <a:r>
              <a:rPr lang="en-US" sz="2600" b="1" i="1" dirty="0"/>
              <a:t>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0070C0"/>
                </a:solidFill>
              </a:rPr>
              <a:t>precedes and </a:t>
            </a:r>
            <a:r>
              <a:rPr lang="en-US" sz="2600" b="1" dirty="0">
                <a:solidFill>
                  <a:srgbClr val="C00000"/>
                </a:solidFill>
              </a:rPr>
              <a:t>conflicts with </a:t>
            </a:r>
            <a:r>
              <a:rPr lang="en-US" sz="2600" dirty="0"/>
              <a:t>some action of </a:t>
            </a:r>
            <a:r>
              <a:rPr lang="en-US" sz="2600" b="1" i="1" dirty="0"/>
              <a:t>t</a:t>
            </a:r>
          </a:p>
          <a:p>
            <a:endParaRPr lang="en-US" sz="2800" b="1" i="1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 schedule, acyclic graph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51661" y="4237584"/>
            <a:ext cx="4834314" cy="2029058"/>
            <a:chOff x="528187" y="4213036"/>
            <a:chExt cx="4834314" cy="2029058"/>
          </a:xfrm>
        </p:grpSpPr>
        <p:sp>
          <p:nvSpPr>
            <p:cNvPr id="5" name="Rounded Rectangle 4"/>
            <p:cNvSpPr/>
            <p:nvPr/>
          </p:nvSpPr>
          <p:spPr>
            <a:xfrm>
              <a:off x="528187" y="5661802"/>
              <a:ext cx="1547446" cy="580292"/>
            </a:xfrm>
            <a:prstGeom prst="roundRect">
              <a:avLst>
                <a:gd name="adj" fmla="val 37879"/>
              </a:avLst>
            </a:prstGeom>
            <a:solidFill>
              <a:srgbClr val="FFFF99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0">
                  <a:solidFill>
                    <a:schemeClr val="tx1"/>
                  </a:solidFill>
                  <a:latin typeface="+mn-lt"/>
                </a:rPr>
                <a:t>transfer</a:t>
              </a:r>
              <a:endParaRPr lang="en-US" sz="28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52640" y="5661802"/>
              <a:ext cx="1005254" cy="580292"/>
            </a:xfrm>
            <a:prstGeom prst="roundRect">
              <a:avLst>
                <a:gd name="adj" fmla="val 42425"/>
              </a:avLst>
            </a:prstGeom>
            <a:solidFill>
              <a:srgbClr val="FFFF99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0" dirty="0">
                  <a:solidFill>
                    <a:schemeClr val="tx1"/>
                  </a:solidFill>
                  <a:latin typeface="+mn-lt"/>
                </a:rPr>
                <a:t>sum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681251" y="4256997"/>
              <a:ext cx="422030" cy="254977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635670" y="4213036"/>
              <a:ext cx="726831" cy="29893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2278588" y="4685124"/>
              <a:ext cx="12700" cy="1953357"/>
            </a:xfrm>
            <a:prstGeom prst="curvedConnector3">
              <a:avLst>
                <a:gd name="adj1" fmla="val 1800000"/>
              </a:avLst>
            </a:prstGeom>
            <a:ln w="57150"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ounded Rectangle 6"/>
          <p:cNvSpPr/>
          <p:nvPr/>
        </p:nvSpPr>
        <p:spPr>
          <a:xfrm>
            <a:off x="4360129" y="5008226"/>
            <a:ext cx="2097821" cy="5452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Serializable</a:t>
            </a:r>
            <a:endParaRPr lang="en-US" sz="26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B1F619A-C42B-EC47-A2B3-9ABA51E5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FB18DD1-2DA7-BB40-8320-C9AED7A9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4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48882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node </a:t>
            </a:r>
            <a:r>
              <a:rPr lang="en-US" sz="3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precedence graph 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represents a transaction </a:t>
            </a:r>
            <a:r>
              <a:rPr lang="en-US" sz="3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Edge from </a:t>
            </a:r>
            <a:r>
              <a:rPr lang="en-US" sz="2800" b="1" i="1" dirty="0"/>
              <a:t>s</a:t>
            </a:r>
            <a:r>
              <a:rPr lang="en-US" sz="2800" dirty="0"/>
              <a:t> to </a:t>
            </a:r>
            <a:r>
              <a:rPr lang="en-US" sz="2800" b="1" i="1" dirty="0"/>
              <a:t>t</a:t>
            </a:r>
            <a:r>
              <a:rPr lang="en-US" sz="2800" dirty="0"/>
              <a:t> if some action of </a:t>
            </a:r>
            <a:r>
              <a:rPr lang="en-US" sz="2800" b="1" i="1" dirty="0"/>
              <a:t>s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precedes and </a:t>
            </a:r>
            <a:r>
              <a:rPr lang="en-US" sz="2800" b="1" dirty="0">
                <a:solidFill>
                  <a:srgbClr val="C00000"/>
                </a:solidFill>
              </a:rPr>
              <a:t>conflicts with </a:t>
            </a:r>
            <a:r>
              <a:rPr lang="en-US" sz="2800" dirty="0"/>
              <a:t>some action of </a:t>
            </a:r>
            <a:r>
              <a:rPr lang="en-US" sz="2800" b="1" i="1" dirty="0"/>
              <a:t>t</a:t>
            </a:r>
          </a:p>
          <a:p>
            <a:pPr>
              <a:lnSpc>
                <a:spcPct val="100000"/>
              </a:lnSpc>
            </a:pPr>
            <a:endParaRPr lang="en-US" sz="3000" b="1" i="1" dirty="0"/>
          </a:p>
          <a:p>
            <a:pPr marL="0" indent="0">
              <a:lnSpc>
                <a:spcPct val="100000"/>
              </a:lnSpc>
              <a:buNone/>
              <a:tabLst>
                <a:tab pos="1820863" algn="l"/>
                <a:tab pos="2968625" algn="l"/>
                <a:tab pos="3484563" algn="l"/>
                <a:tab pos="4448175" algn="l"/>
              </a:tabLst>
            </a:pPr>
            <a:r>
              <a:rPr lang="en-US" sz="3000" b="1" dirty="0"/>
              <a:t>transfer:</a:t>
            </a:r>
            <a:r>
              <a:rPr lang="en-US" sz="3000" dirty="0"/>
              <a:t> 	</a:t>
            </a:r>
            <a:r>
              <a:rPr lang="en-US" sz="3000" dirty="0" err="1"/>
              <a:t>r</a:t>
            </a:r>
            <a:r>
              <a:rPr lang="en-US" sz="3000" baseline="-25000" dirty="0" err="1"/>
              <a:t>A</a:t>
            </a:r>
            <a:r>
              <a:rPr lang="en-US" sz="3000" dirty="0"/>
              <a:t>  </a:t>
            </a:r>
            <a:r>
              <a:rPr lang="en-US" sz="3000" dirty="0" err="1">
                <a:solidFill>
                  <a:srgbClr val="C00000"/>
                </a:solidFill>
              </a:rPr>
              <a:t>w</a:t>
            </a:r>
            <a:r>
              <a:rPr lang="en-US" sz="3000" baseline="-25000" dirty="0" err="1">
                <a:solidFill>
                  <a:srgbClr val="C00000"/>
                </a:solidFill>
              </a:rPr>
              <a:t>A</a:t>
            </a:r>
            <a:r>
              <a:rPr lang="en-US" sz="3000" dirty="0"/>
              <a:t>  			</a:t>
            </a:r>
            <a:r>
              <a:rPr lang="en-US" sz="3000" dirty="0" err="1"/>
              <a:t>r</a:t>
            </a:r>
            <a:r>
              <a:rPr lang="en-US" sz="3000" baseline="-25000" dirty="0" err="1"/>
              <a:t>B</a:t>
            </a:r>
            <a:r>
              <a:rPr lang="en-US" sz="3000" dirty="0"/>
              <a:t>  </a:t>
            </a:r>
            <a:r>
              <a:rPr lang="en-US" sz="3000" dirty="0" err="1">
                <a:solidFill>
                  <a:srgbClr val="C00000"/>
                </a:solidFill>
              </a:rPr>
              <a:t>w</a:t>
            </a:r>
            <a:r>
              <a:rPr lang="en-US" sz="3000" baseline="-25000" dirty="0" err="1">
                <a:solidFill>
                  <a:srgbClr val="C00000"/>
                </a:solidFill>
              </a:rPr>
              <a:t>B</a:t>
            </a:r>
            <a:r>
              <a:rPr lang="en-US" sz="3000" dirty="0"/>
              <a:t>  </a:t>
            </a:r>
            <a:r>
              <a:rPr lang="de-DE" sz="3000" b="1" dirty="0">
                <a:solidFill>
                  <a:prstClr val="black"/>
                </a:solidFill>
              </a:rPr>
              <a:t>©</a:t>
            </a:r>
            <a:endParaRPr lang="en-US" sz="3000" b="1" u="sng" baseline="30000" dirty="0"/>
          </a:p>
          <a:p>
            <a:pPr marL="0" indent="0">
              <a:lnSpc>
                <a:spcPct val="100000"/>
              </a:lnSpc>
              <a:buNone/>
              <a:tabLst>
                <a:tab pos="1820863" algn="l"/>
                <a:tab pos="2968625" algn="l"/>
                <a:tab pos="3484563" algn="l"/>
                <a:tab pos="4448175" algn="l"/>
              </a:tabLst>
            </a:pPr>
            <a:r>
              <a:rPr lang="en-US" sz="3000" b="1" dirty="0"/>
              <a:t>sum:</a:t>
            </a:r>
            <a:r>
              <a:rPr lang="en-US" sz="3000" dirty="0"/>
              <a:t> 		r</a:t>
            </a:r>
            <a:r>
              <a:rPr lang="en-US" sz="3000" baseline="-25000" dirty="0"/>
              <a:t>A</a:t>
            </a:r>
            <a:r>
              <a:rPr lang="en-US" sz="3000" dirty="0"/>
              <a:t>  </a:t>
            </a:r>
            <a:r>
              <a:rPr lang="en-US" sz="3000" dirty="0" err="1"/>
              <a:t>r</a:t>
            </a:r>
            <a:r>
              <a:rPr lang="en-US" sz="3000" baseline="-25000" dirty="0" err="1"/>
              <a:t>B</a:t>
            </a:r>
            <a:r>
              <a:rPr lang="en-US" sz="3000" dirty="0"/>
              <a:t>  </a:t>
            </a:r>
            <a:r>
              <a:rPr lang="de-DE" sz="3000" b="1" dirty="0"/>
              <a:t>©</a:t>
            </a:r>
            <a:endParaRPr lang="en-US" sz="3000" b="1" dirty="0"/>
          </a:p>
          <a:p>
            <a:pPr marL="0" indent="0" algn="r">
              <a:lnSpc>
                <a:spcPct val="100000"/>
              </a:lnSpc>
              <a:buNone/>
              <a:tabLst>
                <a:tab pos="1820863" algn="l"/>
                <a:tab pos="5026025" algn="l"/>
              </a:tabLst>
            </a:pPr>
            <a:endParaRPr lang="en-US" sz="3000" b="1" dirty="0"/>
          </a:p>
          <a:p>
            <a:pPr marL="0" indent="0" algn="r">
              <a:lnSpc>
                <a:spcPct val="100000"/>
              </a:lnSpc>
              <a:buNone/>
              <a:tabLst>
                <a:tab pos="1820863" algn="l"/>
                <a:tab pos="5026025" algn="l"/>
              </a:tabLst>
            </a:pPr>
            <a:endParaRPr lang="en-US" sz="3000" b="1" dirty="0"/>
          </a:p>
          <a:p>
            <a:pPr marL="0" indent="0" algn="r">
              <a:lnSpc>
                <a:spcPct val="100000"/>
              </a:lnSpc>
              <a:buNone/>
              <a:tabLst>
                <a:tab pos="1820863" algn="l"/>
                <a:tab pos="5026025" algn="l"/>
              </a:tabLst>
            </a:pPr>
            <a:r>
              <a:rPr lang="en-US" sz="3000" b="1" dirty="0"/>
              <a:t>Time </a:t>
            </a:r>
            <a:r>
              <a:rPr lang="en-US" sz="3000" b="1" dirty="0">
                <a:sym typeface="Wingdings"/>
              </a:rPr>
              <a:t></a:t>
            </a:r>
          </a:p>
          <a:p>
            <a:pPr marL="0" indent="0" algn="r">
              <a:lnSpc>
                <a:spcPct val="100000"/>
              </a:lnSpc>
              <a:buNone/>
              <a:tabLst>
                <a:tab pos="1820863" algn="l"/>
                <a:tab pos="5026025" algn="l"/>
              </a:tabLst>
            </a:pPr>
            <a:r>
              <a:rPr lang="en-US" sz="3000" b="1" dirty="0"/>
              <a:t>© =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Non</a:t>
            </a:r>
            <a:r>
              <a:rPr lang="en-US" sz="4000" dirty="0"/>
              <a:t>-serializable schedule, cyclic graph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26975" y="5499876"/>
            <a:ext cx="1547446" cy="580292"/>
          </a:xfrm>
          <a:prstGeom prst="roundRect">
            <a:avLst>
              <a:gd name="adj" fmla="val 37879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+mn-lt"/>
              </a:rPr>
              <a:t>transfer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67234" y="5499876"/>
            <a:ext cx="1005254" cy="580292"/>
          </a:xfrm>
          <a:prstGeom prst="roundRect">
            <a:avLst>
              <a:gd name="adj" fmla="val 42425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+mn-lt"/>
              </a:rPr>
              <a:t>sum</a:t>
            </a:r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07047" y="4000521"/>
            <a:ext cx="2069163" cy="1505706"/>
            <a:chOff x="1948778" y="4299438"/>
            <a:chExt cx="2069163" cy="150570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785452" y="4299438"/>
              <a:ext cx="283063" cy="175847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2977010" y="4764212"/>
              <a:ext cx="12700" cy="2069163"/>
            </a:xfrm>
            <a:prstGeom prst="curvedConnector3">
              <a:avLst>
                <a:gd name="adj1" fmla="val 1800000"/>
              </a:avLst>
            </a:prstGeom>
            <a:ln w="57150"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507048" y="3812946"/>
            <a:ext cx="3107629" cy="2273573"/>
            <a:chOff x="1939156" y="4079631"/>
            <a:chExt cx="3107629" cy="2273573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886200" y="4079631"/>
              <a:ext cx="1160585" cy="39565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6" idx="2"/>
              <a:endCxn id="5" idx="2"/>
            </p:cNvCxnSpPr>
            <p:nvPr/>
          </p:nvCxnSpPr>
          <p:spPr>
            <a:xfrm rot="5400000">
              <a:off x="2967388" y="5312272"/>
              <a:ext cx="12700" cy="2069163"/>
            </a:xfrm>
            <a:prstGeom prst="curvedConnector3">
              <a:avLst>
                <a:gd name="adj1" fmla="val 1800000"/>
              </a:avLst>
            </a:prstGeom>
            <a:ln w="57150"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4576211" y="4591839"/>
            <a:ext cx="2994869" cy="5452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Non-serializable</a:t>
            </a:r>
            <a:endParaRPr lang="en-US" sz="26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BD5B51A-6B0A-7C4B-A3FA-9BFB4A9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99D2092-06BE-5342-B163-9CD55297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2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7800"/>
            <a:ext cx="8286750" cy="1726223"/>
          </a:xfrm>
        </p:spPr>
        <p:txBody>
          <a:bodyPr>
            <a:normAutofit/>
          </a:bodyPr>
          <a:lstStyle/>
          <a:p>
            <a:r>
              <a:rPr lang="en-US" sz="2800" dirty="0"/>
              <a:t>Each node </a:t>
            </a:r>
            <a:r>
              <a:rPr lang="en-US" sz="2800" b="1" i="1" dirty="0"/>
              <a:t>t</a:t>
            </a:r>
            <a:r>
              <a:rPr lang="en-US" sz="2800" dirty="0"/>
              <a:t> in the </a:t>
            </a:r>
            <a:r>
              <a:rPr lang="en-US" sz="28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precedence graph </a:t>
            </a:r>
            <a:r>
              <a:rPr lang="en-US" sz="2800" dirty="0"/>
              <a:t>represents a transaction </a:t>
            </a:r>
            <a:r>
              <a:rPr lang="en-US" sz="2800" b="1" i="1" dirty="0"/>
              <a:t>t</a:t>
            </a:r>
          </a:p>
          <a:p>
            <a:pPr lvl="1"/>
            <a:r>
              <a:rPr lang="en-US" sz="2800" dirty="0"/>
              <a:t>Edge from </a:t>
            </a:r>
            <a:r>
              <a:rPr lang="en-US" sz="2800" b="1" i="1" dirty="0"/>
              <a:t>s</a:t>
            </a:r>
            <a:r>
              <a:rPr lang="en-US" sz="2800" dirty="0"/>
              <a:t> to </a:t>
            </a:r>
            <a:r>
              <a:rPr lang="en-US" sz="2800" b="1" i="1" dirty="0"/>
              <a:t>t</a:t>
            </a:r>
            <a:r>
              <a:rPr lang="en-US" sz="2800" dirty="0"/>
              <a:t> if some action of </a:t>
            </a:r>
            <a:r>
              <a:rPr lang="en-US" sz="2800" b="1" i="1" dirty="0"/>
              <a:t>s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precedes and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conflicts with </a:t>
            </a:r>
            <a:r>
              <a:rPr lang="en-US" sz="2800" dirty="0"/>
              <a:t>some action of </a:t>
            </a:r>
            <a:r>
              <a:rPr lang="en-US" sz="2800" b="1" i="1" dirty="0"/>
              <a:t>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883393" y="3986247"/>
            <a:ext cx="7377214" cy="1116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general, a schedule is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conflict-serializable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and only if its </a:t>
            </a:r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precedence graph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</a:t>
            </a:r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acyclic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CABE77-FC7C-6443-A823-70699ED5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387F48-52FE-B240-9E5A-25A5A398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2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Locking-based approaches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Strawman 1: </a:t>
            </a:r>
            <a:r>
              <a:rPr lang="en-US" b="1" dirty="0"/>
              <a:t>Big global lock</a:t>
            </a:r>
          </a:p>
          <a:p>
            <a:pPr lvl="1"/>
            <a:r>
              <a:rPr lang="en-US" dirty="0"/>
              <a:t>Acquire the lock when transaction starts</a:t>
            </a:r>
          </a:p>
          <a:p>
            <a:pPr lvl="1"/>
            <a:r>
              <a:rPr lang="en-US" dirty="0"/>
              <a:t>Release the lock when transaction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ensure a serializable schedule?</a:t>
            </a:r>
          </a:p>
        </p:txBody>
      </p:sp>
      <p:sp>
        <p:nvSpPr>
          <p:cNvPr id="5" name="Rectangle 4"/>
          <p:cNvSpPr/>
          <p:nvPr/>
        </p:nvSpPr>
        <p:spPr>
          <a:xfrm>
            <a:off x="986204" y="4510453"/>
            <a:ext cx="7095391" cy="11166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 in a </a:t>
            </a:r>
            <a:r>
              <a:rPr lang="en-US" sz="3000" i="1" u="sng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</a:t>
            </a:r>
            <a:r>
              <a:rPr lang="en-US" sz="30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transaction schedule at the </a:t>
            </a:r>
            <a:r>
              <a:rPr lang="en-US" sz="3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 of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D4B370-5381-9B4A-9BA7-F5E54295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8EA87C-36DE-D74A-A602-A9A36D0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7800"/>
            <a:ext cx="8286750" cy="3291254"/>
          </a:xfrm>
        </p:spPr>
        <p:txBody>
          <a:bodyPr/>
          <a:lstStyle/>
          <a:p>
            <a:r>
              <a:rPr lang="en-US" dirty="0"/>
              <a:t>Locks maintained by </a:t>
            </a:r>
            <a:r>
              <a:rPr lang="en-US" b="1" dirty="0">
                <a:solidFill>
                  <a:srgbClr val="0070C0"/>
                </a:solidFill>
              </a:rPr>
              <a:t>transaction manager</a:t>
            </a:r>
          </a:p>
          <a:p>
            <a:pPr lvl="1"/>
            <a:r>
              <a:rPr lang="en-US" dirty="0"/>
              <a:t>Transaction requests lock </a:t>
            </a:r>
            <a:r>
              <a:rPr lang="en-US" b="1" dirty="0">
                <a:solidFill>
                  <a:srgbClr val="0070C0"/>
                </a:solidFill>
              </a:rPr>
              <a:t>for a data item</a:t>
            </a:r>
          </a:p>
          <a:p>
            <a:pPr lvl="1"/>
            <a:r>
              <a:rPr lang="en-US" dirty="0"/>
              <a:t>Transaction manager </a:t>
            </a:r>
            <a:r>
              <a:rPr lang="en-US" b="1" dirty="0"/>
              <a:t>grants</a:t>
            </a:r>
            <a:r>
              <a:rPr lang="en-US" dirty="0"/>
              <a:t> or </a:t>
            </a:r>
            <a:r>
              <a:rPr lang="en-US" b="1" dirty="0"/>
              <a:t>denies</a:t>
            </a:r>
            <a:r>
              <a:rPr lang="en-US" dirty="0"/>
              <a:t> lock</a:t>
            </a:r>
          </a:p>
          <a:p>
            <a:pPr lvl="1"/>
            <a:endParaRPr lang="en-US" dirty="0"/>
          </a:p>
          <a:p>
            <a:r>
              <a:rPr lang="en-US" b="1" dirty="0"/>
              <a:t>Lock types</a:t>
            </a:r>
          </a:p>
          <a:p>
            <a:pPr lvl="1"/>
            <a:r>
              <a:rPr lang="en-US" b="1" i="1" u="sng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</a:t>
            </a:r>
            <a:r>
              <a:rPr lang="en-US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hared:</a:t>
            </a:r>
            <a:r>
              <a:rPr lang="en-US" dirty="0"/>
              <a:t> Need to have before read object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E</a:t>
            </a:r>
            <a:r>
              <a:rPr lang="en-US" b="1" i="1" u="sng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x</a:t>
            </a:r>
            <a:r>
              <a:rPr lang="en-US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clusive:</a:t>
            </a:r>
            <a:r>
              <a:rPr lang="en-US" dirty="0"/>
              <a:t> Need to have before write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32759"/>
              </p:ext>
            </p:extLst>
          </p:nvPr>
        </p:nvGraphicFramePr>
        <p:xfrm>
          <a:off x="1529861" y="4916431"/>
          <a:ext cx="6084278" cy="1371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17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Shared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Exclusive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Shared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Exclusive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BA4B25-9D31-2449-B9AA-43E28FD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01288D-2399-2644-AC43-1B280A9A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006" y="1577130"/>
            <a:ext cx="8681988" cy="4888277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Strawman 2: </a:t>
            </a:r>
            <a:r>
              <a:rPr lang="en-US" sz="2800" dirty="0"/>
              <a:t>Grab (fine-grained) locks </a:t>
            </a:r>
            <a:r>
              <a:rPr lang="en-US" sz="2800" b="1" dirty="0"/>
              <a:t>independently</a:t>
            </a:r>
            <a:r>
              <a:rPr lang="en-US" sz="2800" dirty="0"/>
              <a:t>, for each data item (</a:t>
            </a:r>
            <a:r>
              <a:rPr lang="en-US" sz="2800" i="1" dirty="0"/>
              <a:t>e.g., </a:t>
            </a:r>
            <a:r>
              <a:rPr lang="en-US" sz="2800" dirty="0"/>
              <a:t>bank accounts A and B)</a:t>
            </a:r>
          </a:p>
          <a:p>
            <a:endParaRPr lang="en-US" sz="2800" b="1" dirty="0"/>
          </a:p>
          <a:p>
            <a:endParaRPr lang="en-US" sz="2800" b="1" dirty="0"/>
          </a:p>
          <a:p>
            <a:pPr marL="0" indent="0"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◢</a:t>
            </a:r>
            <a:r>
              <a:rPr lang="en-US" sz="2800" baseline="-25000" dirty="0"/>
              <a:t>A</a:t>
            </a:r>
            <a:r>
              <a:rPr lang="en-US" sz="2800" dirty="0"/>
              <a:t> r</a:t>
            </a:r>
            <a:r>
              <a:rPr lang="en-US" sz="2800" baseline="-25000" dirty="0"/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◣</a:t>
            </a:r>
            <a:r>
              <a:rPr lang="en-US" sz="2800" baseline="-25000" dirty="0"/>
              <a:t>A</a:t>
            </a:r>
            <a:r>
              <a:rPr lang="en-US" sz="2800" dirty="0"/>
              <a:t> 	 ◢</a:t>
            </a:r>
            <a:r>
              <a:rPr lang="en-US" sz="2800" baseline="-25000" dirty="0"/>
              <a:t>B</a:t>
            </a:r>
            <a:r>
              <a:rPr lang="en-US" sz="2800" dirty="0"/>
              <a:t> r</a:t>
            </a:r>
            <a:r>
              <a:rPr lang="en-US" sz="2800" baseline="-25000" dirty="0"/>
              <a:t>B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◣</a:t>
            </a:r>
            <a:r>
              <a:rPr lang="en-US" sz="2800" baseline="-25000" dirty="0"/>
              <a:t>B  </a:t>
            </a:r>
            <a:r>
              <a:rPr lang="de-DE" sz="2800" b="1" dirty="0">
                <a:solidFill>
                  <a:prstClr val="black"/>
                </a:solidFill>
              </a:rPr>
              <a:t>© </a:t>
            </a:r>
            <a:endParaRPr lang="en-US" sz="2800" b="1" u="sng" baseline="30000" dirty="0"/>
          </a:p>
          <a:p>
            <a:pPr marL="0" indent="0"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   ◿</a:t>
            </a:r>
            <a:r>
              <a:rPr lang="en-US" sz="2800" baseline="-25000" dirty="0"/>
              <a:t>A </a:t>
            </a:r>
            <a:r>
              <a:rPr lang="en-US" sz="2800" dirty="0"/>
              <a:t>r</a:t>
            </a:r>
            <a:r>
              <a:rPr lang="en-US" sz="2800" baseline="-25000" dirty="0"/>
              <a:t>A</a:t>
            </a:r>
            <a:r>
              <a:rPr lang="en-US" sz="2800" dirty="0"/>
              <a:t> ◺</a:t>
            </a:r>
            <a:r>
              <a:rPr lang="en-US" sz="2800" baseline="-25000" dirty="0"/>
              <a:t>A </a:t>
            </a:r>
            <a:r>
              <a:rPr lang="en-US" sz="2800" dirty="0"/>
              <a:t>◿</a:t>
            </a:r>
            <a:r>
              <a:rPr lang="en-US" sz="2800" baseline="-25000" dirty="0"/>
              <a:t>B </a:t>
            </a:r>
            <a:r>
              <a:rPr lang="en-US" sz="2800" dirty="0"/>
              <a:t>r</a:t>
            </a:r>
            <a:r>
              <a:rPr lang="en-US" sz="2800" baseline="-25000" dirty="0"/>
              <a:t>B</a:t>
            </a:r>
            <a:r>
              <a:rPr lang="en-US" sz="2800" dirty="0"/>
              <a:t> ◺</a:t>
            </a:r>
            <a:r>
              <a:rPr lang="en-US" sz="2800" baseline="-25000" dirty="0"/>
              <a:t>B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  <a:p>
            <a:pPr marL="0" indent="0" algn="r">
              <a:buNone/>
            </a:pPr>
            <a:r>
              <a:rPr lang="en-US" sz="2800" dirty="0"/>
              <a:t>◢ /◿ = </a:t>
            </a:r>
            <a:r>
              <a:rPr lang="en-US" sz="2800" b="1" dirty="0" err="1"/>
              <a:t>eXclusive</a:t>
            </a:r>
            <a:r>
              <a:rPr lang="en-US" sz="2800" b="1" dirty="0"/>
              <a:t>- / Shared-lock</a:t>
            </a:r>
            <a:r>
              <a:rPr lang="en-US" sz="2800" dirty="0"/>
              <a:t>; ◣ / ◺ = </a:t>
            </a:r>
            <a:r>
              <a:rPr lang="en-US" sz="2800" b="1" dirty="0"/>
              <a:t>X- / S-unlock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ensure a serializable schedule?</a:t>
            </a:r>
          </a:p>
        </p:txBody>
      </p:sp>
      <p:sp>
        <p:nvSpPr>
          <p:cNvPr id="7" name="Rectangle 6"/>
          <p:cNvSpPr/>
          <p:nvPr/>
        </p:nvSpPr>
        <p:spPr>
          <a:xfrm>
            <a:off x="783248" y="4402580"/>
            <a:ext cx="7577504" cy="562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Permits</a:t>
            </a:r>
            <a:r>
              <a:rPr lang="en-US" sz="3000" b="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0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</a:t>
            </a:r>
            <a:r>
              <a:rPr lang="en-US" sz="3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non-serializable </a:t>
            </a:r>
            <a:r>
              <a:rPr lang="en-US" sz="30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interleaving</a:t>
            </a:r>
            <a:endParaRPr lang="en-US" sz="30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3380318" y="2678256"/>
            <a:ext cx="527539" cy="448408"/>
          </a:xfrm>
          <a:prstGeom prst="leftArrow">
            <a:avLst/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3256-0E6E-2847-B713-F6BB9666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6139D-0DFD-624D-A98F-C3804648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577131"/>
            <a:ext cx="8139965" cy="479011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2PL rule:</a:t>
            </a:r>
            <a:r>
              <a:rPr lang="en-US" sz="2800" dirty="0"/>
              <a:t> Once a transaction has </a:t>
            </a:r>
            <a:r>
              <a:rPr lang="en-US" sz="2800" b="1" dirty="0">
                <a:solidFill>
                  <a:srgbClr val="00B050"/>
                </a:solidFill>
              </a:rPr>
              <a:t>released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/>
              <a:t>a lock it is </a:t>
            </a:r>
            <a:r>
              <a:rPr lang="en-US" sz="2800" b="1" dirty="0">
                <a:solidFill>
                  <a:srgbClr val="C00000"/>
                </a:solidFill>
              </a:rPr>
              <a:t>not allowed to obtain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any other locks</a:t>
            </a:r>
          </a:p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growing phase </a:t>
            </a:r>
            <a:r>
              <a:rPr lang="en-US" sz="2800" dirty="0"/>
              <a:t>when </a:t>
            </a:r>
            <a:r>
              <a:rPr lang="en-US" sz="2800" dirty="0" err="1"/>
              <a:t>txn</a:t>
            </a:r>
            <a:r>
              <a:rPr lang="en-US" sz="2800" dirty="0"/>
              <a:t> acquires locks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shrinking phase </a:t>
            </a:r>
            <a:r>
              <a:rPr lang="en-US" sz="2800" dirty="0"/>
              <a:t>when </a:t>
            </a:r>
            <a:r>
              <a:rPr lang="en-US" sz="2800" dirty="0" err="1"/>
              <a:t>txn</a:t>
            </a:r>
            <a:r>
              <a:rPr lang="en-US" sz="2800" dirty="0"/>
              <a:t> releases locks</a:t>
            </a:r>
          </a:p>
          <a:p>
            <a:endParaRPr lang="en-US" sz="2800" dirty="0"/>
          </a:p>
          <a:p>
            <a:r>
              <a:rPr lang="en-US" sz="2800" dirty="0"/>
              <a:t>In practice:</a:t>
            </a:r>
          </a:p>
          <a:p>
            <a:pPr lvl="1"/>
            <a:r>
              <a:rPr lang="en-US" sz="2800" dirty="0"/>
              <a:t>Growing phase is the entire transaction</a:t>
            </a:r>
          </a:p>
          <a:p>
            <a:pPr lvl="1"/>
            <a:r>
              <a:rPr lang="en-US" sz="2800" dirty="0"/>
              <a:t>Shrinking phase is during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locking (2PL)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821EC-B25A-2A4A-A059-9B4535F5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D95DB-CAC8-E448-A4D0-B72D9EFF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C4CA-6052-3642-8080-8F8617B1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F33A-E4E2-EB47-89DA-3632D1D6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48882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Replication</a:t>
            </a:r>
            <a:r>
              <a:rPr lang="en-US" dirty="0"/>
              <a:t> (e.g., Raft) is about doing the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same</a:t>
            </a:r>
            <a:r>
              <a:rPr lang="en-US" dirty="0"/>
              <a:t> thing in multiple places to provide fault tolerance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/>
              <a:t>Sharding</a:t>
            </a:r>
            <a:r>
              <a:rPr lang="en-US" dirty="0"/>
              <a:t> is about doing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different</a:t>
            </a:r>
            <a:r>
              <a:rPr lang="en-US" dirty="0"/>
              <a:t> things in multiple places for scalability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e.g., using consistent hashing to partition data in distributed storage (Dynamo)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Atomic commit </a:t>
            </a:r>
            <a:r>
              <a:rPr lang="en-US" dirty="0"/>
              <a:t>is about doing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different</a:t>
            </a:r>
            <a:r>
              <a:rPr lang="en-US" dirty="0">
                <a:solidFill>
                  <a:srgbClr val="FF8F00"/>
                </a:solidFill>
              </a:rPr>
              <a:t> </a:t>
            </a:r>
            <a:r>
              <a:rPr lang="en-US" dirty="0"/>
              <a:t>things in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different</a:t>
            </a:r>
            <a:r>
              <a:rPr lang="en-US" dirty="0"/>
              <a:t> places together</a:t>
            </a:r>
            <a:endParaRPr lang="en-US" dirty="0">
              <a:solidFill>
                <a:srgbClr val="FF8F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DD6A-206D-D248-9B28-391B80E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7EE3-4917-C849-8216-944DC5DF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8EF8-4798-BE4C-BA60-7D120735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87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005" y="1577131"/>
            <a:ext cx="8527983" cy="4790114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2PL rule:</a:t>
            </a:r>
            <a:r>
              <a:rPr lang="en-US" sz="2800" dirty="0"/>
              <a:t> Once a transaction has </a:t>
            </a:r>
            <a:r>
              <a:rPr lang="en-US" sz="2800" b="1" dirty="0">
                <a:solidFill>
                  <a:srgbClr val="00B050"/>
                </a:solidFill>
              </a:rPr>
              <a:t>released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/>
              <a:t>a lock it is </a:t>
            </a:r>
            <a:r>
              <a:rPr lang="en-US" sz="2800" b="1" dirty="0">
                <a:solidFill>
                  <a:srgbClr val="C00000"/>
                </a:solidFill>
              </a:rPr>
              <a:t>not allowed to obtain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any other locks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◢</a:t>
            </a:r>
            <a:r>
              <a:rPr lang="en-US" sz="2800" baseline="-25000" dirty="0"/>
              <a:t>A</a:t>
            </a:r>
            <a:r>
              <a:rPr lang="en-US" sz="2800" dirty="0"/>
              <a:t> r</a:t>
            </a:r>
            <a:r>
              <a:rPr lang="en-US" sz="2800" baseline="-25000" dirty="0"/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◣</a:t>
            </a:r>
            <a:r>
              <a:rPr lang="en-US" sz="2800" baseline="-25000" dirty="0"/>
              <a:t>A</a:t>
            </a:r>
            <a:r>
              <a:rPr lang="en-US" sz="2800" dirty="0"/>
              <a:t> 	◢</a:t>
            </a:r>
            <a:r>
              <a:rPr lang="en-US" sz="2800" baseline="-25000" dirty="0"/>
              <a:t>B</a:t>
            </a:r>
            <a:r>
              <a:rPr lang="en-US" sz="2800" dirty="0"/>
              <a:t> r</a:t>
            </a:r>
            <a:r>
              <a:rPr lang="en-US" sz="2800" baseline="-25000" dirty="0"/>
              <a:t>B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◣</a:t>
            </a:r>
            <a:r>
              <a:rPr lang="en-US" sz="2800" baseline="-25000" dirty="0"/>
              <a:t>B  </a:t>
            </a:r>
            <a:r>
              <a:rPr lang="de-DE" sz="2800" b="1" dirty="0">
                <a:solidFill>
                  <a:prstClr val="black"/>
                </a:solidFill>
              </a:rPr>
              <a:t>© </a:t>
            </a:r>
            <a:endParaRPr lang="en-US" sz="2800" b="1" u="sng" baseline="30000" dirty="0"/>
          </a:p>
          <a:p>
            <a:pPr marL="0" indent="0"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 ◿</a:t>
            </a:r>
            <a:r>
              <a:rPr lang="en-US" sz="2800" baseline="-25000" dirty="0"/>
              <a:t>A </a:t>
            </a:r>
            <a:r>
              <a:rPr lang="en-US" sz="2800" dirty="0"/>
              <a:t>r</a:t>
            </a:r>
            <a:r>
              <a:rPr lang="en-US" sz="2800" baseline="-25000" dirty="0"/>
              <a:t>A</a:t>
            </a:r>
            <a:r>
              <a:rPr lang="en-US" sz="2800" dirty="0"/>
              <a:t> ◺</a:t>
            </a:r>
            <a:r>
              <a:rPr lang="en-US" sz="2800" baseline="-25000" dirty="0"/>
              <a:t>A </a:t>
            </a:r>
            <a:r>
              <a:rPr lang="en-US" sz="2800" dirty="0"/>
              <a:t>◿</a:t>
            </a:r>
            <a:r>
              <a:rPr lang="en-US" sz="2800" baseline="-25000" dirty="0"/>
              <a:t>B </a:t>
            </a:r>
            <a:r>
              <a:rPr lang="en-US" sz="2800" dirty="0"/>
              <a:t>r</a:t>
            </a:r>
            <a:r>
              <a:rPr lang="en-US" sz="2800" baseline="-25000" dirty="0"/>
              <a:t>B</a:t>
            </a:r>
            <a:r>
              <a:rPr lang="en-US" sz="2800" dirty="0"/>
              <a:t> ◺</a:t>
            </a:r>
            <a:r>
              <a:rPr lang="en-US" sz="2800" baseline="-25000" dirty="0"/>
              <a:t>B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  <a:p>
            <a:pPr marL="0" indent="0" algn="r">
              <a:buNone/>
            </a:pPr>
            <a:r>
              <a:rPr lang="en-US" sz="2800" dirty="0"/>
              <a:t>◢ /◿ = </a:t>
            </a:r>
            <a:r>
              <a:rPr lang="en-US" sz="2800" b="1" dirty="0"/>
              <a:t>X- / S-lock</a:t>
            </a:r>
            <a:r>
              <a:rPr lang="en-US" sz="2800" dirty="0"/>
              <a:t>; ◣ / ◺ = </a:t>
            </a:r>
            <a:r>
              <a:rPr lang="en-US" sz="2800" b="1" dirty="0"/>
              <a:t>X- / S-unlock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2PL allows only serializable schedules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138" y="4221113"/>
            <a:ext cx="8097716" cy="571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2PL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precludes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non-serializable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interleaving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5991471" y="2750136"/>
            <a:ext cx="378070" cy="378070"/>
          </a:xfrm>
          <a:prstGeom prst="noSmoking">
            <a:avLst/>
          </a:prstGeom>
          <a:solidFill>
            <a:srgbClr val="FF0000">
              <a:alpha val="33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&quot;No&quot; Symbol 6"/>
          <p:cNvSpPr/>
          <p:nvPr/>
        </p:nvSpPr>
        <p:spPr>
          <a:xfrm>
            <a:off x="4473617" y="3154300"/>
            <a:ext cx="378070" cy="378070"/>
          </a:xfrm>
          <a:prstGeom prst="noSmoking">
            <a:avLst/>
          </a:prstGeom>
          <a:solidFill>
            <a:srgbClr val="FF0000">
              <a:alpha val="33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F957CF3-D0F1-0946-962A-8101E89D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36F2813-37EC-7B49-8B47-D04B7A34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48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502" y="1577131"/>
            <a:ext cx="8538796" cy="479011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2PL rule:</a:t>
            </a:r>
            <a:r>
              <a:rPr lang="en-US" sz="2800" dirty="0"/>
              <a:t> Once a transaction has </a:t>
            </a:r>
            <a:r>
              <a:rPr lang="en-US" sz="2800" b="1" dirty="0">
                <a:solidFill>
                  <a:srgbClr val="00B050"/>
                </a:solidFill>
              </a:rPr>
              <a:t>released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/>
              <a:t>a lock it is </a:t>
            </a:r>
            <a:r>
              <a:rPr lang="en-US" sz="2800" b="1" dirty="0">
                <a:solidFill>
                  <a:srgbClr val="C00000"/>
                </a:solidFill>
              </a:rPr>
              <a:t>not allowed to obtain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any other locks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  <a:tabLst>
                <a:tab pos="1541463" algn="l"/>
                <a:tab pos="2398713" algn="l"/>
                <a:tab pos="3135313" algn="l"/>
                <a:tab pos="4510088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		◿</a:t>
            </a:r>
            <a:r>
              <a:rPr lang="en-US" sz="2800" baseline="-25000" dirty="0"/>
              <a:t>A</a:t>
            </a:r>
            <a:r>
              <a:rPr lang="en-US" sz="2800" dirty="0"/>
              <a:t> r</a:t>
            </a:r>
            <a:r>
              <a:rPr lang="en-US" sz="2800" baseline="-25000" dirty="0"/>
              <a:t>A</a:t>
            </a:r>
            <a:r>
              <a:rPr lang="en-US" sz="2800" dirty="0"/>
              <a:t>		◢</a:t>
            </a:r>
            <a:r>
              <a:rPr lang="en-US" sz="2800" baseline="-25000" dirty="0"/>
              <a:t>A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◿</a:t>
            </a:r>
            <a:r>
              <a:rPr lang="en-US" sz="2800" baseline="-25000" dirty="0"/>
              <a:t>B </a:t>
            </a:r>
            <a:r>
              <a:rPr lang="en-US" sz="2800" dirty="0"/>
              <a:t>r</a:t>
            </a:r>
            <a:r>
              <a:rPr lang="en-US" sz="2800" baseline="-25000" dirty="0"/>
              <a:t>B</a:t>
            </a:r>
            <a:r>
              <a:rPr lang="en-US" sz="2800" dirty="0"/>
              <a:t> ◢</a:t>
            </a:r>
            <a:r>
              <a:rPr lang="en-US" sz="2800" baseline="-25000" dirty="0"/>
              <a:t>B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b="1" dirty="0"/>
              <a:t>✻</a:t>
            </a:r>
            <a:r>
              <a:rPr lang="de-DE" sz="2800" b="1" dirty="0">
                <a:solidFill>
                  <a:prstClr val="black"/>
                </a:solidFill>
              </a:rPr>
              <a:t>© </a:t>
            </a:r>
            <a:endParaRPr lang="en-US" sz="2800" b="1" u="sng" baseline="30000" dirty="0"/>
          </a:p>
          <a:p>
            <a:pPr marL="0" indent="0">
              <a:buNone/>
              <a:tabLst>
                <a:tab pos="1541463" algn="l"/>
                <a:tab pos="2398713" algn="l"/>
                <a:tab pos="3135313" algn="l"/>
                <a:tab pos="4510088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	◿</a:t>
            </a:r>
            <a:r>
              <a:rPr lang="en-US" sz="2800" baseline="-25000" dirty="0"/>
              <a:t>A </a:t>
            </a:r>
            <a:r>
              <a:rPr lang="en-US" sz="2800" dirty="0"/>
              <a:t>r</a:t>
            </a:r>
            <a:r>
              <a:rPr lang="en-US" sz="2800" baseline="-25000" dirty="0"/>
              <a:t>A</a:t>
            </a:r>
            <a:r>
              <a:rPr lang="en-US" sz="2800" dirty="0"/>
              <a:t> 		◿</a:t>
            </a:r>
            <a:r>
              <a:rPr lang="en-US" sz="2800" baseline="-25000" dirty="0"/>
              <a:t>B </a:t>
            </a:r>
            <a:r>
              <a:rPr lang="en-US" sz="2800" dirty="0"/>
              <a:t>r</a:t>
            </a:r>
            <a:r>
              <a:rPr lang="en-US" sz="2800" baseline="-25000" dirty="0"/>
              <a:t>B</a:t>
            </a:r>
            <a:r>
              <a:rPr lang="en-US" sz="2800" b="1" dirty="0"/>
              <a:t>✻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4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Time </a:t>
            </a:r>
            <a:r>
              <a:rPr lang="en-US" sz="24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© = commit</a:t>
            </a:r>
          </a:p>
          <a:p>
            <a:pPr marL="0" indent="0" algn="r">
              <a:buNone/>
            </a:pPr>
            <a:r>
              <a:rPr lang="en-US" sz="2400" dirty="0"/>
              <a:t>◢ /◿ = </a:t>
            </a:r>
            <a:r>
              <a:rPr lang="en-US" sz="2400" b="1" dirty="0"/>
              <a:t>X- / S-lock</a:t>
            </a:r>
            <a:r>
              <a:rPr lang="en-US" sz="2400" dirty="0"/>
              <a:t>; ◣ / ◺ = </a:t>
            </a:r>
            <a:r>
              <a:rPr lang="en-US" sz="2400" b="1" dirty="0"/>
              <a:t>X- / S-unlock; ✻ = release all locks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2PL and transaction concurrency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502" y="4211515"/>
            <a:ext cx="8538796" cy="571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2PL </a:t>
            </a:r>
            <a:r>
              <a:rPr lang="en-US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permits</a:t>
            </a:r>
            <a:r>
              <a:rPr lang="en-US" sz="2800" b="0" dirty="0">
                <a:solidFill>
                  <a:schemeClr val="accent3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</a:t>
            </a:r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serializable, interleaved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B7A6B5-758D-F14C-9786-4173C81B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BB8D6E-6CB9-D544-B16E-5C8699FA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0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256" y="1577131"/>
            <a:ext cx="8576109" cy="479011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2PL rule:</a:t>
            </a:r>
            <a:r>
              <a:rPr lang="en-US" sz="2800" dirty="0"/>
              <a:t> Once a transaction has </a:t>
            </a:r>
            <a:r>
              <a:rPr lang="en-US" sz="2800" b="1" dirty="0">
                <a:solidFill>
                  <a:srgbClr val="00B050"/>
                </a:solidFill>
              </a:rPr>
              <a:t>released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/>
              <a:t>a lock it is </a:t>
            </a:r>
            <a:r>
              <a:rPr lang="en-US" sz="2800" b="1" dirty="0">
                <a:solidFill>
                  <a:srgbClr val="C00000"/>
                </a:solidFill>
              </a:rPr>
              <a:t>not allowed to obtain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any other locks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4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Time </a:t>
            </a:r>
            <a:r>
              <a:rPr lang="en-US" sz="24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© = commit</a:t>
            </a:r>
          </a:p>
          <a:p>
            <a:pPr marL="0" indent="0" algn="r">
              <a:buNone/>
            </a:pPr>
            <a:r>
              <a:rPr lang="en-US" sz="2400" b="1" dirty="0">
                <a:solidFill>
                  <a:srgbClr val="C00000"/>
                </a:solidFill>
              </a:rPr>
              <a:t>(locking not shown)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2PL doesn’t exploit all opportunities</a:t>
            </a:r>
            <a:br>
              <a:rPr lang="en-US" sz="3600" dirty="0"/>
            </a:br>
            <a:r>
              <a:rPr lang="en-US" sz="3600" dirty="0"/>
              <a:t>for concurrency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75" y="4259217"/>
            <a:ext cx="868045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2PL </a:t>
            </a:r>
            <a:r>
              <a:rPr lang="en-US" sz="28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precludes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</a:t>
            </a:r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serializable, interleaved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27CDE9-7543-844A-AD0B-C0FC631D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BAF49A-FF31-764C-AA1A-9538182F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a lock is unavailable?  Is </a:t>
            </a:r>
            <a:r>
              <a:rPr lang="en-US" b="1" dirty="0">
                <a:solidFill>
                  <a:srgbClr val="C00000"/>
                </a:solidFill>
              </a:rPr>
              <a:t>deadlock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possible?</a:t>
            </a:r>
          </a:p>
          <a:p>
            <a:pPr lvl="1"/>
            <a:r>
              <a:rPr lang="en-US" dirty="0"/>
              <a:t>Yes; but a central controller can detect deadlock cycles and </a:t>
            </a:r>
            <a:r>
              <a:rPr lang="en-US" b="1" dirty="0">
                <a:solidFill>
                  <a:srgbClr val="C00000"/>
                </a:solidFill>
              </a:rPr>
              <a:t>abort involved transactions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phantom problem</a:t>
            </a:r>
          </a:p>
          <a:p>
            <a:pPr lvl="1"/>
            <a:r>
              <a:rPr lang="en-US" dirty="0"/>
              <a:t>Database has fancier ops than key-value store</a:t>
            </a:r>
          </a:p>
          <a:p>
            <a:pPr lvl="1"/>
            <a:r>
              <a:rPr lang="en-US" dirty="0"/>
              <a:t>T1: </a:t>
            </a:r>
            <a:r>
              <a:rPr lang="en-US" spc="-150" dirty="0"/>
              <a:t>begin_tx; update employee (set salary = 1.1×salary) where dept = “CS”; commit_tx</a:t>
            </a:r>
          </a:p>
          <a:p>
            <a:pPr lvl="1"/>
            <a:r>
              <a:rPr lang="en-US" dirty="0"/>
              <a:t>T2: insert into employee (“carol”, “CS”)</a:t>
            </a:r>
          </a:p>
          <a:p>
            <a:pPr lvl="2"/>
            <a:r>
              <a:rPr lang="en-US" dirty="0"/>
              <a:t>Even if they lock individual data items, could result in </a:t>
            </a:r>
            <a:r>
              <a:rPr lang="en-US" b="1" dirty="0">
                <a:solidFill>
                  <a:srgbClr val="C00000"/>
                </a:solidFill>
              </a:rPr>
              <a:t>non-serializable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2PL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03A3F-C634-2047-B212-8D3073B7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69AA4-35F6-8146-8C90-5EA0240E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7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E04D-B133-C943-A364-294F2259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Linearizability vs.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E2F6-B9D1-5545-9FA6-3AF47D44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DC5D-FF36-2345-AEE2-C2AC31B5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3A60-8CC8-7149-8830-E93472E0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5BB35F-8B88-2442-B5A0-08434B91D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859" y="1690688"/>
            <a:ext cx="4599646" cy="225562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Linearizability: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guarantee about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operations on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objects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 clock) should reflect that write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424B2E-3255-584D-9BCD-A9E24CA90C81}"/>
              </a:ext>
            </a:extLst>
          </p:cNvPr>
          <p:cNvSpPr txBox="1">
            <a:spLocks/>
          </p:cNvSpPr>
          <p:nvPr/>
        </p:nvSpPr>
        <p:spPr>
          <a:xfrm>
            <a:off x="4764505" y="1690688"/>
            <a:ext cx="4273617" cy="22556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rgbClr val="0070C0"/>
                </a:solidFill>
              </a:rPr>
              <a:t>Serializability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 a guarantee about </a:t>
            </a:r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transactions</a:t>
            </a: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over </a:t>
            </a: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or more </a:t>
            </a: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objects</a:t>
            </a:r>
          </a:p>
          <a:p>
            <a:pPr lvl="1"/>
            <a:r>
              <a:rPr lang="en-US" sz="2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Doesn’t impose real-time constraints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370E37F-71E6-5A43-A595-8EEA3D7DDC35}"/>
              </a:ext>
            </a:extLst>
          </p:cNvPr>
          <p:cNvSpPr txBox="1">
            <a:spLocks/>
          </p:cNvSpPr>
          <p:nvPr/>
        </p:nvSpPr>
        <p:spPr bwMode="auto">
          <a:xfrm>
            <a:off x="232236" y="4233486"/>
            <a:ext cx="8679528" cy="215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 + serializability =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strict serializability</a:t>
            </a:r>
          </a:p>
          <a:p>
            <a:pPr lvl="1"/>
            <a:r>
              <a:rPr lang="en-US" spc="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Transaction behavior equivalent to some serial execution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And that serial execution agrees with real-time</a:t>
            </a:r>
          </a:p>
          <a:p>
            <a:endParaRPr lang="en-US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1"/>
            <a:ext cx="8178466" cy="4790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Techniques for achieving ACID properties</a:t>
            </a:r>
          </a:p>
          <a:p>
            <a:pPr lvl="1"/>
            <a:r>
              <a:rPr lang="en-US" sz="3000" spc="-150" dirty="0"/>
              <a:t>Write-ahead logging and check-pointing </a:t>
            </a:r>
            <a:r>
              <a:rPr lang="en-US" sz="3000" spc="-150" dirty="0">
                <a:sym typeface="Wingdings"/>
              </a:rPr>
              <a:t> </a:t>
            </a:r>
            <a:r>
              <a:rPr lang="en-US" sz="3000" b="1" spc="-150" dirty="0">
                <a:sym typeface="Wingdings"/>
              </a:rPr>
              <a:t>A, D</a:t>
            </a:r>
            <a:endParaRPr lang="en-US" sz="3000" b="1" spc="-150" dirty="0"/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Serializability and two-phase locking </a:t>
            </a:r>
            <a:r>
              <a:rPr lang="en-US" sz="3000" dirty="0">
                <a:sym typeface="Wingdings"/>
              </a:rPr>
              <a:t> </a:t>
            </a:r>
            <a:r>
              <a:rPr lang="en-US" sz="3000" b="1" dirty="0">
                <a:sym typeface="Wingdings"/>
              </a:rPr>
              <a:t>I</a:t>
            </a:r>
            <a:endParaRPr lang="en-US" sz="3000" b="1" dirty="0"/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5383F-EF69-9945-B373-7E5E9DED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CD44-9AAD-D944-B178-B6235CBC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8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5657-BAC1-AD4A-85A2-DA1D34AE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replication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EF4C-D3D4-C044-AE92-E5664845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018C-420C-4A4B-A769-A672A6F3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E3B3-6B00-9B4A-B7A4-CF204ED1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7DA081-9908-374C-BCA9-1E85FBBEF2F0}"/>
              </a:ext>
            </a:extLst>
          </p:cNvPr>
          <p:cNvGrpSpPr/>
          <p:nvPr/>
        </p:nvGrpSpPr>
        <p:grpSpPr>
          <a:xfrm>
            <a:off x="2748385" y="2904617"/>
            <a:ext cx="1219200" cy="2479852"/>
            <a:chOff x="2225527" y="2028429"/>
            <a:chExt cx="1625600" cy="33064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DB007D-DE28-5D4A-91C9-C670251D7BF9}"/>
                </a:ext>
              </a:extLst>
            </p:cNvPr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A-F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087D88-8794-D14D-B03C-15B6B4185A47}"/>
                </a:ext>
              </a:extLst>
            </p:cNvPr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G-L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CB578E-C150-214B-B729-4C4FA65C2D22}"/>
                </a:ext>
              </a:extLst>
            </p:cNvPr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M-R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33CB78-1956-EF4C-AC00-0EC4F6FA7C1D}"/>
                </a:ext>
              </a:extLst>
            </p:cNvPr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S-Z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DBAF5-B851-DC4D-9A04-FF91B93BD858}"/>
              </a:ext>
            </a:extLst>
          </p:cNvPr>
          <p:cNvGrpSpPr/>
          <p:nvPr/>
        </p:nvGrpSpPr>
        <p:grpSpPr>
          <a:xfrm>
            <a:off x="4744162" y="2857887"/>
            <a:ext cx="1219200" cy="2479852"/>
            <a:chOff x="2225527" y="2028429"/>
            <a:chExt cx="1625600" cy="330646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6A5415-04B0-3147-839E-B67C6341BF21}"/>
                </a:ext>
              </a:extLst>
            </p:cNvPr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A-F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82C89F-5F73-BE41-BEDA-E9AC313F32B6}"/>
                </a:ext>
              </a:extLst>
            </p:cNvPr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G-L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C1CA42-1C5E-0041-9FB6-A4B33A0418E2}"/>
                </a:ext>
              </a:extLst>
            </p:cNvPr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M-R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B947B0-BD23-C641-969E-3C7C2836B223}"/>
                </a:ext>
              </a:extLst>
            </p:cNvPr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S-Z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2478F8-E89E-EA4B-8562-0AF079E74F23}"/>
              </a:ext>
            </a:extLst>
          </p:cNvPr>
          <p:cNvGrpSpPr/>
          <p:nvPr/>
        </p:nvGrpSpPr>
        <p:grpSpPr>
          <a:xfrm>
            <a:off x="6739940" y="2904617"/>
            <a:ext cx="1219200" cy="2479852"/>
            <a:chOff x="2225527" y="2028429"/>
            <a:chExt cx="1625600" cy="330646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A3024-F953-064A-9622-4C20394D1811}"/>
                </a:ext>
              </a:extLst>
            </p:cNvPr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A-F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77D072-DED4-E741-9A36-23B7D9C7636A}"/>
                </a:ext>
              </a:extLst>
            </p:cNvPr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G-L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677C00-4580-D74F-AA48-CA42CEF06BBA}"/>
                </a:ext>
              </a:extLst>
            </p:cNvPr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M-R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79A8DA-EC20-424C-A129-A43E547B6015}"/>
                </a:ext>
              </a:extLst>
            </p:cNvPr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S-Z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590055-124A-2C41-A437-2B641F40C427}"/>
              </a:ext>
            </a:extLst>
          </p:cNvPr>
          <p:cNvCxnSpPr/>
          <p:nvPr/>
        </p:nvCxnSpPr>
        <p:spPr>
          <a:xfrm>
            <a:off x="2332261" y="2215343"/>
            <a:ext cx="57294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6B81F3-ECAF-4C4C-B25A-8385804BE06F}"/>
              </a:ext>
            </a:extLst>
          </p:cNvPr>
          <p:cNvSpPr txBox="1"/>
          <p:nvPr/>
        </p:nvSpPr>
        <p:spPr>
          <a:xfrm>
            <a:off x="3703670" y="1717253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Replication Dimension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B075EB-E5C7-0B47-A74D-AC9F1CB7846F}"/>
              </a:ext>
            </a:extLst>
          </p:cNvPr>
          <p:cNvCxnSpPr/>
          <p:nvPr/>
        </p:nvCxnSpPr>
        <p:spPr>
          <a:xfrm>
            <a:off x="1867633" y="2924702"/>
            <a:ext cx="3296" cy="22438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7276B5-D135-E64E-9A8D-1A50F263B7E9}"/>
              </a:ext>
            </a:extLst>
          </p:cNvPr>
          <p:cNvSpPr txBox="1"/>
          <p:nvPr/>
        </p:nvSpPr>
        <p:spPr>
          <a:xfrm>
            <a:off x="391985" y="3561793"/>
            <a:ext cx="1398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Sharding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58696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8211-51F2-D244-9A56-A5EC7A2E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 err="1"/>
              <a:t>sharding</a:t>
            </a:r>
            <a:r>
              <a:rPr lang="en-US" dirty="0"/>
              <a:t>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73B66-E8F3-4D42-9936-43D5F329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C6992-E856-9143-A1AF-84BA34B5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D03F-E8C8-2846-8722-2CF3E29F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0550C5-1A5B-7141-8102-EEE12F76827E}"/>
              </a:ext>
            </a:extLst>
          </p:cNvPr>
          <p:cNvGrpSpPr/>
          <p:nvPr/>
        </p:nvGrpSpPr>
        <p:grpSpPr>
          <a:xfrm>
            <a:off x="2748385" y="2904617"/>
            <a:ext cx="1219200" cy="2479852"/>
            <a:chOff x="2225527" y="2028429"/>
            <a:chExt cx="1625600" cy="33064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B2F9DE-8740-9943-8F77-7870F286CF41}"/>
                </a:ext>
              </a:extLst>
            </p:cNvPr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A-F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0B77B5-2ED4-2140-AFFE-739A56BE3F12}"/>
                </a:ext>
              </a:extLst>
            </p:cNvPr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G-L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D8D582-868D-7D43-84B3-38DB994D8DF9}"/>
                </a:ext>
              </a:extLst>
            </p:cNvPr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M-R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40F09D-30D3-B44A-B2F6-0264F0993011}"/>
                </a:ext>
              </a:extLst>
            </p:cNvPr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S-Z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7607A0-AC66-4B4C-9686-28A111700096}"/>
              </a:ext>
            </a:extLst>
          </p:cNvPr>
          <p:cNvGrpSpPr/>
          <p:nvPr/>
        </p:nvGrpSpPr>
        <p:grpSpPr>
          <a:xfrm>
            <a:off x="4744162" y="2857887"/>
            <a:ext cx="1219200" cy="2479852"/>
            <a:chOff x="2225527" y="2028429"/>
            <a:chExt cx="1625600" cy="3306469"/>
          </a:xfrm>
          <a:solidFill>
            <a:schemeClr val="bg2">
              <a:lumMod val="75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9A34B6-F21A-A846-8029-6F2A4D2C971A}"/>
                </a:ext>
              </a:extLst>
            </p:cNvPr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A-F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52ABA2-4DEA-3C49-8D77-A49D5CDE5702}"/>
                </a:ext>
              </a:extLst>
            </p:cNvPr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G-L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B67CF2-6EBD-DD40-969B-D20C78F6A981}"/>
                </a:ext>
              </a:extLst>
            </p:cNvPr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M-R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DFBF56-0C0A-834C-AF12-3FEEB04BCB88}"/>
                </a:ext>
              </a:extLst>
            </p:cNvPr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S-Z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50931-6FEE-2C42-8E7C-4B4FAFA656B9}"/>
              </a:ext>
            </a:extLst>
          </p:cNvPr>
          <p:cNvGrpSpPr/>
          <p:nvPr/>
        </p:nvGrpSpPr>
        <p:grpSpPr>
          <a:xfrm>
            <a:off x="6739940" y="2904617"/>
            <a:ext cx="1219200" cy="2479852"/>
            <a:chOff x="2225527" y="2028429"/>
            <a:chExt cx="1625600" cy="3306469"/>
          </a:xfrm>
          <a:solidFill>
            <a:schemeClr val="bg2">
              <a:lumMod val="75000"/>
            </a:schemeClr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D298823-3A64-124E-8600-2F7BF7BB9A18}"/>
                </a:ext>
              </a:extLst>
            </p:cNvPr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A-F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3620D2-622C-A84B-8760-8E68BABB55C0}"/>
                </a:ext>
              </a:extLst>
            </p:cNvPr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G-L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3C252-DEEA-DE41-B980-951646F01476}"/>
                </a:ext>
              </a:extLst>
            </p:cNvPr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M-R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663A76-C753-324D-91F5-AF1122E2F74A}"/>
                </a:ext>
              </a:extLst>
            </p:cNvPr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S-Z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11B000-9902-ED43-963D-D0CFA242ACFE}"/>
              </a:ext>
            </a:extLst>
          </p:cNvPr>
          <p:cNvCxnSpPr/>
          <p:nvPr/>
        </p:nvCxnSpPr>
        <p:spPr>
          <a:xfrm>
            <a:off x="2332261" y="2215343"/>
            <a:ext cx="57294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078034-921C-E34D-8B6E-E00485B8951F}"/>
              </a:ext>
            </a:extLst>
          </p:cNvPr>
          <p:cNvSpPr txBox="1"/>
          <p:nvPr/>
        </p:nvSpPr>
        <p:spPr>
          <a:xfrm>
            <a:off x="3703670" y="1717253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Replication Dimension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947298-9D2B-0246-8F2B-4643ACFF068D}"/>
              </a:ext>
            </a:extLst>
          </p:cNvPr>
          <p:cNvCxnSpPr/>
          <p:nvPr/>
        </p:nvCxnSpPr>
        <p:spPr>
          <a:xfrm>
            <a:off x="1867633" y="2924702"/>
            <a:ext cx="3296" cy="22438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147AD6-DB03-A84E-B0FF-96F9FADF996B}"/>
              </a:ext>
            </a:extLst>
          </p:cNvPr>
          <p:cNvSpPr txBox="1"/>
          <p:nvPr/>
        </p:nvSpPr>
        <p:spPr>
          <a:xfrm>
            <a:off x="303820" y="3561793"/>
            <a:ext cx="148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Sharding</a:t>
            </a:r>
            <a:b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389246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 </a:t>
            </a:r>
            <a:r>
              <a:rPr lang="en-US" dirty="0"/>
              <a:t>of transactions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49" y="1577131"/>
            <a:ext cx="8082213" cy="4790114"/>
          </a:xfrm>
        </p:spPr>
        <p:txBody>
          <a:bodyPr>
            <a:normAutofit fontScale="92500"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tomicity:</a:t>
            </a:r>
            <a:r>
              <a:rPr lang="en-US" dirty="0"/>
              <a:t> Either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all</a:t>
            </a:r>
            <a:r>
              <a:rPr lang="en-US" dirty="0"/>
              <a:t> constituent operations of the transaction complete successfully, or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none</a:t>
            </a:r>
            <a:r>
              <a:rPr lang="en-US" dirty="0"/>
              <a:t> do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onsistency:</a:t>
            </a:r>
            <a:r>
              <a:rPr lang="en-US" dirty="0"/>
              <a:t> Each transaction in isolation preserves a set of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integrity constraints </a:t>
            </a:r>
            <a:r>
              <a:rPr lang="en-US" dirty="0"/>
              <a:t>on the data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b="1" u="sng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solation:</a:t>
            </a:r>
            <a:r>
              <a:rPr lang="en-US" dirty="0"/>
              <a:t> Transactions’ behavior not impacted by presence of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other concurrent transactions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b="1" u="sng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urability:</a:t>
            </a:r>
            <a:r>
              <a:rPr lang="en-US" dirty="0"/>
              <a:t> The transaction’s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effects survive failure </a:t>
            </a:r>
            <a:r>
              <a:rPr lang="en-US" dirty="0"/>
              <a:t>of volatile (memory) or non-volatile (disk) storage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2FC0E-8856-9B4B-B505-9882DE29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11D59-49D0-8648-91CE-7C2670B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sym typeface="Courier" pitchFamily="-84" charset="0"/>
              </a:rPr>
              <a:t>High transaction 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sym typeface="Courier" pitchFamily="-84" charset="0"/>
              </a:rPr>
              <a:t>speed requirements</a:t>
            </a:r>
          </a:p>
          <a:p>
            <a:pPr lvl="1"/>
            <a:r>
              <a:rPr lang="en-US" sz="2800" dirty="0">
                <a:sym typeface="Courier" pitchFamily="-84" charset="0"/>
              </a:rPr>
              <a:t>If always </a:t>
            </a:r>
            <a:r>
              <a:rPr lang="en-US" dirty="0" err="1">
                <a:latin typeface="Courier" pitchFamily="2" charset="0"/>
                <a:sym typeface="Courier" pitchFamily="-84" charset="0"/>
              </a:rPr>
              <a:t>fsync</a:t>
            </a:r>
            <a:r>
              <a:rPr lang="en-US" dirty="0">
                <a:latin typeface="Courier" pitchFamily="2" charset="0"/>
                <a:sym typeface="Courier" pitchFamily="-84" charset="0"/>
              </a:rPr>
              <a:t>()</a:t>
            </a:r>
            <a:r>
              <a:rPr lang="en-US" sz="2800" dirty="0">
                <a:sym typeface="Courier" pitchFamily="-84" charset="0"/>
              </a:rPr>
              <a:t> to disk for each result on transaction, yields terrible 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Courier" pitchFamily="-8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Courier" pitchFamily="-8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sym typeface="Courier" pitchFamily="-84" charset="0"/>
              </a:rPr>
              <a:t>Atomic and durable </a:t>
            </a:r>
            <a:r>
              <a:rPr lang="en-US" sz="3000" dirty="0">
                <a:sym typeface="Courier" pitchFamily="-84" charset="0"/>
              </a:rPr>
              <a:t>writes to disk are difficult</a:t>
            </a:r>
          </a:p>
          <a:p>
            <a:pPr lvl="1"/>
            <a:r>
              <a:rPr lang="en-US" sz="2800" dirty="0">
                <a:sym typeface="Courier" pitchFamily="-84" charset="0"/>
              </a:rPr>
              <a:t>In a manner to handle arbitrary crashes	</a:t>
            </a:r>
          </a:p>
          <a:p>
            <a:pPr lvl="1"/>
            <a:endParaRPr lang="en-US" sz="2800" dirty="0">
              <a:sym typeface="Courier" pitchFamily="-84" charset="0"/>
            </a:endParaRPr>
          </a:p>
          <a:p>
            <a:pPr lvl="1"/>
            <a:r>
              <a:rPr lang="en-US" sz="2800" dirty="0">
                <a:sym typeface="Courier" pitchFamily="-84" charset="0"/>
              </a:rPr>
              <a:t>Hard disks and solid-state storage use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sym typeface="Courier" pitchFamily="-84" charset="0"/>
              </a:rPr>
              <a:t>write buffers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sym typeface="Courier" pitchFamily="-84" charset="0"/>
              </a:rPr>
              <a:t> </a:t>
            </a:r>
            <a:r>
              <a:rPr lang="en-US" sz="2800" dirty="0">
                <a:sym typeface="Courier" pitchFamily="-84" charset="0"/>
              </a:rPr>
              <a:t>in volatile memory </a:t>
            </a:r>
          </a:p>
        </p:txBody>
      </p:sp>
      <p:sp>
        <p:nvSpPr>
          <p:cNvPr id="2283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A81DC-3E12-1B49-9B93-118E41B4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BD7D8-DF6B-4744-8791-42CF4E04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0F0D5-4B3A-0143-A2F5-0F971D39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77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Techniques for achieving ACID properties</a:t>
            </a:r>
          </a:p>
          <a:p>
            <a:pPr marL="0" indent="0">
              <a:buNone/>
            </a:pPr>
            <a:endParaRPr lang="en-US" sz="3000" b="1" dirty="0"/>
          </a:p>
          <a:p>
            <a:pPr lvl="1"/>
            <a:r>
              <a:rPr lang="en-US" sz="3000" dirty="0"/>
              <a:t>Write-ahead logging and </a:t>
            </a:r>
            <a:r>
              <a:rPr lang="en-US" sz="3000" dirty="0" err="1"/>
              <a:t>checkpointing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Serializability and two-phase locking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466B-E6A3-4E4C-83EC-082D5207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BD5AE-06E3-5645-8433-07010E99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9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26456</TotalTime>
  <Words>3011</Words>
  <Application>Microsoft Macintosh PowerPoint</Application>
  <PresentationFormat>On-screen Show (4:3)</PresentationFormat>
  <Paragraphs>594</Paragraphs>
  <Slides>45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.HiraKakuInterface-W3</vt:lpstr>
      <vt:lpstr>Arial</vt:lpstr>
      <vt:lpstr>Calibri</vt:lpstr>
      <vt:lpstr>Courier</vt:lpstr>
      <vt:lpstr>Franklin Gothic Medium Cond</vt:lpstr>
      <vt:lpstr>Gill Sans</vt:lpstr>
      <vt:lpstr>Helvetica</vt:lpstr>
      <vt:lpstr>Helvetica Neue</vt:lpstr>
      <vt:lpstr>HELVETICA NEUE LIGHT</vt:lpstr>
      <vt:lpstr>HELVETICA NEUE LIGHT</vt:lpstr>
      <vt:lpstr>Office Theme</vt:lpstr>
      <vt:lpstr>Concurrency Control, Recovery, and Locking</vt:lpstr>
      <vt:lpstr>The transaction</vt:lpstr>
      <vt:lpstr>Transaction examples</vt:lpstr>
      <vt:lpstr>Relationship with replication</vt:lpstr>
      <vt:lpstr>Relationship with replication</vt:lpstr>
      <vt:lpstr>Focus on sharding for today</vt:lpstr>
      <vt:lpstr>Defining properties of transactions</vt:lpstr>
      <vt:lpstr>Challenges</vt:lpstr>
      <vt:lpstr>Outline</vt:lpstr>
      <vt:lpstr>What does the system need to do?</vt:lpstr>
      <vt:lpstr>PowerPoint Presentation</vt:lpstr>
      <vt:lpstr>Failure model: crash failures</vt:lpstr>
      <vt:lpstr>Account transfer transaction</vt:lpstr>
      <vt:lpstr>Problem</vt:lpstr>
      <vt:lpstr>System architecture</vt:lpstr>
      <vt:lpstr>Two design choices</vt:lpstr>
      <vt:lpstr>Performance implications</vt:lpstr>
      <vt:lpstr>Undo &amp; redo</vt:lpstr>
      <vt:lpstr>How to implement undo &amp; redo?</vt:lpstr>
      <vt:lpstr>System architecture</vt:lpstr>
      <vt:lpstr>Write-ahead logging (WAL)</vt:lpstr>
      <vt:lpstr>WAL example</vt:lpstr>
      <vt:lpstr>PowerPoint Presentation</vt:lpstr>
      <vt:lpstr>Two concurrent transactions</vt:lpstr>
      <vt:lpstr>Isolation between transactions</vt:lpstr>
      <vt:lpstr>Problem for concurrent execution: Inconsistent retrieval</vt:lpstr>
      <vt:lpstr>Isolation between transactions</vt:lpstr>
      <vt:lpstr>Equivalence of schedules</vt:lpstr>
      <vt:lpstr>Conflict serializability</vt:lpstr>
      <vt:lpstr>A serializable schedule</vt:lpstr>
      <vt:lpstr>A non-serializable schedule</vt:lpstr>
      <vt:lpstr>Testing for serializability</vt:lpstr>
      <vt:lpstr>Serializable schedule, acyclic graph</vt:lpstr>
      <vt:lpstr>Non-serializable schedule, cyclic graph</vt:lpstr>
      <vt:lpstr>Testing for serializability</vt:lpstr>
      <vt:lpstr>How to ensure a serializable schedule?</vt:lpstr>
      <vt:lpstr>Locking</vt:lpstr>
      <vt:lpstr>How to ensure a serializable schedule?</vt:lpstr>
      <vt:lpstr>Two-phase locking (2PL)</vt:lpstr>
      <vt:lpstr>2PL allows only serializable schedules</vt:lpstr>
      <vt:lpstr>2PL and transaction concurrency</vt:lpstr>
      <vt:lpstr>2PL doesn’t exploit all opportunities for concurrency</vt:lpstr>
      <vt:lpstr>Issues with 2PL</vt:lpstr>
      <vt:lpstr>Linearizability vs. Serializability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734</cp:revision>
  <cp:lastPrinted>2020-01-28T17:10:00Z</cp:lastPrinted>
  <dcterms:created xsi:type="dcterms:W3CDTF">2019-12-20T04:48:00Z</dcterms:created>
  <dcterms:modified xsi:type="dcterms:W3CDTF">2021-11-02T02:28:25Z</dcterms:modified>
</cp:coreProperties>
</file>