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8"/>
  </p:notesMasterIdLst>
  <p:sldIdLst>
    <p:sldId id="256" r:id="rId2"/>
    <p:sldId id="525" r:id="rId3"/>
    <p:sldId id="263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24" r:id="rId22"/>
    <p:sldId id="326" r:id="rId23"/>
    <p:sldId id="327" r:id="rId24"/>
    <p:sldId id="329" r:id="rId25"/>
    <p:sldId id="330" r:id="rId26"/>
    <p:sldId id="328" r:id="rId27"/>
    <p:sldId id="331" r:id="rId28"/>
    <p:sldId id="334" r:id="rId29"/>
    <p:sldId id="332" r:id="rId30"/>
    <p:sldId id="410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469" r:id="rId41"/>
    <p:sldId id="528" r:id="rId42"/>
    <p:sldId id="529" r:id="rId43"/>
    <p:sldId id="531" r:id="rId44"/>
    <p:sldId id="532" r:id="rId45"/>
    <p:sldId id="533" r:id="rId46"/>
    <p:sldId id="534" r:id="rId47"/>
    <p:sldId id="530" r:id="rId48"/>
    <p:sldId id="535" r:id="rId49"/>
    <p:sldId id="536" r:id="rId50"/>
    <p:sldId id="539" r:id="rId51"/>
    <p:sldId id="538" r:id="rId52"/>
    <p:sldId id="540" r:id="rId53"/>
    <p:sldId id="541" r:id="rId54"/>
    <p:sldId id="542" r:id="rId55"/>
    <p:sldId id="537" r:id="rId56"/>
    <p:sldId id="543" r:id="rId57"/>
    <p:sldId id="544" r:id="rId58"/>
    <p:sldId id="526" r:id="rId59"/>
    <p:sldId id="365" r:id="rId60"/>
    <p:sldId id="518" r:id="rId61"/>
    <p:sldId id="519" r:id="rId62"/>
    <p:sldId id="520" r:id="rId63"/>
    <p:sldId id="521" r:id="rId64"/>
    <p:sldId id="522" r:id="rId65"/>
    <p:sldId id="545" r:id="rId66"/>
    <p:sldId id="546" r:id="rId67"/>
    <p:sldId id="483" r:id="rId68"/>
    <p:sldId id="480" r:id="rId69"/>
    <p:sldId id="547" r:id="rId70"/>
    <p:sldId id="548" r:id="rId71"/>
    <p:sldId id="549" r:id="rId72"/>
    <p:sldId id="550" r:id="rId73"/>
    <p:sldId id="551" r:id="rId74"/>
    <p:sldId id="290" r:id="rId75"/>
    <p:sldId id="291" r:id="rId76"/>
    <p:sldId id="292" r:id="rId77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E0"/>
    <a:srgbClr val="FEEADA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5"/>
    <p:restoredTop sz="88956"/>
  </p:normalViewPr>
  <p:slideViewPr>
    <p:cSldViewPr snapToGrid="0" snapToObjects="1">
      <p:cViewPr varScale="1">
        <p:scale>
          <a:sx n="128" d="100"/>
          <a:sy n="128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92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baseline="0" dirty="0"/>
              <a:t> that motivates the 2PL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5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1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Time-to-check to Time-to-use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0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Time-to-check to Time-to-use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18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Time-to-check to Time-to-use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4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Time-to-check to Time-to-use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8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Time-to-check to Time-to-use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6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Time-to-check to Time-to-use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52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0ea6c6ad_1_43:notes"/>
          <p:cNvSpPr txBox="1">
            <a:spLocks noGrp="1"/>
          </p:cNvSpPr>
          <p:nvPr>
            <p:ph type="body" idx="1"/>
          </p:nvPr>
        </p:nvSpPr>
        <p:spPr>
          <a:xfrm>
            <a:off x="915080" y="4343796"/>
            <a:ext cx="5027839" cy="411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Explain: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 goes downward, things on same row occur at the same time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Two transactions, left and right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Lock_*(Y) means (exclusive, shared) lock was requested on object Y; may have to wait until lock is granted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Why not 2PL: lock is acquired by T1 for A, then released; T1 then acquires a lock for B, this is not 2PL!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Why not serializable: draw arrows</a:t>
            </a:r>
            <a:endParaRPr sz="1200"/>
          </a:p>
        </p:txBody>
      </p:sp>
      <p:sp>
        <p:nvSpPr>
          <p:cNvPr id="386" name="Google Shape;386;g2a0ea6c6a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106f9c9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106f9c9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Recall: strict serializability = real time + total order + multiple objects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0ea6c6ad_1_74:notes"/>
          <p:cNvSpPr txBox="1">
            <a:spLocks noGrp="1"/>
          </p:cNvSpPr>
          <p:nvPr>
            <p:ph type="body" idx="1"/>
          </p:nvPr>
        </p:nvSpPr>
        <p:spPr>
          <a:xfrm>
            <a:off x="915080" y="4343796"/>
            <a:ext cx="5027839" cy="411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2a0ea6c6ad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a0ea6c6ad_1_83:notes"/>
          <p:cNvSpPr txBox="1">
            <a:spLocks noGrp="1"/>
          </p:cNvSpPr>
          <p:nvPr>
            <p:ph type="body" idx="1"/>
          </p:nvPr>
        </p:nvSpPr>
        <p:spPr>
          <a:xfrm>
            <a:off x="915080" y="4343796"/>
            <a:ext cx="5027839" cy="411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2a0ea6c6ad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 serializable schedule, non-conflicting operations can be re-ordered to get a serial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 serializable schedule, non-conflicting operations can be re-ordered to get a serial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 serializable schedule, non-conflicting operations can be re-ordered to get a serial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3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Recall: strict serializability = real time + total order + multiple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1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40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NRR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52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8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469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b="1" dirty="0"/>
              <a:t>2PL and OCC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60955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 and Kyle Jamieson.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15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0C00-31E5-534E-AD27-4A1121E9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Serializability of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85AD-29F2-3248-8F2E-83A4F59D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operations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conflict</a:t>
            </a:r>
            <a:r>
              <a:rPr lang="en-US" dirty="0"/>
              <a:t>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belong to different 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operate on the same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of them is a </a:t>
            </a:r>
            <a:r>
              <a:rPr lang="en-US" b="1" dirty="0">
                <a:solidFill>
                  <a:srgbClr val="C00000"/>
                </a:solidFill>
              </a:rPr>
              <a:t>write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Two schedules</a:t>
            </a:r>
            <a:r>
              <a:rPr lang="en-US" b="1" dirty="0"/>
              <a:t> </a:t>
            </a:r>
            <a:r>
              <a:rPr lang="en-US" dirty="0"/>
              <a:t>are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equivalent</a:t>
            </a:r>
            <a:r>
              <a:rPr lang="en-US" dirty="0"/>
              <a:t>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involve the same transactions and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i="1" dirty="0"/>
              <a:t>conflicting</a:t>
            </a:r>
            <a:r>
              <a:rPr lang="en-US" dirty="0"/>
              <a:t> operations are ordered the same way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773F-CA1A-5E41-8129-8AEDF2DA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6F01-9D54-F541-99FC-596A4F7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ACB1-0256-C24D-8B58-6DC24A36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8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0C00-31E5-534E-AD27-4A1121E9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Serializability of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85AD-29F2-3248-8F2E-83A4F59D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Two operations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conflict</a:t>
            </a:r>
            <a:r>
              <a:rPr lang="en-US" dirty="0"/>
              <a:t>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belong to different 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operate on the same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of them is a </a:t>
            </a:r>
            <a:r>
              <a:rPr lang="en-US" b="1" dirty="0">
                <a:solidFill>
                  <a:srgbClr val="C00000"/>
                </a:solidFill>
              </a:rPr>
              <a:t>write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Two schedules</a:t>
            </a:r>
            <a:r>
              <a:rPr lang="en-US" b="1" dirty="0"/>
              <a:t> </a:t>
            </a:r>
            <a:r>
              <a:rPr lang="en-US" dirty="0"/>
              <a:t>are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equivalent</a:t>
            </a:r>
            <a:r>
              <a:rPr lang="en-US" dirty="0"/>
              <a:t>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involve the same transactions and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i="1" dirty="0"/>
              <a:t>conflicting</a:t>
            </a:r>
            <a:r>
              <a:rPr lang="en-US" dirty="0"/>
              <a:t> operations are ordered the same way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A schedule is </a:t>
            </a:r>
            <a:r>
              <a:rPr lang="en-US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serializable</a:t>
            </a:r>
            <a:r>
              <a:rPr lang="en-US" dirty="0"/>
              <a:t> if it is equivalent to a serial schedule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773F-CA1A-5E41-8129-8AEDF2DA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6F01-9D54-F541-99FC-596A4F7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ACB1-0256-C24D-8B58-6DC24A36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0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0D64-A064-0640-9312-71B2AC0E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52F8-9129-5B43-9AE1-F4F74BD0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8C92-29BA-024E-8390-96CB3CF9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CF6B-5643-284E-B815-EEEF94B5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650B-3062-5146-8C9D-1DF811F6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Google Shape;192;p37">
            <a:extLst>
              <a:ext uri="{FF2B5EF4-FFF2-40B4-BE49-F238E27FC236}">
                <a16:creationId xmlns:a16="http://schemas.microsoft.com/office/drawing/2014/main" id="{7FC6A88F-2C0D-B942-80B6-2D46496994D8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T1: R(A),                                                     W(A),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T2:                 R(A), R(B), W(B), Commit</a:t>
            </a:r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AF3F65-28B3-324A-951C-EE900023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266168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Google Shape;192;p37">
            <a:extLst>
              <a:ext uri="{FF2B5EF4-FFF2-40B4-BE49-F238E27FC236}">
                <a16:creationId xmlns:a16="http://schemas.microsoft.com/office/drawing/2014/main" id="{7FC6A88F-2C0D-B942-80B6-2D46496994D8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                                                    </a:t>
            </a:r>
            <a:r>
              <a:rPr lang="en-US" sz="2400" dirty="0">
                <a:solidFill>
                  <a:srgbClr val="0070C0"/>
                </a:solidFill>
              </a:rPr>
              <a:t>W(A),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</a:t>
            </a:r>
            <a:r>
              <a:rPr lang="en-US" sz="2400" dirty="0">
                <a:solidFill>
                  <a:srgbClr val="0070C0"/>
                </a:solidFill>
              </a:rPr>
              <a:t>R(A), </a:t>
            </a:r>
            <a:r>
              <a:rPr lang="en-US" sz="2400" dirty="0">
                <a:solidFill>
                  <a:schemeClr val="dk1"/>
                </a:solidFill>
              </a:rPr>
              <a:t>R(B), W(B), Commit</a:t>
            </a:r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1F12B5-9227-2B47-B6F2-A94F1CDC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63639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04;p38">
            <a:extLst>
              <a:ext uri="{FF2B5EF4-FFF2-40B4-BE49-F238E27FC236}">
                <a16:creationId xmlns:a16="http://schemas.microsoft.com/office/drawing/2014/main" id="{DE7C6801-7037-1C4D-AC10-ECD52B815C1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388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</a:rPr>
              <a:t>Intuition: Swap </a:t>
            </a:r>
            <a:r>
              <a:rPr lang="en-US" i="1">
                <a:solidFill>
                  <a:srgbClr val="FFFFFF"/>
                </a:solidFill>
              </a:rPr>
              <a:t>non-conflicting </a:t>
            </a:r>
            <a:r>
              <a:rPr lang="en-US">
                <a:solidFill>
                  <a:srgbClr val="FFFFFF"/>
                </a:solidFill>
              </a:rPr>
              <a:t>operations until you reach a serial schedule</a:t>
            </a:r>
          </a:p>
        </p:txBody>
      </p:sp>
      <p:sp>
        <p:nvSpPr>
          <p:cNvPr id="12" name="Google Shape;210;p39">
            <a:extLst>
              <a:ext uri="{FF2B5EF4-FFF2-40B4-BE49-F238E27FC236}">
                <a16:creationId xmlns:a16="http://schemas.microsoft.com/office/drawing/2014/main" id="{77301040-B268-F748-A488-3621732A157C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            R(A),                                         </a:t>
            </a:r>
            <a:r>
              <a:rPr lang="en-US" sz="2400" dirty="0">
                <a:solidFill>
                  <a:srgbClr val="0070C0"/>
                </a:solidFill>
              </a:rPr>
              <a:t>W(A)</a:t>
            </a:r>
            <a:r>
              <a:rPr lang="en-US" sz="2400" dirty="0">
                <a:solidFill>
                  <a:schemeClr val="dk1"/>
                </a:solidFill>
              </a:rPr>
              <a:t>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chemeClr val="dk1"/>
                </a:solidFill>
              </a:rPr>
              <a:t>,                 R(B), W(B), Commit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B08266-1605-4E46-A1F7-B0BF91F98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3230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04;p38">
            <a:extLst>
              <a:ext uri="{FF2B5EF4-FFF2-40B4-BE49-F238E27FC236}">
                <a16:creationId xmlns:a16="http://schemas.microsoft.com/office/drawing/2014/main" id="{DE7C6801-7037-1C4D-AC10-ECD52B815C1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388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</a:rPr>
              <a:t>Intuition: Swap </a:t>
            </a:r>
            <a:r>
              <a:rPr lang="en-US" i="1">
                <a:solidFill>
                  <a:srgbClr val="FFFFFF"/>
                </a:solidFill>
              </a:rPr>
              <a:t>non-conflicting </a:t>
            </a:r>
            <a:r>
              <a:rPr lang="en-US">
                <a:solidFill>
                  <a:srgbClr val="FFFFFF"/>
                </a:solidFill>
              </a:rPr>
              <a:t>operations until you reach a serial schedule</a:t>
            </a:r>
          </a:p>
        </p:txBody>
      </p:sp>
      <p:sp>
        <p:nvSpPr>
          <p:cNvPr id="11" name="Google Shape;219;p40">
            <a:extLst>
              <a:ext uri="{FF2B5EF4-FFF2-40B4-BE49-F238E27FC236}">
                <a16:creationId xmlns:a16="http://schemas.microsoft.com/office/drawing/2014/main" id="{85163CE9-7D24-7B42-9396-17CFAC9C95B0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                                                    R(A), </a:t>
            </a:r>
            <a:r>
              <a:rPr lang="en-US" sz="2400" dirty="0">
                <a:solidFill>
                  <a:srgbClr val="0070C0"/>
                </a:solidFill>
              </a:rPr>
              <a:t>W(A)</a:t>
            </a:r>
            <a:r>
              <a:rPr lang="en-US" sz="2400" dirty="0">
                <a:solidFill>
                  <a:schemeClr val="dk1"/>
                </a:solidFill>
              </a:rPr>
              <a:t>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chemeClr val="dk1"/>
                </a:solidFill>
              </a:rPr>
              <a:t>, R(B), W(B) Commit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7D8982-5ACC-0648-BF0E-0D84AE87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8E3967-E38B-914A-9870-174B97CD20A3}"/>
              </a:ext>
            </a:extLst>
          </p:cNvPr>
          <p:cNvSpPr/>
          <p:nvPr/>
        </p:nvSpPr>
        <p:spPr>
          <a:xfrm>
            <a:off x="433700" y="4932394"/>
            <a:ext cx="2013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Serializable</a:t>
            </a:r>
            <a:endParaRPr lang="en-US" sz="280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7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04;p38">
            <a:extLst>
              <a:ext uri="{FF2B5EF4-FFF2-40B4-BE49-F238E27FC236}">
                <a16:creationId xmlns:a16="http://schemas.microsoft.com/office/drawing/2014/main" id="{DE7C6801-7037-1C4D-AC10-ECD52B815C1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388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</a:rPr>
              <a:t>Intuition: Swap </a:t>
            </a:r>
            <a:r>
              <a:rPr lang="en-US" i="1">
                <a:solidFill>
                  <a:srgbClr val="FFFFFF"/>
                </a:solidFill>
              </a:rPr>
              <a:t>non-conflicting </a:t>
            </a:r>
            <a:r>
              <a:rPr lang="en-US">
                <a:solidFill>
                  <a:srgbClr val="FFFFFF"/>
                </a:solidFill>
              </a:rPr>
              <a:t>operations until you reach a serial schedule</a:t>
            </a:r>
          </a:p>
        </p:txBody>
      </p:sp>
      <p:sp>
        <p:nvSpPr>
          <p:cNvPr id="12" name="Google Shape;237;p42">
            <a:extLst>
              <a:ext uri="{FF2B5EF4-FFF2-40B4-BE49-F238E27FC236}">
                <a16:creationId xmlns:a16="http://schemas.microsoft.com/office/drawing/2014/main" id="{D50E286F-AE88-724F-B7EC-30A45D1BECED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W(A),                                           W(B),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  R(B), W(B), R(A), Commit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54A97F0-303D-7F42-B2E6-C5F600FC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352458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04;p38">
            <a:extLst>
              <a:ext uri="{FF2B5EF4-FFF2-40B4-BE49-F238E27FC236}">
                <a16:creationId xmlns:a16="http://schemas.microsoft.com/office/drawing/2014/main" id="{DE7C6801-7037-1C4D-AC10-ECD52B815C1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388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</a:rPr>
              <a:t>Intuition: Swap </a:t>
            </a:r>
            <a:r>
              <a:rPr lang="en-US" i="1">
                <a:solidFill>
                  <a:srgbClr val="FFFFFF"/>
                </a:solidFill>
              </a:rPr>
              <a:t>non-conflicting </a:t>
            </a:r>
            <a:r>
              <a:rPr lang="en-US">
                <a:solidFill>
                  <a:srgbClr val="FFFFFF"/>
                </a:solidFill>
              </a:rPr>
              <a:t>operations until you reach a serial schedule</a:t>
            </a:r>
          </a:p>
        </p:txBody>
      </p:sp>
      <p:sp>
        <p:nvSpPr>
          <p:cNvPr id="11" name="Google Shape;246;p43">
            <a:extLst>
              <a:ext uri="{FF2B5EF4-FFF2-40B4-BE49-F238E27FC236}">
                <a16:creationId xmlns:a16="http://schemas.microsoft.com/office/drawing/2014/main" id="{B45AD8B8-5077-1C42-AB09-84F53078B5C4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R(A),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8E9E72B-2991-384E-9537-A28864AF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12057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04;p38">
            <a:extLst>
              <a:ext uri="{FF2B5EF4-FFF2-40B4-BE49-F238E27FC236}">
                <a16:creationId xmlns:a16="http://schemas.microsoft.com/office/drawing/2014/main" id="{DE7C6801-7037-1C4D-AC10-ECD52B815C1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388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</a:rPr>
              <a:t>Intuition: Swap </a:t>
            </a:r>
            <a:r>
              <a:rPr lang="en-US" i="1">
                <a:solidFill>
                  <a:srgbClr val="FFFFFF"/>
                </a:solidFill>
              </a:rPr>
              <a:t>non-conflicting </a:t>
            </a:r>
            <a:r>
              <a:rPr lang="en-US">
                <a:solidFill>
                  <a:srgbClr val="FFFFFF"/>
                </a:solidFill>
              </a:rPr>
              <a:t>operations until you reach a serial schedule</a:t>
            </a:r>
          </a:p>
        </p:txBody>
      </p:sp>
      <p:sp>
        <p:nvSpPr>
          <p:cNvPr id="12" name="Google Shape;255;p44">
            <a:extLst>
              <a:ext uri="{FF2B5EF4-FFF2-40B4-BE49-F238E27FC236}">
                <a16:creationId xmlns:a16="http://schemas.microsoft.com/office/drawing/2014/main" id="{5BDDB324-2E53-6648-95E9-F16EE6835DC2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                     R(A), </a:t>
            </a:r>
            <a:r>
              <a:rPr lang="en-US" sz="2400" dirty="0">
                <a:solidFill>
                  <a:srgbClr val="0070C0"/>
                </a:solidFill>
              </a:rPr>
              <a:t>W(A)</a:t>
            </a:r>
            <a:r>
              <a:rPr lang="en-US" sz="2400" dirty="0">
                <a:solidFill>
                  <a:srgbClr val="4A86E8"/>
                </a:solidFill>
              </a:rPr>
              <a:t>                 </a:t>
            </a:r>
            <a:r>
              <a:rPr lang="en-US" sz="2400" dirty="0">
                <a:solidFill>
                  <a:schemeClr val="dk1"/>
                </a:solidFill>
              </a:rPr>
              <a:t>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</a:t>
            </a:r>
            <a:r>
              <a:rPr lang="en-US" sz="2400" dirty="0">
                <a:solidFill>
                  <a:schemeClr val="accent2"/>
                </a:solidFill>
              </a:rPr>
              <a:t>R(B), W(B),                        </a:t>
            </a:r>
            <a:r>
              <a:rPr lang="en-US" sz="2400" dirty="0">
                <a:solidFill>
                  <a:srgbClr val="0070C0"/>
                </a:solidFill>
              </a:rPr>
              <a:t>R(A),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36FDAA-E71F-364D-A5F9-A962C904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283040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79CB-E11C-B646-8804-3CE1A953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Transaction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BAF2-DE40-A34B-B4D8-072FBAAEF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Serializability: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Execution of a set of transactions over multiple items is equivalent to </a:t>
            </a:r>
            <a:r>
              <a:rPr lang="en-US" b="1" i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some</a:t>
            </a:r>
            <a:r>
              <a:rPr lang="en-US" dirty="0"/>
              <a:t> </a:t>
            </a:r>
            <a:r>
              <a:rPr lang="en-US" b="1" dirty="0">
                <a:solidFill>
                  <a:srgbClr val="C00000"/>
                </a:solidFill>
              </a:rPr>
              <a:t>serial execution </a:t>
            </a:r>
            <a:r>
              <a:rPr lang="en-US" dirty="0"/>
              <a:t>of transactions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8B18-22CD-4C4B-922B-C32985C4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E8C5-7CE3-DA44-A753-5E593DF2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9455-41E4-B34D-A3BB-01849655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2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04;p38">
            <a:extLst>
              <a:ext uri="{FF2B5EF4-FFF2-40B4-BE49-F238E27FC236}">
                <a16:creationId xmlns:a16="http://schemas.microsoft.com/office/drawing/2014/main" id="{DE7C6801-7037-1C4D-AC10-ECD52B815C1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388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</a:rPr>
              <a:t>Intuition: Swap </a:t>
            </a:r>
            <a:r>
              <a:rPr lang="en-US" i="1">
                <a:solidFill>
                  <a:srgbClr val="FFFFFF"/>
                </a:solidFill>
              </a:rPr>
              <a:t>non-conflicting </a:t>
            </a:r>
            <a:r>
              <a:rPr lang="en-US">
                <a:solidFill>
                  <a:srgbClr val="FFFFFF"/>
                </a:solidFill>
              </a:rPr>
              <a:t>operations until you reach a serial schedule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CABBF-505E-7640-801C-FE80BE1F9791}"/>
              </a:ext>
            </a:extLst>
          </p:cNvPr>
          <p:cNvSpPr/>
          <p:nvPr/>
        </p:nvSpPr>
        <p:spPr>
          <a:xfrm>
            <a:off x="433700" y="4932394"/>
            <a:ext cx="279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 serializable</a:t>
            </a:r>
            <a:endParaRPr lang="en-US" sz="280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Google Shape;264;p45">
            <a:extLst>
              <a:ext uri="{FF2B5EF4-FFF2-40B4-BE49-F238E27FC236}">
                <a16:creationId xmlns:a16="http://schemas.microsoft.com/office/drawing/2014/main" id="{A72CE4FD-3880-9D43-99D3-DA04ACF9BCC7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                    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</a:t>
            </a:r>
            <a:r>
              <a:rPr lang="en-US" sz="2400" dirty="0">
                <a:solidFill>
                  <a:schemeClr val="accent2"/>
                </a:solidFill>
              </a:rPr>
              <a:t>R(B), W(B),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   </a:t>
            </a:r>
            <a:r>
              <a:rPr lang="en-US" sz="2400" dirty="0">
                <a:solidFill>
                  <a:srgbClr val="0070C0"/>
                </a:solidFill>
              </a:rPr>
              <a:t>R(A),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7A6DF-9A59-D347-AAC5-A0CEF5B7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120830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6440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79;p47">
            <a:extLst>
              <a:ext uri="{FF2B5EF4-FFF2-40B4-BE49-F238E27FC236}">
                <a16:creationId xmlns:a16="http://schemas.microsoft.com/office/drawing/2014/main" id="{B05A6E5F-B834-394F-A722-2856D44551EE}"/>
              </a:ext>
            </a:extLst>
          </p:cNvPr>
          <p:cNvSpPr txBox="1">
            <a:spLocks/>
          </p:cNvSpPr>
          <p:nvPr/>
        </p:nvSpPr>
        <p:spPr>
          <a:xfrm>
            <a:off x="311700" y="4067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                                                    W(A),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R(A), R(B), W(B), Commit</a:t>
            </a:r>
          </a:p>
        </p:txBody>
      </p: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05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Google Shape;289;p48">
            <a:extLst>
              <a:ext uri="{FF2B5EF4-FFF2-40B4-BE49-F238E27FC236}">
                <a16:creationId xmlns:a16="http://schemas.microsoft.com/office/drawing/2014/main" id="{A681C0DD-6FBD-3642-8A3B-AE090B57D733}"/>
              </a:ext>
            </a:extLst>
          </p:cNvPr>
          <p:cNvSpPr txBox="1">
            <a:spLocks/>
          </p:cNvSpPr>
          <p:nvPr/>
        </p:nvSpPr>
        <p:spPr>
          <a:xfrm>
            <a:off x="311700" y="4067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                                                    </a:t>
            </a:r>
            <a:r>
              <a:rPr lang="en-US" sz="2400" dirty="0">
                <a:solidFill>
                  <a:srgbClr val="0070C0"/>
                </a:solidFill>
              </a:rPr>
              <a:t>W(A)</a:t>
            </a:r>
            <a:r>
              <a:rPr lang="en-US" sz="2400" dirty="0">
                <a:solidFill>
                  <a:schemeClr val="dk1"/>
                </a:solidFill>
              </a:rPr>
              <a:t>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chemeClr val="dk1"/>
                </a:solidFill>
              </a:rPr>
              <a:t>, R(B), W(B), Commit</a:t>
            </a:r>
          </a:p>
        </p:txBody>
      </p:sp>
    </p:spTree>
    <p:extLst>
      <p:ext uri="{BB962C8B-B14F-4D97-AF65-F5344CB8AC3E}">
        <p14:creationId xmlns:p14="http://schemas.microsoft.com/office/powerpoint/2010/main" val="6340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Google Shape;289;p48">
            <a:extLst>
              <a:ext uri="{FF2B5EF4-FFF2-40B4-BE49-F238E27FC236}">
                <a16:creationId xmlns:a16="http://schemas.microsoft.com/office/drawing/2014/main" id="{A681C0DD-6FBD-3642-8A3B-AE090B57D733}"/>
              </a:ext>
            </a:extLst>
          </p:cNvPr>
          <p:cNvSpPr txBox="1">
            <a:spLocks/>
          </p:cNvSpPr>
          <p:nvPr/>
        </p:nvSpPr>
        <p:spPr>
          <a:xfrm>
            <a:off x="311700" y="4067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                                                    </a:t>
            </a:r>
            <a:r>
              <a:rPr lang="en-US" sz="2400" dirty="0">
                <a:solidFill>
                  <a:srgbClr val="0070C0"/>
                </a:solidFill>
              </a:rPr>
              <a:t>W(A)</a:t>
            </a:r>
            <a:r>
              <a:rPr lang="en-US" sz="2400" dirty="0">
                <a:solidFill>
                  <a:schemeClr val="dk1"/>
                </a:solidFill>
              </a:rPr>
              <a:t>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chemeClr val="dk1"/>
                </a:solidFill>
              </a:rPr>
              <a:t>, R(B), W(B), Commit</a:t>
            </a:r>
          </a:p>
        </p:txBody>
      </p:sp>
      <p:sp>
        <p:nvSpPr>
          <p:cNvPr id="12" name="Google Shape;293;p48">
            <a:extLst>
              <a:ext uri="{FF2B5EF4-FFF2-40B4-BE49-F238E27FC236}">
                <a16:creationId xmlns:a16="http://schemas.microsoft.com/office/drawing/2014/main" id="{C68AEACC-1001-7346-BEEA-2A157ADE5C5A}"/>
              </a:ext>
            </a:extLst>
          </p:cNvPr>
          <p:cNvSpPr/>
          <p:nvPr/>
        </p:nvSpPr>
        <p:spPr>
          <a:xfrm>
            <a:off x="2838288" y="4428619"/>
            <a:ext cx="3061471" cy="235193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57692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Google Shape;289;p48">
            <a:extLst>
              <a:ext uri="{FF2B5EF4-FFF2-40B4-BE49-F238E27FC236}">
                <a16:creationId xmlns:a16="http://schemas.microsoft.com/office/drawing/2014/main" id="{A681C0DD-6FBD-3642-8A3B-AE090B57D733}"/>
              </a:ext>
            </a:extLst>
          </p:cNvPr>
          <p:cNvSpPr txBox="1">
            <a:spLocks/>
          </p:cNvSpPr>
          <p:nvPr/>
        </p:nvSpPr>
        <p:spPr>
          <a:xfrm>
            <a:off x="311700" y="4067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                                                    </a:t>
            </a:r>
            <a:r>
              <a:rPr lang="en-US" sz="2400" dirty="0">
                <a:solidFill>
                  <a:srgbClr val="0070C0"/>
                </a:solidFill>
              </a:rPr>
              <a:t>W(A)</a:t>
            </a:r>
            <a:r>
              <a:rPr lang="en-US" sz="2400" dirty="0">
                <a:solidFill>
                  <a:schemeClr val="dk1"/>
                </a:solidFill>
              </a:rPr>
              <a:t>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chemeClr val="dk1"/>
                </a:solidFill>
              </a:rPr>
              <a:t>, R(B), W(B), Commit</a:t>
            </a:r>
          </a:p>
        </p:txBody>
      </p:sp>
      <p:sp>
        <p:nvSpPr>
          <p:cNvPr id="12" name="Google Shape;293;p48">
            <a:extLst>
              <a:ext uri="{FF2B5EF4-FFF2-40B4-BE49-F238E27FC236}">
                <a16:creationId xmlns:a16="http://schemas.microsoft.com/office/drawing/2014/main" id="{C68AEACC-1001-7346-BEEA-2A157ADE5C5A}"/>
              </a:ext>
            </a:extLst>
          </p:cNvPr>
          <p:cNvSpPr/>
          <p:nvPr/>
        </p:nvSpPr>
        <p:spPr>
          <a:xfrm>
            <a:off x="2838288" y="4428619"/>
            <a:ext cx="3061471" cy="235193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" name="Google Shape;292;p48">
            <a:extLst>
              <a:ext uri="{FF2B5EF4-FFF2-40B4-BE49-F238E27FC236}">
                <a16:creationId xmlns:a16="http://schemas.microsoft.com/office/drawing/2014/main" id="{DCFA0284-D949-6647-A266-4EFE90085920}"/>
              </a:ext>
            </a:extLst>
          </p:cNvPr>
          <p:cNvSpPr txBox="1">
            <a:spLocks/>
          </p:cNvSpPr>
          <p:nvPr/>
        </p:nvSpPr>
        <p:spPr>
          <a:xfrm>
            <a:off x="5653450" y="5301376"/>
            <a:ext cx="2167800" cy="809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</a:rPr>
              <a:t>No cycles,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serializable</a:t>
            </a:r>
          </a:p>
        </p:txBody>
      </p:sp>
    </p:spTree>
    <p:extLst>
      <p:ext uri="{BB962C8B-B14F-4D97-AF65-F5344CB8AC3E}">
        <p14:creationId xmlns:p14="http://schemas.microsoft.com/office/powerpoint/2010/main" val="1811122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Google Shape;301;p49">
            <a:extLst>
              <a:ext uri="{FF2B5EF4-FFF2-40B4-BE49-F238E27FC236}">
                <a16:creationId xmlns:a16="http://schemas.microsoft.com/office/drawing/2014/main" id="{0190DD2C-F6F8-6642-B97D-4600F592F3E8}"/>
              </a:ext>
            </a:extLst>
          </p:cNvPr>
          <p:cNvSpPr txBox="1">
            <a:spLocks/>
          </p:cNvSpPr>
          <p:nvPr/>
        </p:nvSpPr>
        <p:spPr>
          <a:xfrm>
            <a:off x="311700" y="407970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55815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Google Shape;301;p49">
            <a:extLst>
              <a:ext uri="{FF2B5EF4-FFF2-40B4-BE49-F238E27FC236}">
                <a16:creationId xmlns:a16="http://schemas.microsoft.com/office/drawing/2014/main" id="{0190DD2C-F6F8-6642-B97D-4600F592F3E8}"/>
              </a:ext>
            </a:extLst>
          </p:cNvPr>
          <p:cNvSpPr txBox="1">
            <a:spLocks/>
          </p:cNvSpPr>
          <p:nvPr/>
        </p:nvSpPr>
        <p:spPr>
          <a:xfrm>
            <a:off x="311700" y="407970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sp>
        <p:nvSpPr>
          <p:cNvPr id="18" name="Google Shape;304;p49">
            <a:extLst>
              <a:ext uri="{FF2B5EF4-FFF2-40B4-BE49-F238E27FC236}">
                <a16:creationId xmlns:a16="http://schemas.microsoft.com/office/drawing/2014/main" id="{E4902231-C3A9-F242-8CD8-7AC60E143C2D}"/>
              </a:ext>
            </a:extLst>
          </p:cNvPr>
          <p:cNvSpPr/>
          <p:nvPr/>
        </p:nvSpPr>
        <p:spPr>
          <a:xfrm>
            <a:off x="2376154" y="4428638"/>
            <a:ext cx="2020482" cy="284856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080786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Google Shape;301;p49">
            <a:extLst>
              <a:ext uri="{FF2B5EF4-FFF2-40B4-BE49-F238E27FC236}">
                <a16:creationId xmlns:a16="http://schemas.microsoft.com/office/drawing/2014/main" id="{0190DD2C-F6F8-6642-B97D-4600F592F3E8}"/>
              </a:ext>
            </a:extLst>
          </p:cNvPr>
          <p:cNvSpPr txBox="1">
            <a:spLocks/>
          </p:cNvSpPr>
          <p:nvPr/>
        </p:nvSpPr>
        <p:spPr>
          <a:xfrm>
            <a:off x="311700" y="407970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sp>
        <p:nvSpPr>
          <p:cNvPr id="17" name="Google Shape;303;p49">
            <a:extLst>
              <a:ext uri="{FF2B5EF4-FFF2-40B4-BE49-F238E27FC236}">
                <a16:creationId xmlns:a16="http://schemas.microsoft.com/office/drawing/2014/main" id="{1136D772-6D10-644F-AD9C-DEEF75AF58B5}"/>
              </a:ext>
            </a:extLst>
          </p:cNvPr>
          <p:cNvSpPr/>
          <p:nvPr/>
        </p:nvSpPr>
        <p:spPr>
          <a:xfrm>
            <a:off x="3028950" y="4417823"/>
            <a:ext cx="2733023" cy="284857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" name="Google Shape;304;p49">
            <a:extLst>
              <a:ext uri="{FF2B5EF4-FFF2-40B4-BE49-F238E27FC236}">
                <a16:creationId xmlns:a16="http://schemas.microsoft.com/office/drawing/2014/main" id="{E4902231-C3A9-F242-8CD8-7AC60E143C2D}"/>
              </a:ext>
            </a:extLst>
          </p:cNvPr>
          <p:cNvSpPr/>
          <p:nvPr/>
        </p:nvSpPr>
        <p:spPr>
          <a:xfrm>
            <a:off x="2376154" y="4428638"/>
            <a:ext cx="2020482" cy="284856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02381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Google Shape;301;p49">
            <a:extLst>
              <a:ext uri="{FF2B5EF4-FFF2-40B4-BE49-F238E27FC236}">
                <a16:creationId xmlns:a16="http://schemas.microsoft.com/office/drawing/2014/main" id="{0190DD2C-F6F8-6642-B97D-4600F592F3E8}"/>
              </a:ext>
            </a:extLst>
          </p:cNvPr>
          <p:cNvSpPr txBox="1">
            <a:spLocks/>
          </p:cNvSpPr>
          <p:nvPr/>
        </p:nvSpPr>
        <p:spPr>
          <a:xfrm>
            <a:off x="311700" y="407970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sp>
        <p:nvSpPr>
          <p:cNvPr id="17" name="Google Shape;303;p49">
            <a:extLst>
              <a:ext uri="{FF2B5EF4-FFF2-40B4-BE49-F238E27FC236}">
                <a16:creationId xmlns:a16="http://schemas.microsoft.com/office/drawing/2014/main" id="{1136D772-6D10-644F-AD9C-DEEF75AF58B5}"/>
              </a:ext>
            </a:extLst>
          </p:cNvPr>
          <p:cNvSpPr/>
          <p:nvPr/>
        </p:nvSpPr>
        <p:spPr>
          <a:xfrm>
            <a:off x="3028950" y="4417823"/>
            <a:ext cx="2733023" cy="284857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" name="Google Shape;304;p49">
            <a:extLst>
              <a:ext uri="{FF2B5EF4-FFF2-40B4-BE49-F238E27FC236}">
                <a16:creationId xmlns:a16="http://schemas.microsoft.com/office/drawing/2014/main" id="{E4902231-C3A9-F242-8CD8-7AC60E143C2D}"/>
              </a:ext>
            </a:extLst>
          </p:cNvPr>
          <p:cNvSpPr/>
          <p:nvPr/>
        </p:nvSpPr>
        <p:spPr>
          <a:xfrm>
            <a:off x="2376154" y="4428638"/>
            <a:ext cx="2020482" cy="284856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" name="Google Shape;305;p49">
            <a:extLst>
              <a:ext uri="{FF2B5EF4-FFF2-40B4-BE49-F238E27FC236}">
                <a16:creationId xmlns:a16="http://schemas.microsoft.com/office/drawing/2014/main" id="{919D39A5-0D2C-2E4E-9DCB-0140594B0C52}"/>
              </a:ext>
            </a:extLst>
          </p:cNvPr>
          <p:cNvSpPr txBox="1">
            <a:spLocks/>
          </p:cNvSpPr>
          <p:nvPr/>
        </p:nvSpPr>
        <p:spPr>
          <a:xfrm>
            <a:off x="5361140" y="5253251"/>
            <a:ext cx="2638840" cy="151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Cycle exists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(T1 ⇄ T2),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NOT serializable</a:t>
            </a:r>
          </a:p>
        </p:txBody>
      </p:sp>
    </p:spTree>
    <p:extLst>
      <p:ext uri="{BB962C8B-B14F-4D97-AF65-F5344CB8AC3E}">
        <p14:creationId xmlns:p14="http://schemas.microsoft.com/office/powerpoint/2010/main" val="51847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311700" y="2333364"/>
            <a:ext cx="8520600" cy="21912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" sz="4400" b="1" dirty="0">
                <a:latin typeface="Franklin Gothic Medium" panose="020B06030201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Q: How to ensure </a:t>
            </a:r>
            <a:r>
              <a:rPr lang="en" sz="4400" b="1" i="1" dirty="0">
                <a:latin typeface="Franklin Gothic Medium" panose="020B06030201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correctness</a:t>
            </a:r>
            <a:r>
              <a:rPr lang="en" sz="4400" b="1" dirty="0">
                <a:latin typeface="Franklin Gothic Medium" panose="020B06030201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 when running concurrent transactions?</a:t>
            </a:r>
            <a:endParaRPr sz="4400" b="1" dirty="0">
              <a:latin typeface="Franklin Gothic Medium" panose="020B06030201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F567F-E065-2E4B-B3BF-3C461454C3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E04D-B133-C943-A364-294F2259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Linearizability vs.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E2F6-B9D1-5545-9FA6-3AF47D44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DC5D-FF36-2345-AEE2-C2AC31B5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3A60-8CC8-7149-8830-E93472E0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5BB35F-8B88-2442-B5A0-08434B91D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859" y="1690688"/>
            <a:ext cx="4599646" cy="225562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Linearizability: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guarantee about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operations on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objects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 clock) should reflect that write</a:t>
            </a:r>
          </a:p>
          <a:p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424B2E-3255-584D-9BCD-A9E24CA90C81}"/>
              </a:ext>
            </a:extLst>
          </p:cNvPr>
          <p:cNvSpPr txBox="1">
            <a:spLocks/>
          </p:cNvSpPr>
          <p:nvPr/>
        </p:nvSpPr>
        <p:spPr>
          <a:xfrm>
            <a:off x="4764505" y="1690688"/>
            <a:ext cx="4273617" cy="22556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rgbClr val="0070C0"/>
                </a:solidFill>
              </a:rPr>
              <a:t>Serializability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 a guarantee about </a:t>
            </a:r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transactions</a:t>
            </a: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over </a:t>
            </a: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or more </a:t>
            </a: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objects</a:t>
            </a:r>
          </a:p>
          <a:p>
            <a:pPr lvl="1"/>
            <a:r>
              <a:rPr lang="en-US" sz="2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Doesn’t impose real-time constraints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370E37F-71E6-5A43-A595-8EEA3D7DDC35}"/>
              </a:ext>
            </a:extLst>
          </p:cNvPr>
          <p:cNvSpPr txBox="1">
            <a:spLocks/>
          </p:cNvSpPr>
          <p:nvPr/>
        </p:nvSpPr>
        <p:spPr bwMode="auto">
          <a:xfrm>
            <a:off x="232236" y="4233486"/>
            <a:ext cx="8679528" cy="215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 + serializability =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strict serializability</a:t>
            </a:r>
          </a:p>
          <a:p>
            <a:pPr lvl="1"/>
            <a:r>
              <a:rPr lang="en-US" spc="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Transaction behavior equivalent to some serial execution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And that serial execution agrees with real-time</a:t>
            </a:r>
          </a:p>
          <a:p>
            <a:endParaRPr lang="en-US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8C8F-AE1C-6941-91CE-3449854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6267-BE76-9A47-9CA6-A2F3FAC7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Lost update: </a:t>
            </a:r>
            <a:r>
              <a:rPr lang="en-US" dirty="0">
                <a:solidFill>
                  <a:schemeClr val="dk1"/>
                </a:solidFill>
              </a:rPr>
              <a:t>the result of a transaction is overwritten by another transaction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A7B4-C64F-2640-BBC6-C9F39167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79A4-15E2-4542-9825-84C571E7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7786-FD2C-664E-9141-8E9C795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4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8C8F-AE1C-6941-91CE-3449854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6267-BE76-9A47-9CA6-A2F3FAC7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Lost update: </a:t>
            </a:r>
            <a:r>
              <a:rPr lang="en-US" dirty="0">
                <a:solidFill>
                  <a:schemeClr val="dk1"/>
                </a:solidFill>
              </a:rPr>
              <a:t>the result of a transaction is overwritten by another transaction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Dirty read: </a:t>
            </a:r>
            <a:r>
              <a:rPr lang="en-US" dirty="0">
                <a:solidFill>
                  <a:schemeClr val="dk1"/>
                </a:solidFill>
              </a:rPr>
              <a:t>uncommitted results are read by a transaction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A7B4-C64F-2640-BBC6-C9F39167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79A4-15E2-4542-9825-84C571E7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7786-FD2C-664E-9141-8E9C795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8C8F-AE1C-6941-91CE-3449854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6267-BE76-9A47-9CA6-A2F3FAC7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Lost update: </a:t>
            </a:r>
            <a:r>
              <a:rPr lang="en-US" dirty="0">
                <a:solidFill>
                  <a:schemeClr val="dk1"/>
                </a:solidFill>
              </a:rPr>
              <a:t>the result of a transaction is overwritten by another transaction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Dirty read: </a:t>
            </a:r>
            <a:r>
              <a:rPr lang="en-US" dirty="0">
                <a:solidFill>
                  <a:schemeClr val="dk1"/>
                </a:solidFill>
              </a:rPr>
              <a:t>uncommitted results are read by a transaction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Non-repeatable read: </a:t>
            </a:r>
            <a:r>
              <a:rPr lang="en-US" dirty="0">
                <a:solidFill>
                  <a:schemeClr val="dk1"/>
                </a:solidFill>
              </a:rPr>
              <a:t>two reads in the same transaction return different results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A7B4-C64F-2640-BBC6-C9F39167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79A4-15E2-4542-9825-84C571E7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7786-FD2C-664E-9141-8E9C795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7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8C8F-AE1C-6941-91CE-3449854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6267-BE76-9A47-9CA6-A2F3FAC7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0"/>
            <a:ext cx="7886700" cy="5125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Lost update: </a:t>
            </a:r>
            <a:r>
              <a:rPr lang="en-US" dirty="0">
                <a:solidFill>
                  <a:schemeClr val="dk1"/>
                </a:solidFill>
              </a:rPr>
              <a:t>the result of a transaction is overwritten by another transaction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Dirty read: </a:t>
            </a:r>
            <a:r>
              <a:rPr lang="en-US" dirty="0">
                <a:solidFill>
                  <a:schemeClr val="dk1"/>
                </a:solidFill>
              </a:rPr>
              <a:t>uncommitted results are read by a transaction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Non-repeatable read: </a:t>
            </a:r>
            <a:r>
              <a:rPr lang="en-US" dirty="0">
                <a:solidFill>
                  <a:schemeClr val="dk1"/>
                </a:solidFill>
              </a:rPr>
              <a:t>two reads in the same transaction return different results</a:t>
            </a:r>
          </a:p>
          <a:p>
            <a:pPr marL="0" indent="0">
              <a:buNone/>
            </a:pPr>
            <a:endParaRPr lang="en-US" sz="1200" b="1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Phantom read: </a:t>
            </a:r>
            <a:r>
              <a:rPr lang="en-US" dirty="0">
                <a:solidFill>
                  <a:schemeClr val="dk1"/>
                </a:solidFill>
              </a:rPr>
              <a:t>later reads in the same transaction return extra rows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A7B4-C64F-2640-BBC6-C9F39167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79A4-15E2-4542-9825-84C571E7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7786-FD2C-664E-9141-8E9C795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5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D1B7-9F6C-174A-AA5C-96CABD1F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schedule – No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F4A2-0BBF-FB4F-A5C0-CA826BF0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2C12-1333-DA4C-921F-455AA83F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8A44C-705D-E441-8E59-9DF670A8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Google Shape;107;p27">
            <a:extLst>
              <a:ext uri="{FF2B5EF4-FFF2-40B4-BE49-F238E27FC236}">
                <a16:creationId xmlns:a16="http://schemas.microsoft.com/office/drawing/2014/main" id="{88F6E3FC-7FA5-1746-9A81-710CD7A2C331}"/>
              </a:ext>
            </a:extLst>
          </p:cNvPr>
          <p:cNvSpPr txBox="1">
            <a:spLocks/>
          </p:cNvSpPr>
          <p:nvPr/>
        </p:nvSpPr>
        <p:spPr>
          <a:xfrm>
            <a:off x="311700" y="1933524"/>
            <a:ext cx="8520600" cy="19370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T1: R(A), W(A), R(B), W(B), 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T2:                                                        R(A), W(A), Commit</a:t>
            </a:r>
            <a:endParaRPr lang="en-US" sz="240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8" name="Google Shape;108;p27">
            <a:extLst>
              <a:ext uri="{FF2B5EF4-FFF2-40B4-BE49-F238E27FC236}">
                <a16:creationId xmlns:a16="http://schemas.microsoft.com/office/drawing/2014/main" id="{C1761EC4-2732-7B46-AB12-5BDFD5965A08}"/>
              </a:ext>
            </a:extLst>
          </p:cNvPr>
          <p:cNvCxnSpPr>
            <a:cxnSpLocks/>
          </p:cNvCxnSpPr>
          <p:nvPr/>
        </p:nvCxnSpPr>
        <p:spPr>
          <a:xfrm>
            <a:off x="433700" y="31059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109;p27">
            <a:extLst>
              <a:ext uri="{FF2B5EF4-FFF2-40B4-BE49-F238E27FC236}">
                <a16:creationId xmlns:a16="http://schemas.microsoft.com/office/drawing/2014/main" id="{A25DC2F9-B20E-164B-A683-9A8D5DD70837}"/>
              </a:ext>
            </a:extLst>
          </p:cNvPr>
          <p:cNvSpPr txBox="1"/>
          <p:nvPr/>
        </p:nvSpPr>
        <p:spPr>
          <a:xfrm>
            <a:off x="7784775" y="3062212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90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C04B-AD80-A24C-A696-A7FB7EE9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Quiz: Which concurrency problem is this?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0169-80D9-E14F-909C-853A99AE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14A1-1C91-2F43-B69E-CEF3E74C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819D-D396-9147-BF6F-E88F389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Google Shape;114;p28">
            <a:extLst>
              <a:ext uri="{FF2B5EF4-FFF2-40B4-BE49-F238E27FC236}">
                <a16:creationId xmlns:a16="http://schemas.microsoft.com/office/drawing/2014/main" id="{455D5B3F-D445-9145-A04C-FEBF6809EE4E}"/>
              </a:ext>
            </a:extLst>
          </p:cNvPr>
          <p:cNvSpPr txBox="1">
            <a:spLocks/>
          </p:cNvSpPr>
          <p:nvPr/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Quiz: Which concurrency problem is this?</a:t>
            </a:r>
          </a:p>
        </p:txBody>
      </p:sp>
      <p:sp>
        <p:nvSpPr>
          <p:cNvPr id="8" name="Google Shape;115;p28">
            <a:extLst>
              <a:ext uri="{FF2B5EF4-FFF2-40B4-BE49-F238E27FC236}">
                <a16:creationId xmlns:a16="http://schemas.microsoft.com/office/drawing/2014/main" id="{DDD6865D-E408-6A49-B1A4-C0119A779AE4}"/>
              </a:ext>
            </a:extLst>
          </p:cNvPr>
          <p:cNvSpPr txBox="1">
            <a:spLocks/>
          </p:cNvSpPr>
          <p:nvPr/>
        </p:nvSpPr>
        <p:spPr>
          <a:xfrm>
            <a:off x="311700" y="1933524"/>
            <a:ext cx="8520600" cy="18743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dk1"/>
                </a:solidFill>
              </a:rPr>
              <a:t>T1: R(A), W(A)                                      R(B), W(B), 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dk1"/>
                </a:solidFill>
              </a:rPr>
              <a:t>T2:                      R(A), W(A), Commit</a:t>
            </a:r>
          </a:p>
        </p:txBody>
      </p:sp>
      <p:cxnSp>
        <p:nvCxnSpPr>
          <p:cNvPr id="9" name="Google Shape;117;p28">
            <a:extLst>
              <a:ext uri="{FF2B5EF4-FFF2-40B4-BE49-F238E27FC236}">
                <a16:creationId xmlns:a16="http://schemas.microsoft.com/office/drawing/2014/main" id="{35AA2449-B1F0-A74D-A016-4BDD76653B04}"/>
              </a:ext>
            </a:extLst>
          </p:cNvPr>
          <p:cNvCxnSpPr/>
          <p:nvPr/>
        </p:nvCxnSpPr>
        <p:spPr>
          <a:xfrm>
            <a:off x="433700" y="31059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4C93BD-9ED8-EA4F-99CD-3B92877CD629}"/>
              </a:ext>
            </a:extLst>
          </p:cNvPr>
          <p:cNvSpPr txBox="1"/>
          <p:nvPr/>
        </p:nvSpPr>
        <p:spPr>
          <a:xfrm>
            <a:off x="311700" y="4368221"/>
            <a:ext cx="165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Lost update</a:t>
            </a:r>
            <a:endParaRPr lang="en-US" sz="200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6666A-7F7D-6C41-8A9C-589D29D2AB52}"/>
              </a:ext>
            </a:extLst>
          </p:cNvPr>
          <p:cNvSpPr txBox="1"/>
          <p:nvPr/>
        </p:nvSpPr>
        <p:spPr>
          <a:xfrm>
            <a:off x="2027410" y="4368221"/>
            <a:ext cx="1462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Dirty read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EF7B6-F039-1040-8A4D-D02F4E73BDED}"/>
              </a:ext>
            </a:extLst>
          </p:cNvPr>
          <p:cNvSpPr txBox="1"/>
          <p:nvPr/>
        </p:nvSpPr>
        <p:spPr>
          <a:xfrm>
            <a:off x="3545863" y="4332417"/>
            <a:ext cx="268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Non-repeatable 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E6919-FED2-0045-AA10-2697A8EFA10F}"/>
              </a:ext>
            </a:extLst>
          </p:cNvPr>
          <p:cNvSpPr txBox="1"/>
          <p:nvPr/>
        </p:nvSpPr>
        <p:spPr>
          <a:xfrm>
            <a:off x="6283142" y="4368221"/>
            <a:ext cx="2369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Phantom read</a:t>
            </a:r>
          </a:p>
        </p:txBody>
      </p:sp>
      <p:sp>
        <p:nvSpPr>
          <p:cNvPr id="15" name="Google Shape;109;p27">
            <a:extLst>
              <a:ext uri="{FF2B5EF4-FFF2-40B4-BE49-F238E27FC236}">
                <a16:creationId xmlns:a16="http://schemas.microsoft.com/office/drawing/2014/main" id="{E11541AB-C730-C34B-A239-A7C69B9B7FC6}"/>
              </a:ext>
            </a:extLst>
          </p:cNvPr>
          <p:cNvSpPr txBox="1"/>
          <p:nvPr/>
        </p:nvSpPr>
        <p:spPr>
          <a:xfrm>
            <a:off x="7784775" y="3062212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269E9-129A-3F47-B072-58FB1D9E8E76}"/>
              </a:ext>
            </a:extLst>
          </p:cNvPr>
          <p:cNvSpPr txBox="1"/>
          <p:nvPr/>
        </p:nvSpPr>
        <p:spPr>
          <a:xfrm>
            <a:off x="8244696" y="4358023"/>
            <a:ext cx="81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755145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A29F-AB0C-5742-B84E-A2CD3B8C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Quiz: Which concurrency problem is this?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E97F-2BA6-414B-AAEF-8FDC5D19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307E4-F153-954C-AA64-D83E91A7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AD66-C441-0A46-8A0B-79A2D9A8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Google Shape;126;p29">
            <a:extLst>
              <a:ext uri="{FF2B5EF4-FFF2-40B4-BE49-F238E27FC236}">
                <a16:creationId xmlns:a16="http://schemas.microsoft.com/office/drawing/2014/main" id="{8E1A166A-F209-BF43-8768-871D1748D394}"/>
              </a:ext>
            </a:extLst>
          </p:cNvPr>
          <p:cNvSpPr txBox="1">
            <a:spLocks/>
          </p:cNvSpPr>
          <p:nvPr/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Quiz: Which concurrency problem is this?</a:t>
            </a:r>
          </a:p>
        </p:txBody>
      </p:sp>
      <p:sp>
        <p:nvSpPr>
          <p:cNvPr id="8" name="Google Shape;127;p29">
            <a:extLst>
              <a:ext uri="{FF2B5EF4-FFF2-40B4-BE49-F238E27FC236}">
                <a16:creationId xmlns:a16="http://schemas.microsoft.com/office/drawing/2014/main" id="{EF0C7E73-8273-7644-B0C2-48899134674D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dk1"/>
                </a:solidFill>
              </a:rPr>
              <a:t>T1: R(A)                                     R(A), W(A),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dk1"/>
                </a:solidFill>
              </a:rPr>
              <a:t>T2:           R(A), W(A), Commit</a:t>
            </a:r>
          </a:p>
        </p:txBody>
      </p:sp>
      <p:cxnSp>
        <p:nvCxnSpPr>
          <p:cNvPr id="9" name="Google Shape;129;p29">
            <a:extLst>
              <a:ext uri="{FF2B5EF4-FFF2-40B4-BE49-F238E27FC236}">
                <a16:creationId xmlns:a16="http://schemas.microsoft.com/office/drawing/2014/main" id="{584E6FED-D07B-3343-9A78-F5AFB0BB499B}"/>
              </a:ext>
            </a:extLst>
          </p:cNvPr>
          <p:cNvCxnSpPr/>
          <p:nvPr/>
        </p:nvCxnSpPr>
        <p:spPr>
          <a:xfrm>
            <a:off x="433700" y="31059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09;p27">
            <a:extLst>
              <a:ext uri="{FF2B5EF4-FFF2-40B4-BE49-F238E27FC236}">
                <a16:creationId xmlns:a16="http://schemas.microsoft.com/office/drawing/2014/main" id="{D024D789-32BA-A04E-B41D-2837C1A85235}"/>
              </a:ext>
            </a:extLst>
          </p:cNvPr>
          <p:cNvSpPr txBox="1"/>
          <p:nvPr/>
        </p:nvSpPr>
        <p:spPr>
          <a:xfrm>
            <a:off x="7784775" y="3062212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18CB0-ECD7-4F4F-BEA0-D80FA9AF5810}"/>
              </a:ext>
            </a:extLst>
          </p:cNvPr>
          <p:cNvSpPr txBox="1"/>
          <p:nvPr/>
        </p:nvSpPr>
        <p:spPr>
          <a:xfrm>
            <a:off x="311700" y="4368221"/>
            <a:ext cx="165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Lost update</a:t>
            </a:r>
            <a:endParaRPr lang="en-US" sz="200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7E4717-C730-634B-A7BD-6386A6D54A2F}"/>
              </a:ext>
            </a:extLst>
          </p:cNvPr>
          <p:cNvSpPr txBox="1"/>
          <p:nvPr/>
        </p:nvSpPr>
        <p:spPr>
          <a:xfrm>
            <a:off x="2027410" y="4368221"/>
            <a:ext cx="1462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Dirty 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1EEB7-24E4-8D44-9365-F818F32065D7}"/>
              </a:ext>
            </a:extLst>
          </p:cNvPr>
          <p:cNvSpPr txBox="1"/>
          <p:nvPr/>
        </p:nvSpPr>
        <p:spPr>
          <a:xfrm>
            <a:off x="3545863" y="4332417"/>
            <a:ext cx="268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Non-repeatable 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2745D-71A2-444E-8981-62CDA85CE987}"/>
              </a:ext>
            </a:extLst>
          </p:cNvPr>
          <p:cNvSpPr txBox="1"/>
          <p:nvPr/>
        </p:nvSpPr>
        <p:spPr>
          <a:xfrm>
            <a:off x="6283142" y="4368221"/>
            <a:ext cx="2369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Phantom read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1BA14-F51D-CB45-AE2C-6CC6A237FDF1}"/>
              </a:ext>
            </a:extLst>
          </p:cNvPr>
          <p:cNvSpPr txBox="1"/>
          <p:nvPr/>
        </p:nvSpPr>
        <p:spPr>
          <a:xfrm>
            <a:off x="8244696" y="4358023"/>
            <a:ext cx="81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882325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A29F-AB0C-5742-B84E-A2CD3B8C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Quiz: Which concurrency problem is this?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E97F-2BA6-414B-AAEF-8FDC5D19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307E4-F153-954C-AA64-D83E91A7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AD66-C441-0A46-8A0B-79A2D9A8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Google Shape;126;p29">
            <a:extLst>
              <a:ext uri="{FF2B5EF4-FFF2-40B4-BE49-F238E27FC236}">
                <a16:creationId xmlns:a16="http://schemas.microsoft.com/office/drawing/2014/main" id="{8E1A166A-F209-BF43-8768-871D1748D394}"/>
              </a:ext>
            </a:extLst>
          </p:cNvPr>
          <p:cNvSpPr txBox="1">
            <a:spLocks/>
          </p:cNvSpPr>
          <p:nvPr/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Quiz: Which concurrency problem is this?</a:t>
            </a:r>
          </a:p>
        </p:txBody>
      </p:sp>
      <p:sp>
        <p:nvSpPr>
          <p:cNvPr id="15" name="Google Shape;109;p27">
            <a:extLst>
              <a:ext uri="{FF2B5EF4-FFF2-40B4-BE49-F238E27FC236}">
                <a16:creationId xmlns:a16="http://schemas.microsoft.com/office/drawing/2014/main" id="{D024D789-32BA-A04E-B41D-2837C1A85235}"/>
              </a:ext>
            </a:extLst>
          </p:cNvPr>
          <p:cNvSpPr txBox="1"/>
          <p:nvPr/>
        </p:nvSpPr>
        <p:spPr>
          <a:xfrm>
            <a:off x="7784775" y="3062212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18CB0-ECD7-4F4F-BEA0-D80FA9AF5810}"/>
              </a:ext>
            </a:extLst>
          </p:cNvPr>
          <p:cNvSpPr txBox="1"/>
          <p:nvPr/>
        </p:nvSpPr>
        <p:spPr>
          <a:xfrm>
            <a:off x="311700" y="4368221"/>
            <a:ext cx="165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Lost update</a:t>
            </a:r>
            <a:endParaRPr lang="en-US" sz="200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7E4717-C730-634B-A7BD-6386A6D54A2F}"/>
              </a:ext>
            </a:extLst>
          </p:cNvPr>
          <p:cNvSpPr txBox="1"/>
          <p:nvPr/>
        </p:nvSpPr>
        <p:spPr>
          <a:xfrm>
            <a:off x="2027410" y="4368221"/>
            <a:ext cx="1462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Dirty 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1EEB7-24E4-8D44-9365-F818F32065D7}"/>
              </a:ext>
            </a:extLst>
          </p:cNvPr>
          <p:cNvSpPr txBox="1"/>
          <p:nvPr/>
        </p:nvSpPr>
        <p:spPr>
          <a:xfrm>
            <a:off x="3545863" y="4332417"/>
            <a:ext cx="268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Non-repeatable 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2745D-71A2-444E-8981-62CDA85CE987}"/>
              </a:ext>
            </a:extLst>
          </p:cNvPr>
          <p:cNvSpPr txBox="1"/>
          <p:nvPr/>
        </p:nvSpPr>
        <p:spPr>
          <a:xfrm>
            <a:off x="6283142" y="4368221"/>
            <a:ext cx="2369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Phantom read</a:t>
            </a:r>
          </a:p>
        </p:txBody>
      </p:sp>
      <p:sp>
        <p:nvSpPr>
          <p:cNvPr id="14" name="Google Shape;139;p30">
            <a:extLst>
              <a:ext uri="{FF2B5EF4-FFF2-40B4-BE49-F238E27FC236}">
                <a16:creationId xmlns:a16="http://schemas.microsoft.com/office/drawing/2014/main" id="{6AE14F19-BBF1-6A45-BC8C-D429C82A267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         R(A), W(A)                                      W(B),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R(A)                      W(A), W(B), Commit</a:t>
            </a:r>
          </a:p>
        </p:txBody>
      </p:sp>
      <p:cxnSp>
        <p:nvCxnSpPr>
          <p:cNvPr id="20" name="Google Shape;141;p30">
            <a:extLst>
              <a:ext uri="{FF2B5EF4-FFF2-40B4-BE49-F238E27FC236}">
                <a16:creationId xmlns:a16="http://schemas.microsoft.com/office/drawing/2014/main" id="{BE04ED74-4692-9440-9587-4FE725BC0D84}"/>
              </a:ext>
            </a:extLst>
          </p:cNvPr>
          <p:cNvCxnSpPr/>
          <p:nvPr/>
        </p:nvCxnSpPr>
        <p:spPr>
          <a:xfrm>
            <a:off x="433700" y="31059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ABEC4E-B4E1-0E46-B641-C06DCB480B66}"/>
              </a:ext>
            </a:extLst>
          </p:cNvPr>
          <p:cNvSpPr txBox="1"/>
          <p:nvPr/>
        </p:nvSpPr>
        <p:spPr>
          <a:xfrm>
            <a:off x="8244696" y="4358023"/>
            <a:ext cx="81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892358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A29F-AB0C-5742-B84E-A2CD3B8C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Quiz: Which concurrency problem is this?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E97F-2BA6-414B-AAEF-8FDC5D19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307E4-F153-954C-AA64-D83E91A7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AD66-C441-0A46-8A0B-79A2D9A8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Google Shape;126;p29">
            <a:extLst>
              <a:ext uri="{FF2B5EF4-FFF2-40B4-BE49-F238E27FC236}">
                <a16:creationId xmlns:a16="http://schemas.microsoft.com/office/drawing/2014/main" id="{8E1A166A-F209-BF43-8768-871D1748D394}"/>
              </a:ext>
            </a:extLst>
          </p:cNvPr>
          <p:cNvSpPr txBox="1">
            <a:spLocks/>
          </p:cNvSpPr>
          <p:nvPr/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Quiz: Which concurrency problem is this?</a:t>
            </a:r>
          </a:p>
        </p:txBody>
      </p:sp>
      <p:sp>
        <p:nvSpPr>
          <p:cNvPr id="15" name="Google Shape;109;p27">
            <a:extLst>
              <a:ext uri="{FF2B5EF4-FFF2-40B4-BE49-F238E27FC236}">
                <a16:creationId xmlns:a16="http://schemas.microsoft.com/office/drawing/2014/main" id="{D024D789-32BA-A04E-B41D-2837C1A85235}"/>
              </a:ext>
            </a:extLst>
          </p:cNvPr>
          <p:cNvSpPr txBox="1"/>
          <p:nvPr/>
        </p:nvSpPr>
        <p:spPr>
          <a:xfrm>
            <a:off x="7784775" y="3062212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18CB0-ECD7-4F4F-BEA0-D80FA9AF5810}"/>
              </a:ext>
            </a:extLst>
          </p:cNvPr>
          <p:cNvSpPr txBox="1"/>
          <p:nvPr/>
        </p:nvSpPr>
        <p:spPr>
          <a:xfrm>
            <a:off x="311700" y="4368221"/>
            <a:ext cx="165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Lost update</a:t>
            </a:r>
            <a:endParaRPr lang="en-US" sz="200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7E4717-C730-634B-A7BD-6386A6D54A2F}"/>
              </a:ext>
            </a:extLst>
          </p:cNvPr>
          <p:cNvSpPr txBox="1"/>
          <p:nvPr/>
        </p:nvSpPr>
        <p:spPr>
          <a:xfrm>
            <a:off x="2027410" y="4368221"/>
            <a:ext cx="1462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Dirty 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1EEB7-24E4-8D44-9365-F818F32065D7}"/>
              </a:ext>
            </a:extLst>
          </p:cNvPr>
          <p:cNvSpPr txBox="1"/>
          <p:nvPr/>
        </p:nvSpPr>
        <p:spPr>
          <a:xfrm>
            <a:off x="3545863" y="4332417"/>
            <a:ext cx="268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Non-repeatable 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2745D-71A2-444E-8981-62CDA85CE987}"/>
              </a:ext>
            </a:extLst>
          </p:cNvPr>
          <p:cNvSpPr txBox="1"/>
          <p:nvPr/>
        </p:nvSpPr>
        <p:spPr>
          <a:xfrm>
            <a:off x="6283142" y="4368221"/>
            <a:ext cx="2369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Phantom read</a:t>
            </a:r>
          </a:p>
        </p:txBody>
      </p:sp>
      <p:cxnSp>
        <p:nvCxnSpPr>
          <p:cNvPr id="20" name="Google Shape;141;p30">
            <a:extLst>
              <a:ext uri="{FF2B5EF4-FFF2-40B4-BE49-F238E27FC236}">
                <a16:creationId xmlns:a16="http://schemas.microsoft.com/office/drawing/2014/main" id="{BE04ED74-4692-9440-9587-4FE725BC0D84}"/>
              </a:ext>
            </a:extLst>
          </p:cNvPr>
          <p:cNvCxnSpPr/>
          <p:nvPr/>
        </p:nvCxnSpPr>
        <p:spPr>
          <a:xfrm>
            <a:off x="433700" y="31059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151;p31">
            <a:extLst>
              <a:ext uri="{FF2B5EF4-FFF2-40B4-BE49-F238E27FC236}">
                <a16:creationId xmlns:a16="http://schemas.microsoft.com/office/drawing/2014/main" id="{5705BF60-100F-6F4C-97A7-8C894A038190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W(A)                                              W(A),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R(A), R(B), W(B), Commit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799186-ED49-B64D-ADA8-B5DB86AD8F88}"/>
              </a:ext>
            </a:extLst>
          </p:cNvPr>
          <p:cNvSpPr txBox="1"/>
          <p:nvPr/>
        </p:nvSpPr>
        <p:spPr>
          <a:xfrm>
            <a:off x="8244696" y="4358023"/>
            <a:ext cx="81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24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F6B5-0D70-A949-96AC-F54B3F4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correctness mean?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B729-B689-4042-9295-6B94BDFE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 should have property of </a:t>
            </a:r>
            <a:r>
              <a:rPr lang="en-US" b="1" i="1" dirty="0">
                <a:solidFill>
                  <a:srgbClr val="0070C0"/>
                </a:solidFill>
              </a:rPr>
              <a:t>isolation</a:t>
            </a:r>
            <a:r>
              <a:rPr lang="en-US" dirty="0"/>
              <a:t>, i.e., all operations in a transaction appear to happen together at the same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A9A8-B97A-874C-A048-CA2CB494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91BED-6443-2243-89F4-1C40DFF9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C60D-7016-BA48-A804-19F61A25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6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Lock-based concurrency control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C6EA2-77A7-9749-924F-D2852956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A1641-3FF1-3440-8442-23C7F363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D709E-46A2-2049-A1F8-CC534801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Big Global Lock:  </a:t>
            </a:r>
            <a:r>
              <a:rPr lang="en-US" dirty="0"/>
              <a:t>Results in a </a:t>
            </a:r>
            <a:r>
              <a:rPr lang="en-US" b="1" dirty="0"/>
              <a:t>serial </a:t>
            </a:r>
            <a:r>
              <a:rPr lang="en-US" dirty="0"/>
              <a:t>transaction schedule at the </a:t>
            </a:r>
            <a:r>
              <a:rPr lang="en-US" dirty="0">
                <a:solidFill>
                  <a:srgbClr val="C00000"/>
                </a:solidFill>
              </a:rPr>
              <a:t>cost of performance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2PL: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Two-phase locking with finer-grain locks: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Growing phase </a:t>
            </a:r>
            <a:r>
              <a:rPr lang="en-US" dirty="0"/>
              <a:t>when </a:t>
            </a:r>
            <a:r>
              <a:rPr lang="en-US" dirty="0" err="1"/>
              <a:t>txn</a:t>
            </a:r>
            <a:r>
              <a:rPr lang="en-US" dirty="0"/>
              <a:t> acquires locks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Shrinking phase </a:t>
            </a:r>
            <a:r>
              <a:rPr lang="en-US" dirty="0"/>
              <a:t>when </a:t>
            </a:r>
            <a:r>
              <a:rPr lang="en-US" dirty="0" err="1"/>
              <a:t>txn</a:t>
            </a:r>
            <a:r>
              <a:rPr lang="en-US" dirty="0"/>
              <a:t> releases locks (typically commit)</a:t>
            </a:r>
          </a:p>
          <a:p>
            <a:pPr lvl="1"/>
            <a:r>
              <a:rPr lang="en-US" dirty="0"/>
              <a:t>Allows </a:t>
            </a:r>
            <a:r>
              <a:rPr lang="en-US" dirty="0" err="1"/>
              <a:t>txn</a:t>
            </a:r>
            <a:r>
              <a:rPr lang="en-US" altLang="zh-CN" dirty="0" err="1"/>
              <a:t>s</a:t>
            </a:r>
            <a:r>
              <a:rPr lang="en-US" dirty="0"/>
              <a:t> to execute concurrently, improving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0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0B10-3004-204D-BFE5-8C2DDB8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AA27-F353-2346-B377-3611D622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r>
              <a:rPr lang="zh-CN" altLang="en-US" dirty="0"/>
              <a:t> </a:t>
            </a:r>
            <a:r>
              <a:rPr lang="en-US" altLang="zh-CN" dirty="0"/>
              <a:t>guarantees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serializability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disallowing</a:t>
            </a:r>
            <a:r>
              <a:rPr lang="zh-CN" altLang="en-US" dirty="0"/>
              <a:t> </a:t>
            </a:r>
            <a:r>
              <a:rPr lang="en-US" altLang="zh-CN" dirty="0"/>
              <a:t>cycles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 err="1"/>
              <a:t>txns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dependencies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waits-for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 err="1"/>
              <a:t>txns</a:t>
            </a:r>
            <a:r>
              <a:rPr lang="zh-CN" altLang="en-US" dirty="0"/>
              <a:t> </a:t>
            </a:r>
            <a:r>
              <a:rPr lang="en-US" altLang="zh-CN" dirty="0"/>
              <a:t>waiting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locks:</a:t>
            </a:r>
          </a:p>
          <a:p>
            <a:pPr lvl="1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T1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T1</a:t>
            </a:r>
            <a:r>
              <a:rPr lang="zh-CN" altLang="en-US" dirty="0"/>
              <a:t> </a:t>
            </a:r>
            <a:r>
              <a:rPr lang="en-US" altLang="zh-CN" dirty="0"/>
              <a:t>acquired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T2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</a:p>
          <a:p>
            <a:pPr lvl="1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T2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T1</a:t>
            </a:r>
            <a:r>
              <a:rPr lang="zh-CN" altLang="en-US" dirty="0"/>
              <a:t> </a:t>
            </a:r>
            <a:r>
              <a:rPr lang="en-US" altLang="zh-CN" dirty="0"/>
              <a:t>acquired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T2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</a:p>
          <a:p>
            <a:pPr lvl="1"/>
            <a:r>
              <a:rPr lang="en-US" altLang="zh-CN" dirty="0"/>
              <a:t>Cycles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DEADLOCK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2PL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proceed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B0AD-137E-D54C-B549-4B9DDB5D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1CC7-CFF0-9940-8C04-0E222A3B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0660-2ABA-FA4F-AD0F-0C9F548D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63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0E55-94B8-134D-86CF-CE836B6F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70609"/>
            <a:ext cx="7886700" cy="104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Deal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deadlocks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aborting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twn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txns</a:t>
            </a:r>
            <a:r>
              <a:rPr lang="zh-CN" altLang="en-US" sz="2400" dirty="0"/>
              <a:t> </a:t>
            </a:r>
            <a:r>
              <a:rPr lang="en-US" altLang="zh-CN" sz="2400" dirty="0"/>
              <a:t>(e.g.,</a:t>
            </a:r>
            <a:r>
              <a:rPr lang="zh-CN" altLang="en-US" sz="2400" dirty="0"/>
              <a:t> </a:t>
            </a:r>
            <a:r>
              <a:rPr lang="en-US" altLang="zh-CN" sz="2400" dirty="0"/>
              <a:t>detect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timeout)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49671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" name="Google Shape;328;p52">
            <a:extLst>
              <a:ext uri="{FF2B5EF4-FFF2-40B4-BE49-F238E27FC236}">
                <a16:creationId xmlns:a16="http://schemas.microsoft.com/office/drawing/2014/main" id="{DEB1AB3E-892F-4E44-8DBB-944A0C04D619}"/>
              </a:ext>
            </a:extLst>
          </p:cNvPr>
          <p:cNvSpPr txBox="1">
            <a:spLocks/>
          </p:cNvSpPr>
          <p:nvPr/>
        </p:nvSpPr>
        <p:spPr>
          <a:xfrm>
            <a:off x="535100" y="1843968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997105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" name="Google Shape;328;p52">
            <a:extLst>
              <a:ext uri="{FF2B5EF4-FFF2-40B4-BE49-F238E27FC236}">
                <a16:creationId xmlns:a16="http://schemas.microsoft.com/office/drawing/2014/main" id="{DEB1AB3E-892F-4E44-8DBB-944A0C04D619}"/>
              </a:ext>
            </a:extLst>
          </p:cNvPr>
          <p:cNvSpPr txBox="1">
            <a:spLocks/>
          </p:cNvSpPr>
          <p:nvPr/>
        </p:nvSpPr>
        <p:spPr>
          <a:xfrm>
            <a:off x="535100" y="1843968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3" name="Google Shape;329;p52">
            <a:extLst>
              <a:ext uri="{FF2B5EF4-FFF2-40B4-BE49-F238E27FC236}">
                <a16:creationId xmlns:a16="http://schemas.microsoft.com/office/drawing/2014/main" id="{084560BB-AB2C-1945-A1F4-349A3529A7DB}"/>
              </a:ext>
            </a:extLst>
          </p:cNvPr>
          <p:cNvSpPr txBox="1">
            <a:spLocks/>
          </p:cNvSpPr>
          <p:nvPr/>
        </p:nvSpPr>
        <p:spPr>
          <a:xfrm>
            <a:off x="218515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457539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" name="Google Shape;328;p52">
            <a:extLst>
              <a:ext uri="{FF2B5EF4-FFF2-40B4-BE49-F238E27FC236}">
                <a16:creationId xmlns:a16="http://schemas.microsoft.com/office/drawing/2014/main" id="{DEB1AB3E-892F-4E44-8DBB-944A0C04D619}"/>
              </a:ext>
            </a:extLst>
          </p:cNvPr>
          <p:cNvSpPr txBox="1">
            <a:spLocks/>
          </p:cNvSpPr>
          <p:nvPr/>
        </p:nvSpPr>
        <p:spPr>
          <a:xfrm>
            <a:off x="535100" y="1843968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3" name="Google Shape;329;p52">
            <a:extLst>
              <a:ext uri="{FF2B5EF4-FFF2-40B4-BE49-F238E27FC236}">
                <a16:creationId xmlns:a16="http://schemas.microsoft.com/office/drawing/2014/main" id="{084560BB-AB2C-1945-A1F4-349A3529A7DB}"/>
              </a:ext>
            </a:extLst>
          </p:cNvPr>
          <p:cNvSpPr txBox="1">
            <a:spLocks/>
          </p:cNvSpPr>
          <p:nvPr/>
        </p:nvSpPr>
        <p:spPr>
          <a:xfrm>
            <a:off x="218515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4" name="Google Shape;330;p52">
            <a:extLst>
              <a:ext uri="{FF2B5EF4-FFF2-40B4-BE49-F238E27FC236}">
                <a16:creationId xmlns:a16="http://schemas.microsoft.com/office/drawing/2014/main" id="{EE32524A-0D4A-FE4E-899B-8B742B0DE371}"/>
              </a:ext>
            </a:extLst>
          </p:cNvPr>
          <p:cNvSpPr txBox="1">
            <a:spLocks/>
          </p:cNvSpPr>
          <p:nvPr/>
        </p:nvSpPr>
        <p:spPr>
          <a:xfrm>
            <a:off x="337320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Lock_S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229877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" name="Google Shape;328;p52">
            <a:extLst>
              <a:ext uri="{FF2B5EF4-FFF2-40B4-BE49-F238E27FC236}">
                <a16:creationId xmlns:a16="http://schemas.microsoft.com/office/drawing/2014/main" id="{DEB1AB3E-892F-4E44-8DBB-944A0C04D619}"/>
              </a:ext>
            </a:extLst>
          </p:cNvPr>
          <p:cNvSpPr txBox="1">
            <a:spLocks/>
          </p:cNvSpPr>
          <p:nvPr/>
        </p:nvSpPr>
        <p:spPr>
          <a:xfrm>
            <a:off x="535100" y="1843968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3" name="Google Shape;329;p52">
            <a:extLst>
              <a:ext uri="{FF2B5EF4-FFF2-40B4-BE49-F238E27FC236}">
                <a16:creationId xmlns:a16="http://schemas.microsoft.com/office/drawing/2014/main" id="{084560BB-AB2C-1945-A1F4-349A3529A7DB}"/>
              </a:ext>
            </a:extLst>
          </p:cNvPr>
          <p:cNvSpPr txBox="1">
            <a:spLocks/>
          </p:cNvSpPr>
          <p:nvPr/>
        </p:nvSpPr>
        <p:spPr>
          <a:xfrm>
            <a:off x="218515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4" name="Google Shape;330;p52">
            <a:extLst>
              <a:ext uri="{FF2B5EF4-FFF2-40B4-BE49-F238E27FC236}">
                <a16:creationId xmlns:a16="http://schemas.microsoft.com/office/drawing/2014/main" id="{EE32524A-0D4A-FE4E-899B-8B742B0DE371}"/>
              </a:ext>
            </a:extLst>
          </p:cNvPr>
          <p:cNvSpPr txBox="1">
            <a:spLocks/>
          </p:cNvSpPr>
          <p:nvPr/>
        </p:nvSpPr>
        <p:spPr>
          <a:xfrm>
            <a:off x="337320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Lock_S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5" name="Google Shape;331;p52">
            <a:extLst>
              <a:ext uri="{FF2B5EF4-FFF2-40B4-BE49-F238E27FC236}">
                <a16:creationId xmlns:a16="http://schemas.microsoft.com/office/drawing/2014/main" id="{DF5442D7-0C9B-8B4E-94BB-9E8B145E7F1C}"/>
              </a:ext>
            </a:extLst>
          </p:cNvPr>
          <p:cNvSpPr txBox="1">
            <a:spLocks/>
          </p:cNvSpPr>
          <p:nvPr/>
        </p:nvSpPr>
        <p:spPr>
          <a:xfrm>
            <a:off x="4957388" y="187488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18420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4A86E8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rgbClr val="E69138"/>
                </a:solidFill>
              </a:rPr>
              <a:t>W(B),</a:t>
            </a:r>
            <a:r>
              <a:rPr lang="en-US" sz="2400" dirty="0">
                <a:solidFill>
                  <a:schemeClr val="dk1"/>
                </a:solidFill>
              </a:rPr>
              <a:t>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rgbClr val="E69138"/>
                </a:solidFill>
              </a:rPr>
              <a:t>R(B), W(B),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rgbClr val="4A86E8"/>
                </a:solidFill>
              </a:rPr>
              <a:t>R(A)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" name="Google Shape;328;p52">
            <a:extLst>
              <a:ext uri="{FF2B5EF4-FFF2-40B4-BE49-F238E27FC236}">
                <a16:creationId xmlns:a16="http://schemas.microsoft.com/office/drawing/2014/main" id="{41AD74D5-0CFF-A54D-9163-5A96C72B8B9F}"/>
              </a:ext>
            </a:extLst>
          </p:cNvPr>
          <p:cNvSpPr txBox="1">
            <a:spLocks/>
          </p:cNvSpPr>
          <p:nvPr/>
        </p:nvSpPr>
        <p:spPr>
          <a:xfrm>
            <a:off x="535100" y="1843968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3" name="Google Shape;329;p52">
            <a:extLst>
              <a:ext uri="{FF2B5EF4-FFF2-40B4-BE49-F238E27FC236}">
                <a16:creationId xmlns:a16="http://schemas.microsoft.com/office/drawing/2014/main" id="{4CA153B9-5881-E14F-AF0A-5A09B53208C4}"/>
              </a:ext>
            </a:extLst>
          </p:cNvPr>
          <p:cNvSpPr txBox="1">
            <a:spLocks/>
          </p:cNvSpPr>
          <p:nvPr/>
        </p:nvSpPr>
        <p:spPr>
          <a:xfrm>
            <a:off x="218515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4" name="Google Shape;330;p52">
            <a:extLst>
              <a:ext uri="{FF2B5EF4-FFF2-40B4-BE49-F238E27FC236}">
                <a16:creationId xmlns:a16="http://schemas.microsoft.com/office/drawing/2014/main" id="{40E9D1FC-E6D8-9F49-BFB3-E207EBDAA2C8}"/>
              </a:ext>
            </a:extLst>
          </p:cNvPr>
          <p:cNvSpPr txBox="1">
            <a:spLocks/>
          </p:cNvSpPr>
          <p:nvPr/>
        </p:nvSpPr>
        <p:spPr>
          <a:xfrm>
            <a:off x="337320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Lock_S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5" name="Google Shape;331;p52">
            <a:extLst>
              <a:ext uri="{FF2B5EF4-FFF2-40B4-BE49-F238E27FC236}">
                <a16:creationId xmlns:a16="http://schemas.microsoft.com/office/drawing/2014/main" id="{8EF74B84-C58A-E444-A266-24455EB50C80}"/>
              </a:ext>
            </a:extLst>
          </p:cNvPr>
          <p:cNvSpPr txBox="1">
            <a:spLocks/>
          </p:cNvSpPr>
          <p:nvPr/>
        </p:nvSpPr>
        <p:spPr>
          <a:xfrm>
            <a:off x="4957388" y="187488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Google Shape;332;p52">
            <a:extLst>
              <a:ext uri="{FF2B5EF4-FFF2-40B4-BE49-F238E27FC236}">
                <a16:creationId xmlns:a16="http://schemas.microsoft.com/office/drawing/2014/main" id="{0FF0F499-8514-F54E-AEA4-306AC8E5A5AF}"/>
              </a:ext>
            </a:extLst>
          </p:cNvPr>
          <p:cNvSpPr txBox="1">
            <a:spLocks/>
          </p:cNvSpPr>
          <p:nvPr/>
        </p:nvSpPr>
        <p:spPr>
          <a:xfrm>
            <a:off x="7167060" y="2707930"/>
            <a:ext cx="1665240" cy="4515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2152637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0E55-94B8-134D-86CF-CE836B6F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70609"/>
            <a:ext cx="7886700" cy="104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Deal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deadlocks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aborting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txns</a:t>
            </a:r>
            <a:r>
              <a:rPr lang="zh-CN" altLang="en-US" sz="2400" dirty="0"/>
              <a:t> </a:t>
            </a:r>
            <a:r>
              <a:rPr lang="en-US" altLang="zh-CN" sz="2400" dirty="0"/>
              <a:t>(e.g.,</a:t>
            </a:r>
            <a:r>
              <a:rPr lang="zh-CN" altLang="en-US" sz="2400" dirty="0"/>
              <a:t> </a:t>
            </a:r>
            <a:r>
              <a:rPr lang="en-US" altLang="zh-CN" sz="2400" dirty="0"/>
              <a:t>detect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timeout)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4A86E8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rgbClr val="E69138"/>
                </a:solidFill>
              </a:rPr>
              <a:t>W(B),</a:t>
            </a:r>
            <a:r>
              <a:rPr lang="en-US" sz="2400" dirty="0">
                <a:solidFill>
                  <a:schemeClr val="dk1"/>
                </a:solidFill>
              </a:rPr>
              <a:t>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rgbClr val="E69138"/>
                </a:solidFill>
              </a:rPr>
              <a:t>R(B), W(B),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rgbClr val="4A86E8"/>
                </a:solidFill>
              </a:rPr>
              <a:t>R(A)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" name="Google Shape;328;p52">
            <a:extLst>
              <a:ext uri="{FF2B5EF4-FFF2-40B4-BE49-F238E27FC236}">
                <a16:creationId xmlns:a16="http://schemas.microsoft.com/office/drawing/2014/main" id="{41AD74D5-0CFF-A54D-9163-5A96C72B8B9F}"/>
              </a:ext>
            </a:extLst>
          </p:cNvPr>
          <p:cNvSpPr txBox="1">
            <a:spLocks/>
          </p:cNvSpPr>
          <p:nvPr/>
        </p:nvSpPr>
        <p:spPr>
          <a:xfrm>
            <a:off x="535100" y="1843968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3" name="Google Shape;329;p52">
            <a:extLst>
              <a:ext uri="{FF2B5EF4-FFF2-40B4-BE49-F238E27FC236}">
                <a16:creationId xmlns:a16="http://schemas.microsoft.com/office/drawing/2014/main" id="{4CA153B9-5881-E14F-AF0A-5A09B53208C4}"/>
              </a:ext>
            </a:extLst>
          </p:cNvPr>
          <p:cNvSpPr txBox="1">
            <a:spLocks/>
          </p:cNvSpPr>
          <p:nvPr/>
        </p:nvSpPr>
        <p:spPr>
          <a:xfrm>
            <a:off x="218515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4" name="Google Shape;330;p52">
            <a:extLst>
              <a:ext uri="{FF2B5EF4-FFF2-40B4-BE49-F238E27FC236}">
                <a16:creationId xmlns:a16="http://schemas.microsoft.com/office/drawing/2014/main" id="{40E9D1FC-E6D8-9F49-BFB3-E207EBDAA2C8}"/>
              </a:ext>
            </a:extLst>
          </p:cNvPr>
          <p:cNvSpPr txBox="1">
            <a:spLocks/>
          </p:cNvSpPr>
          <p:nvPr/>
        </p:nvSpPr>
        <p:spPr>
          <a:xfrm>
            <a:off x="337320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Lock_S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5" name="Google Shape;331;p52">
            <a:extLst>
              <a:ext uri="{FF2B5EF4-FFF2-40B4-BE49-F238E27FC236}">
                <a16:creationId xmlns:a16="http://schemas.microsoft.com/office/drawing/2014/main" id="{8EF74B84-C58A-E444-A266-24455EB50C80}"/>
              </a:ext>
            </a:extLst>
          </p:cNvPr>
          <p:cNvSpPr txBox="1">
            <a:spLocks/>
          </p:cNvSpPr>
          <p:nvPr/>
        </p:nvSpPr>
        <p:spPr>
          <a:xfrm>
            <a:off x="4957388" y="187488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Google Shape;332;p52">
            <a:extLst>
              <a:ext uri="{FF2B5EF4-FFF2-40B4-BE49-F238E27FC236}">
                <a16:creationId xmlns:a16="http://schemas.microsoft.com/office/drawing/2014/main" id="{0FF0F499-8514-F54E-AEA4-306AC8E5A5AF}"/>
              </a:ext>
            </a:extLst>
          </p:cNvPr>
          <p:cNvSpPr txBox="1">
            <a:spLocks/>
          </p:cNvSpPr>
          <p:nvPr/>
        </p:nvSpPr>
        <p:spPr>
          <a:xfrm>
            <a:off x="7167060" y="2707930"/>
            <a:ext cx="1665240" cy="4515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3652406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3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F6B5-0D70-A949-96AC-F54B3F4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correctness mean?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B729-B689-4042-9295-6B94BDFE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 should have property of </a:t>
            </a:r>
            <a:r>
              <a:rPr lang="en-US" b="1" i="1" dirty="0">
                <a:solidFill>
                  <a:srgbClr val="0070C0"/>
                </a:solidFill>
              </a:rPr>
              <a:t>isolation</a:t>
            </a:r>
            <a:r>
              <a:rPr lang="en-US" dirty="0"/>
              <a:t>, i.e., all operations in a transaction appear to happen together at the same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serializability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A9A8-B97A-874C-A048-CA2CB494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91BED-6443-2243-89F4-1C40DFF9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C60D-7016-BA48-A804-19F61A25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97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940616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43;p53">
            <a:extLst>
              <a:ext uri="{FF2B5EF4-FFF2-40B4-BE49-F238E27FC236}">
                <a16:creationId xmlns:a16="http://schemas.microsoft.com/office/drawing/2014/main" id="{A437C84B-726E-1046-ABB3-EB42AEF3A469}"/>
              </a:ext>
            </a:extLst>
          </p:cNvPr>
          <p:cNvSpPr txBox="1">
            <a:spLocks/>
          </p:cNvSpPr>
          <p:nvPr/>
        </p:nvSpPr>
        <p:spPr>
          <a:xfrm>
            <a:off x="725075" y="252281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Lock_X(A)</a:t>
            </a:r>
          </a:p>
        </p:txBody>
      </p:sp>
    </p:spTree>
    <p:extLst>
      <p:ext uri="{BB962C8B-B14F-4D97-AF65-F5344CB8AC3E}">
        <p14:creationId xmlns:p14="http://schemas.microsoft.com/office/powerpoint/2010/main" val="25935728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43;p53">
            <a:extLst>
              <a:ext uri="{FF2B5EF4-FFF2-40B4-BE49-F238E27FC236}">
                <a16:creationId xmlns:a16="http://schemas.microsoft.com/office/drawing/2014/main" id="{A437C84B-726E-1046-ABB3-EB42AEF3A469}"/>
              </a:ext>
            </a:extLst>
          </p:cNvPr>
          <p:cNvSpPr txBox="1">
            <a:spLocks/>
          </p:cNvSpPr>
          <p:nvPr/>
        </p:nvSpPr>
        <p:spPr>
          <a:xfrm>
            <a:off x="725075" y="252281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Lock_X(A)</a:t>
            </a:r>
          </a:p>
        </p:txBody>
      </p:sp>
      <p:sp>
        <p:nvSpPr>
          <p:cNvPr id="11" name="Google Shape;347;p53">
            <a:extLst>
              <a:ext uri="{FF2B5EF4-FFF2-40B4-BE49-F238E27FC236}">
                <a16:creationId xmlns:a16="http://schemas.microsoft.com/office/drawing/2014/main" id="{9B2B7D5D-3094-2E45-9CC6-01D3F5CE6A64}"/>
              </a:ext>
            </a:extLst>
          </p:cNvPr>
          <p:cNvSpPr txBox="1">
            <a:spLocks/>
          </p:cNvSpPr>
          <p:nvPr/>
        </p:nvSpPr>
        <p:spPr>
          <a:xfrm>
            <a:off x="1983450" y="2522816"/>
            <a:ext cx="14994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Unlock_X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516696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43;p53">
            <a:extLst>
              <a:ext uri="{FF2B5EF4-FFF2-40B4-BE49-F238E27FC236}">
                <a16:creationId xmlns:a16="http://schemas.microsoft.com/office/drawing/2014/main" id="{A437C84B-726E-1046-ABB3-EB42AEF3A469}"/>
              </a:ext>
            </a:extLst>
          </p:cNvPr>
          <p:cNvSpPr txBox="1">
            <a:spLocks/>
          </p:cNvSpPr>
          <p:nvPr/>
        </p:nvSpPr>
        <p:spPr>
          <a:xfrm>
            <a:off x="725075" y="252281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Lock_X(A)</a:t>
            </a:r>
          </a:p>
        </p:txBody>
      </p:sp>
      <p:sp>
        <p:nvSpPr>
          <p:cNvPr id="11" name="Google Shape;347;p53">
            <a:extLst>
              <a:ext uri="{FF2B5EF4-FFF2-40B4-BE49-F238E27FC236}">
                <a16:creationId xmlns:a16="http://schemas.microsoft.com/office/drawing/2014/main" id="{9B2B7D5D-3094-2E45-9CC6-01D3F5CE6A64}"/>
              </a:ext>
            </a:extLst>
          </p:cNvPr>
          <p:cNvSpPr txBox="1">
            <a:spLocks/>
          </p:cNvSpPr>
          <p:nvPr/>
        </p:nvSpPr>
        <p:spPr>
          <a:xfrm>
            <a:off x="1983450" y="2522816"/>
            <a:ext cx="14994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Unlock_X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2" name="Google Shape;344;p53">
            <a:extLst>
              <a:ext uri="{FF2B5EF4-FFF2-40B4-BE49-F238E27FC236}">
                <a16:creationId xmlns:a16="http://schemas.microsoft.com/office/drawing/2014/main" id="{2CF4AFBB-74BD-854B-97BB-D1477592AF5B}"/>
              </a:ext>
            </a:extLst>
          </p:cNvPr>
          <p:cNvSpPr txBox="1">
            <a:spLocks/>
          </p:cNvSpPr>
          <p:nvPr/>
        </p:nvSpPr>
        <p:spPr>
          <a:xfrm>
            <a:off x="20931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Lock_X(B)</a:t>
            </a:r>
          </a:p>
        </p:txBody>
      </p:sp>
    </p:spTree>
    <p:extLst>
      <p:ext uri="{BB962C8B-B14F-4D97-AF65-F5344CB8AC3E}">
        <p14:creationId xmlns:p14="http://schemas.microsoft.com/office/powerpoint/2010/main" val="35753635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75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43;p53">
            <a:extLst>
              <a:ext uri="{FF2B5EF4-FFF2-40B4-BE49-F238E27FC236}">
                <a16:creationId xmlns:a16="http://schemas.microsoft.com/office/drawing/2014/main" id="{A437C84B-726E-1046-ABB3-EB42AEF3A469}"/>
              </a:ext>
            </a:extLst>
          </p:cNvPr>
          <p:cNvSpPr txBox="1">
            <a:spLocks/>
          </p:cNvSpPr>
          <p:nvPr/>
        </p:nvSpPr>
        <p:spPr>
          <a:xfrm>
            <a:off x="725075" y="252281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Lock_X(A)</a:t>
            </a:r>
          </a:p>
        </p:txBody>
      </p:sp>
      <p:sp>
        <p:nvSpPr>
          <p:cNvPr id="11" name="Google Shape;347;p53">
            <a:extLst>
              <a:ext uri="{FF2B5EF4-FFF2-40B4-BE49-F238E27FC236}">
                <a16:creationId xmlns:a16="http://schemas.microsoft.com/office/drawing/2014/main" id="{9B2B7D5D-3094-2E45-9CC6-01D3F5CE6A64}"/>
              </a:ext>
            </a:extLst>
          </p:cNvPr>
          <p:cNvSpPr txBox="1">
            <a:spLocks/>
          </p:cNvSpPr>
          <p:nvPr/>
        </p:nvSpPr>
        <p:spPr>
          <a:xfrm>
            <a:off x="1983450" y="2522816"/>
            <a:ext cx="14994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Unlock_X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2" name="Google Shape;344;p53">
            <a:extLst>
              <a:ext uri="{FF2B5EF4-FFF2-40B4-BE49-F238E27FC236}">
                <a16:creationId xmlns:a16="http://schemas.microsoft.com/office/drawing/2014/main" id="{2CF4AFBB-74BD-854B-97BB-D1477592AF5B}"/>
              </a:ext>
            </a:extLst>
          </p:cNvPr>
          <p:cNvSpPr txBox="1">
            <a:spLocks/>
          </p:cNvSpPr>
          <p:nvPr/>
        </p:nvSpPr>
        <p:spPr>
          <a:xfrm>
            <a:off x="20931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Lock_X(B)</a:t>
            </a:r>
          </a:p>
        </p:txBody>
      </p:sp>
      <p:sp>
        <p:nvSpPr>
          <p:cNvPr id="13" name="Google Shape;345;p53">
            <a:extLst>
              <a:ext uri="{FF2B5EF4-FFF2-40B4-BE49-F238E27FC236}">
                <a16:creationId xmlns:a16="http://schemas.microsoft.com/office/drawing/2014/main" id="{A182722A-DD33-FF4C-8635-D2029130872E}"/>
              </a:ext>
            </a:extLst>
          </p:cNvPr>
          <p:cNvSpPr txBox="1">
            <a:spLocks/>
          </p:cNvSpPr>
          <p:nvPr/>
        </p:nvSpPr>
        <p:spPr>
          <a:xfrm>
            <a:off x="33187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Lock_S(A)</a:t>
            </a:r>
          </a:p>
        </p:txBody>
      </p:sp>
    </p:spTree>
    <p:extLst>
      <p:ext uri="{BB962C8B-B14F-4D97-AF65-F5344CB8AC3E}">
        <p14:creationId xmlns:p14="http://schemas.microsoft.com/office/powerpoint/2010/main" val="3082886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43;p53">
            <a:extLst>
              <a:ext uri="{FF2B5EF4-FFF2-40B4-BE49-F238E27FC236}">
                <a16:creationId xmlns:a16="http://schemas.microsoft.com/office/drawing/2014/main" id="{A437C84B-726E-1046-ABB3-EB42AEF3A469}"/>
              </a:ext>
            </a:extLst>
          </p:cNvPr>
          <p:cNvSpPr txBox="1">
            <a:spLocks/>
          </p:cNvSpPr>
          <p:nvPr/>
        </p:nvSpPr>
        <p:spPr>
          <a:xfrm>
            <a:off x="725075" y="252281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Lock_X(A)</a:t>
            </a:r>
          </a:p>
        </p:txBody>
      </p:sp>
      <p:sp>
        <p:nvSpPr>
          <p:cNvPr id="11" name="Google Shape;344;p53">
            <a:extLst>
              <a:ext uri="{FF2B5EF4-FFF2-40B4-BE49-F238E27FC236}">
                <a16:creationId xmlns:a16="http://schemas.microsoft.com/office/drawing/2014/main" id="{A58CAF24-4BDF-DA41-928F-6F7DFDCCDF5E}"/>
              </a:ext>
            </a:extLst>
          </p:cNvPr>
          <p:cNvSpPr txBox="1">
            <a:spLocks/>
          </p:cNvSpPr>
          <p:nvPr/>
        </p:nvSpPr>
        <p:spPr>
          <a:xfrm>
            <a:off x="20931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Lock_X(B)</a:t>
            </a:r>
          </a:p>
        </p:txBody>
      </p:sp>
      <p:sp>
        <p:nvSpPr>
          <p:cNvPr id="12" name="Google Shape;345;p53">
            <a:extLst>
              <a:ext uri="{FF2B5EF4-FFF2-40B4-BE49-F238E27FC236}">
                <a16:creationId xmlns:a16="http://schemas.microsoft.com/office/drawing/2014/main" id="{E6E80C5B-A40E-254E-9AF2-2143C17113CE}"/>
              </a:ext>
            </a:extLst>
          </p:cNvPr>
          <p:cNvSpPr txBox="1">
            <a:spLocks/>
          </p:cNvSpPr>
          <p:nvPr/>
        </p:nvSpPr>
        <p:spPr>
          <a:xfrm>
            <a:off x="33187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Lock_S(A)</a:t>
            </a:r>
          </a:p>
        </p:txBody>
      </p:sp>
      <p:sp>
        <p:nvSpPr>
          <p:cNvPr id="13" name="Google Shape;347;p53">
            <a:extLst>
              <a:ext uri="{FF2B5EF4-FFF2-40B4-BE49-F238E27FC236}">
                <a16:creationId xmlns:a16="http://schemas.microsoft.com/office/drawing/2014/main" id="{E6FD558C-D14E-EB4D-A8B2-6FC8AE75CAB0}"/>
              </a:ext>
            </a:extLst>
          </p:cNvPr>
          <p:cNvSpPr txBox="1">
            <a:spLocks/>
          </p:cNvSpPr>
          <p:nvPr/>
        </p:nvSpPr>
        <p:spPr>
          <a:xfrm>
            <a:off x="1983450" y="2522816"/>
            <a:ext cx="14994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Unlock_X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17C3AF-CE9C-3945-A31C-0FDD81ECD90C}"/>
              </a:ext>
            </a:extLst>
          </p:cNvPr>
          <p:cNvSpPr txBox="1">
            <a:spLocks/>
          </p:cNvSpPr>
          <p:nvPr/>
        </p:nvSpPr>
        <p:spPr>
          <a:xfrm>
            <a:off x="628650" y="4820705"/>
            <a:ext cx="7886700" cy="753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Rollback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T1</a:t>
            </a:r>
            <a:r>
              <a:rPr lang="zh-CN" altLang="en-US" sz="2400" dirty="0"/>
              <a:t> </a:t>
            </a:r>
            <a:r>
              <a:rPr lang="en-US" altLang="zh-CN" sz="2400" dirty="0"/>
              <a:t>requires</a:t>
            </a:r>
            <a:r>
              <a:rPr lang="zh-CN" altLang="en-US" sz="2400" dirty="0"/>
              <a:t> </a:t>
            </a:r>
            <a:r>
              <a:rPr lang="en-US" altLang="zh-CN" sz="2400" dirty="0"/>
              <a:t>rollback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T2,</a:t>
            </a:r>
            <a:r>
              <a:rPr lang="zh-CN" altLang="en-US" sz="2400" dirty="0"/>
              <a:t> </a:t>
            </a:r>
            <a:r>
              <a:rPr lang="en-US" altLang="zh-CN" sz="2400" dirty="0"/>
              <a:t>since</a:t>
            </a:r>
            <a:r>
              <a:rPr lang="zh-CN" altLang="en-US" sz="2400" dirty="0"/>
              <a:t> </a:t>
            </a:r>
            <a:r>
              <a:rPr lang="en-US" altLang="zh-CN" sz="2400" dirty="0"/>
              <a:t>T2 reads a value written by T1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459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43;p53">
            <a:extLst>
              <a:ext uri="{FF2B5EF4-FFF2-40B4-BE49-F238E27FC236}">
                <a16:creationId xmlns:a16="http://schemas.microsoft.com/office/drawing/2014/main" id="{A437C84B-726E-1046-ABB3-EB42AEF3A469}"/>
              </a:ext>
            </a:extLst>
          </p:cNvPr>
          <p:cNvSpPr txBox="1">
            <a:spLocks/>
          </p:cNvSpPr>
          <p:nvPr/>
        </p:nvSpPr>
        <p:spPr>
          <a:xfrm>
            <a:off x="725075" y="252281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Lock_X(A)</a:t>
            </a:r>
          </a:p>
        </p:txBody>
      </p:sp>
      <p:sp>
        <p:nvSpPr>
          <p:cNvPr id="11" name="Google Shape;344;p53">
            <a:extLst>
              <a:ext uri="{FF2B5EF4-FFF2-40B4-BE49-F238E27FC236}">
                <a16:creationId xmlns:a16="http://schemas.microsoft.com/office/drawing/2014/main" id="{A58CAF24-4BDF-DA41-928F-6F7DFDCCDF5E}"/>
              </a:ext>
            </a:extLst>
          </p:cNvPr>
          <p:cNvSpPr txBox="1">
            <a:spLocks/>
          </p:cNvSpPr>
          <p:nvPr/>
        </p:nvSpPr>
        <p:spPr>
          <a:xfrm>
            <a:off x="20931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Lock_X(B)</a:t>
            </a:r>
          </a:p>
        </p:txBody>
      </p:sp>
      <p:sp>
        <p:nvSpPr>
          <p:cNvPr id="12" name="Google Shape;345;p53">
            <a:extLst>
              <a:ext uri="{FF2B5EF4-FFF2-40B4-BE49-F238E27FC236}">
                <a16:creationId xmlns:a16="http://schemas.microsoft.com/office/drawing/2014/main" id="{E6E80C5B-A40E-254E-9AF2-2143C17113CE}"/>
              </a:ext>
            </a:extLst>
          </p:cNvPr>
          <p:cNvSpPr txBox="1">
            <a:spLocks/>
          </p:cNvSpPr>
          <p:nvPr/>
        </p:nvSpPr>
        <p:spPr>
          <a:xfrm>
            <a:off x="33187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Lock_S(A)</a:t>
            </a:r>
          </a:p>
        </p:txBody>
      </p:sp>
      <p:sp>
        <p:nvSpPr>
          <p:cNvPr id="13" name="Google Shape;347;p53">
            <a:extLst>
              <a:ext uri="{FF2B5EF4-FFF2-40B4-BE49-F238E27FC236}">
                <a16:creationId xmlns:a16="http://schemas.microsoft.com/office/drawing/2014/main" id="{E6FD558C-D14E-EB4D-A8B2-6FC8AE75CAB0}"/>
              </a:ext>
            </a:extLst>
          </p:cNvPr>
          <p:cNvSpPr txBox="1">
            <a:spLocks/>
          </p:cNvSpPr>
          <p:nvPr/>
        </p:nvSpPr>
        <p:spPr>
          <a:xfrm>
            <a:off x="1983450" y="2522816"/>
            <a:ext cx="14994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Unlock_X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17C3AF-CE9C-3945-A31C-0FDD81ECD90C}"/>
              </a:ext>
            </a:extLst>
          </p:cNvPr>
          <p:cNvSpPr txBox="1">
            <a:spLocks/>
          </p:cNvSpPr>
          <p:nvPr/>
        </p:nvSpPr>
        <p:spPr>
          <a:xfrm>
            <a:off x="628650" y="4820705"/>
            <a:ext cx="7886700" cy="753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Rollback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T1</a:t>
            </a:r>
            <a:r>
              <a:rPr lang="zh-CN" altLang="en-US" sz="2400" dirty="0"/>
              <a:t> </a:t>
            </a:r>
            <a:r>
              <a:rPr lang="en-US" altLang="zh-CN" sz="2400" dirty="0"/>
              <a:t>requires</a:t>
            </a:r>
            <a:r>
              <a:rPr lang="zh-CN" altLang="en-US" sz="2400" dirty="0"/>
              <a:t> </a:t>
            </a:r>
            <a:r>
              <a:rPr lang="en-US" altLang="zh-CN" sz="2400" dirty="0"/>
              <a:t>rollback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T2,</a:t>
            </a:r>
            <a:r>
              <a:rPr lang="zh-CN" altLang="en-US" sz="2400" dirty="0"/>
              <a:t> </a:t>
            </a:r>
            <a:r>
              <a:rPr lang="en-US" altLang="zh-CN" sz="2400" dirty="0"/>
              <a:t>since</a:t>
            </a:r>
            <a:r>
              <a:rPr lang="zh-CN" altLang="en-US" sz="2400" dirty="0"/>
              <a:t> </a:t>
            </a:r>
            <a:r>
              <a:rPr lang="en-US" altLang="zh-CN" sz="2400" dirty="0"/>
              <a:t>T2 reads a value written by T1</a:t>
            </a:r>
            <a:endParaRPr lang="en-US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A11DD8-C1B7-E649-B203-87C1390CAC95}"/>
              </a:ext>
            </a:extLst>
          </p:cNvPr>
          <p:cNvSpPr txBox="1">
            <a:spLocks/>
          </p:cNvSpPr>
          <p:nvPr/>
        </p:nvSpPr>
        <p:spPr>
          <a:xfrm>
            <a:off x="628650" y="5644464"/>
            <a:ext cx="7886700" cy="753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Cascading aborts: </a:t>
            </a:r>
            <a:r>
              <a:rPr lang="en-US" altLang="zh-CN" sz="2400" dirty="0"/>
              <a:t>the rollback of one </a:t>
            </a:r>
            <a:r>
              <a:rPr lang="en-US" altLang="zh-CN" sz="2400" dirty="0" err="1"/>
              <a:t>txn</a:t>
            </a:r>
            <a:r>
              <a:rPr lang="en-US" altLang="zh-CN" sz="2400" dirty="0"/>
              <a:t> causes rollback of another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701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31DD-6D5C-DE44-A896-205EF01A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2PL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9ECE-EFCA-0148-96A1-F2A2444B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locks at the end of the transaction</a:t>
            </a:r>
          </a:p>
          <a:p>
            <a:endParaRPr lang="en-US" dirty="0"/>
          </a:p>
          <a:p>
            <a:r>
              <a:rPr lang="en-US" dirty="0"/>
              <a:t>Variant of 2PL implemented by most DBs in practice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E151-F3C9-7545-8269-A9C9E013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4653-00DF-0948-AD07-6F7E42D1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5321-7121-954C-925D-D6E3F58C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8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1CEB-A38B-7047-B693-9B7A89A5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17F93-8C16-B14B-BED9-7C7C41FD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6786-44FB-5444-A499-2C71805F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E0506C-B703-134D-8B4A-22CBED7A50CD}"/>
              </a:ext>
            </a:extLst>
          </p:cNvPr>
          <p:cNvSpPr txBox="1">
            <a:spLocks/>
          </p:cNvSpPr>
          <p:nvPr/>
        </p:nvSpPr>
        <p:spPr>
          <a:xfrm>
            <a:off x="628650" y="2155525"/>
            <a:ext cx="7886700" cy="254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sz="4800" dirty="0"/>
              <a:t>Q:  What if access patterns rarely, if ever, conflict?</a:t>
            </a:r>
          </a:p>
        </p:txBody>
      </p:sp>
    </p:spTree>
    <p:extLst>
      <p:ext uri="{BB962C8B-B14F-4D97-AF65-F5344CB8AC3E}">
        <p14:creationId xmlns:p14="http://schemas.microsoft.com/office/powerpoint/2010/main" val="2716449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466B-E6A3-4E4C-83EC-082D5207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BD5AE-06E3-5645-8433-07010E99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16348C-BCEA-AF4D-8211-1DD6D3A9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Optimistic concurrency control (OCC)</a:t>
            </a:r>
          </a:p>
          <a:p>
            <a:pPr lvl="1"/>
            <a:r>
              <a:rPr lang="en-US" dirty="0"/>
              <a:t>Be optimistic, or opportunistic, that conflicts rarely happen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4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AA84-DBB1-4A45-94EE-2E3A3CF4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concurrency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74CF-A410-DC49-B437-9ADD3DAC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Strawman: </a:t>
            </a:r>
            <a:r>
              <a:rPr lang="en-US" dirty="0"/>
              <a:t>Just run transactions serially — prohibitively bad performance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4DA-1DFC-CA41-BC9B-BFC06610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EF7D-8AA2-DD4C-B671-1A6FCB9B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A23F-D501-E241-8A78-EF923FF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082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99C9-1F5E-034B-A3C3-FA0CFF7F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optimistic!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6E36-E6DC-8E4E-9C6D-04AC5583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7131"/>
            <a:ext cx="8115957" cy="4790114"/>
          </a:xfrm>
        </p:spPr>
        <p:txBody>
          <a:bodyPr>
            <a:normAutofit/>
          </a:bodyPr>
          <a:lstStyle/>
          <a:p>
            <a:r>
              <a:rPr lang="en-US" dirty="0"/>
              <a:t>Goal: Low overhead for non-conflicting </a:t>
            </a:r>
            <a:r>
              <a:rPr lang="en-US" dirty="0" err="1"/>
              <a:t>txns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Assume success!</a:t>
            </a:r>
          </a:p>
          <a:p>
            <a:pPr lvl="1"/>
            <a:r>
              <a:rPr lang="en-US" dirty="0"/>
              <a:t>Process transaction as if would succeed</a:t>
            </a:r>
          </a:p>
          <a:p>
            <a:pPr lvl="1"/>
            <a:r>
              <a:rPr lang="en-US" dirty="0"/>
              <a:t>Check for serializability only at commit time</a:t>
            </a:r>
          </a:p>
          <a:p>
            <a:pPr lvl="1"/>
            <a:r>
              <a:rPr lang="en-US" dirty="0"/>
              <a:t>If fails, abort transaction</a:t>
            </a:r>
          </a:p>
          <a:p>
            <a:endParaRPr lang="en-US" dirty="0"/>
          </a:p>
          <a:p>
            <a:r>
              <a:rPr lang="en-US" dirty="0"/>
              <a:t>Optimistic Concurrency Control (OCC)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Higher performance </a:t>
            </a:r>
            <a:r>
              <a:rPr lang="en-US" dirty="0"/>
              <a:t>when few conflicts vs. locking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Lower performance </a:t>
            </a:r>
            <a:r>
              <a:rPr lang="en-US" dirty="0"/>
              <a:t>when many conflicts vs. locking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FDCD-F827-7B48-A7EC-64F94655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C30BF-5BA0-5D4F-874F-7DCDCC1D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2073-401B-5245-B080-62156210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505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D70-D92C-DE48-8D82-D052974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Three-phase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5D34-2C6A-6249-85DA-79102F64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Begin:  </a:t>
            </a:r>
            <a:r>
              <a:rPr lang="en-US" sz="2400" dirty="0"/>
              <a:t>Record timestamp marking the transaction’s beginning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4D67-AA80-3347-AD31-4775A53B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0E92-A9D6-7242-A4AE-A676BC7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CC5-7F46-3640-9D50-4EEBE76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6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D70-D92C-DE48-8D82-D052974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Three-phase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5D34-2C6A-6249-85DA-79102F64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Begin:  </a:t>
            </a:r>
            <a:r>
              <a:rPr lang="en-US" sz="2400" dirty="0"/>
              <a:t>Record timestamp marking the transaction’s beginning</a:t>
            </a:r>
          </a:p>
          <a:p>
            <a:r>
              <a:rPr lang="en-US" b="1" dirty="0"/>
              <a:t>Modify </a:t>
            </a:r>
            <a:r>
              <a:rPr lang="en-US" dirty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Txn</a:t>
            </a:r>
            <a:r>
              <a:rPr lang="en-US" dirty="0"/>
              <a:t> can read values of committed data 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Updates only to local copies (versions) of items (in DB cache)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4D67-AA80-3347-AD31-4775A53B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0E92-A9D6-7242-A4AE-A676BC7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CC5-7F46-3640-9D50-4EEBE76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2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D70-D92C-DE48-8D82-D052974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Three-phase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5D34-2C6A-6249-85DA-79102F64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Begin:  </a:t>
            </a:r>
            <a:r>
              <a:rPr lang="en-US" sz="2400" dirty="0"/>
              <a:t>Record timestamp marking the transaction’s beginning</a:t>
            </a:r>
          </a:p>
          <a:p>
            <a:r>
              <a:rPr lang="en-US" b="1" dirty="0"/>
              <a:t>Modify </a:t>
            </a:r>
            <a:r>
              <a:rPr lang="en-US" dirty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Txn</a:t>
            </a:r>
            <a:r>
              <a:rPr lang="en-US" dirty="0"/>
              <a:t> can read values of committed data 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Updates only to local copies (versions) of items (in DB cache)</a:t>
            </a:r>
          </a:p>
          <a:p>
            <a:r>
              <a:rPr lang="en-US" b="1" dirty="0"/>
              <a:t>Validate</a:t>
            </a:r>
            <a:r>
              <a:rPr lang="en-US" dirty="0"/>
              <a:t> phase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4D67-AA80-3347-AD31-4775A53B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0E92-A9D6-7242-A4AE-A676BC7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CC5-7F46-3640-9D50-4EEBE76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682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D70-D92C-DE48-8D82-D052974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Three-phase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5D34-2C6A-6249-85DA-79102F64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0"/>
            <a:ext cx="7886700" cy="5125470"/>
          </a:xfrm>
        </p:spPr>
        <p:txBody>
          <a:bodyPr>
            <a:normAutofit/>
          </a:bodyPr>
          <a:lstStyle/>
          <a:p>
            <a:r>
              <a:rPr lang="en-US" b="1" dirty="0"/>
              <a:t>Begin:  </a:t>
            </a:r>
            <a:r>
              <a:rPr lang="en-US" sz="2400" dirty="0"/>
              <a:t>Record timestamp marking the transaction’s beginning</a:t>
            </a:r>
          </a:p>
          <a:p>
            <a:r>
              <a:rPr lang="en-US" b="1" dirty="0"/>
              <a:t>Modify </a:t>
            </a:r>
            <a:r>
              <a:rPr lang="en-US" dirty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Txn</a:t>
            </a:r>
            <a:r>
              <a:rPr lang="en-US" dirty="0"/>
              <a:t> can read values of committed data 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Updates only to local copies (versions) of items (in DB cache)</a:t>
            </a:r>
          </a:p>
          <a:p>
            <a:r>
              <a:rPr lang="en-US" b="1" dirty="0"/>
              <a:t>Validate</a:t>
            </a:r>
            <a:r>
              <a:rPr lang="en-US" dirty="0"/>
              <a:t> phase</a:t>
            </a:r>
          </a:p>
          <a:p>
            <a:r>
              <a:rPr lang="en-US" b="1" dirty="0"/>
              <a:t>Commit </a:t>
            </a:r>
            <a:r>
              <a:rPr lang="en-US" dirty="0"/>
              <a:t>phase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validates, transaction’s updates applied to DB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Otherwise, transaction restarted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Care must be taken to avoid “TOCTTOU” issues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4D67-AA80-3347-AD31-4775A53B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0E92-A9D6-7242-A4AE-A676BC7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CC5-7F46-3640-9D50-4EEBE76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92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D70-D92C-DE48-8D82-D052974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Three-phase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5D34-2C6A-6249-85DA-79102F64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0"/>
            <a:ext cx="7886700" cy="5125470"/>
          </a:xfrm>
        </p:spPr>
        <p:txBody>
          <a:bodyPr>
            <a:normAutofit/>
          </a:bodyPr>
          <a:lstStyle/>
          <a:p>
            <a:r>
              <a:rPr lang="en-US" b="1" dirty="0"/>
              <a:t>Begin:  </a:t>
            </a:r>
            <a:r>
              <a:rPr lang="en-US" sz="2400" dirty="0"/>
              <a:t>Record timestamp marking the transaction’s beginning</a:t>
            </a:r>
          </a:p>
          <a:p>
            <a:r>
              <a:rPr lang="en-US" b="1" dirty="0"/>
              <a:t>Modify </a:t>
            </a:r>
            <a:r>
              <a:rPr lang="en-US" dirty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Txn</a:t>
            </a:r>
            <a:r>
              <a:rPr lang="en-US" dirty="0"/>
              <a:t> can read values of committed data 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Updates only to local copies (versions) of items (in DB cache)</a:t>
            </a:r>
          </a:p>
          <a:p>
            <a:r>
              <a:rPr lang="en-US" b="1" dirty="0"/>
              <a:t>Validate</a:t>
            </a:r>
            <a:r>
              <a:rPr lang="en-US" dirty="0"/>
              <a:t> phase</a:t>
            </a:r>
          </a:p>
          <a:p>
            <a:r>
              <a:rPr lang="en-US" b="1" dirty="0"/>
              <a:t>Commit </a:t>
            </a:r>
            <a:r>
              <a:rPr lang="en-US" dirty="0"/>
              <a:t>phase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validates, transaction’s updates applied to DB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Otherwise, transaction restarted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Care must be taken to avoid “TOCTTOU” issues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4D67-AA80-3347-AD31-4775A53B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0E92-A9D6-7242-A4AE-A676BC7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CC5-7F46-3640-9D50-4EEBE76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Google Shape;366;p56">
            <a:extLst>
              <a:ext uri="{FF2B5EF4-FFF2-40B4-BE49-F238E27FC236}">
                <a16:creationId xmlns:a16="http://schemas.microsoft.com/office/drawing/2014/main" id="{B0573A19-AF3A-6B4D-9EB8-D6D550E59695}"/>
              </a:ext>
            </a:extLst>
          </p:cNvPr>
          <p:cNvSpPr/>
          <p:nvPr/>
        </p:nvSpPr>
        <p:spPr>
          <a:xfrm>
            <a:off x="628650" y="2446244"/>
            <a:ext cx="7886700" cy="1659591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4A690-4F42-B344-A8BB-C25E5C4A853C}"/>
              </a:ext>
            </a:extLst>
          </p:cNvPr>
          <p:cNvSpPr txBox="1"/>
          <p:nvPr/>
        </p:nvSpPr>
        <p:spPr>
          <a:xfrm>
            <a:off x="6081432" y="244624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Execute optimistically!</a:t>
            </a:r>
          </a:p>
        </p:txBody>
      </p:sp>
    </p:spTree>
    <p:extLst>
      <p:ext uri="{BB962C8B-B14F-4D97-AF65-F5344CB8AC3E}">
        <p14:creationId xmlns:p14="http://schemas.microsoft.com/office/powerpoint/2010/main" val="2999068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D70-D92C-DE48-8D82-D052974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Three-phase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5D34-2C6A-6249-85DA-79102F64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0"/>
            <a:ext cx="7886700" cy="5125470"/>
          </a:xfrm>
        </p:spPr>
        <p:txBody>
          <a:bodyPr>
            <a:normAutofit/>
          </a:bodyPr>
          <a:lstStyle/>
          <a:p>
            <a:r>
              <a:rPr lang="en-US" b="1" dirty="0"/>
              <a:t>Begin:  </a:t>
            </a:r>
            <a:r>
              <a:rPr lang="en-US" sz="2400" dirty="0"/>
              <a:t>Record timestamp marking the transaction’s beginning</a:t>
            </a:r>
          </a:p>
          <a:p>
            <a:r>
              <a:rPr lang="en-US" b="1" dirty="0"/>
              <a:t>Modify </a:t>
            </a:r>
            <a:r>
              <a:rPr lang="en-US" dirty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Txn</a:t>
            </a:r>
            <a:r>
              <a:rPr lang="en-US" dirty="0"/>
              <a:t> can read values of committed data 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Updates only to local copies (versions) of items (in DB cache)</a:t>
            </a:r>
          </a:p>
          <a:p>
            <a:r>
              <a:rPr lang="en-US" b="1" dirty="0"/>
              <a:t>Validate</a:t>
            </a:r>
            <a:r>
              <a:rPr lang="en-US" dirty="0"/>
              <a:t> phase</a:t>
            </a:r>
          </a:p>
          <a:p>
            <a:r>
              <a:rPr lang="en-US" b="1" dirty="0"/>
              <a:t>Commit </a:t>
            </a:r>
            <a:r>
              <a:rPr lang="en-US" dirty="0"/>
              <a:t>phase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validates, transaction’s updates applied to DB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Otherwise, transaction restarted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Care must be taken to avoid “TOCTTOU” issues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4D67-AA80-3347-AD31-4775A53B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0E92-A9D6-7242-A4AE-A676BC7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CC5-7F46-3640-9D50-4EEBE76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Google Shape;366;p56">
            <a:extLst>
              <a:ext uri="{FF2B5EF4-FFF2-40B4-BE49-F238E27FC236}">
                <a16:creationId xmlns:a16="http://schemas.microsoft.com/office/drawing/2014/main" id="{B0573A19-AF3A-6B4D-9EB8-D6D550E59695}"/>
              </a:ext>
            </a:extLst>
          </p:cNvPr>
          <p:cNvSpPr/>
          <p:nvPr/>
        </p:nvSpPr>
        <p:spPr>
          <a:xfrm>
            <a:off x="628650" y="2446244"/>
            <a:ext cx="7886700" cy="1659591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460FF-E0E9-6341-8641-3A5C1F0C76D8}"/>
              </a:ext>
            </a:extLst>
          </p:cNvPr>
          <p:cNvSpPr txBox="1"/>
          <p:nvPr/>
        </p:nvSpPr>
        <p:spPr>
          <a:xfrm>
            <a:off x="6081432" y="244624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Execute optimistically!</a:t>
            </a:r>
          </a:p>
        </p:txBody>
      </p:sp>
      <p:sp>
        <p:nvSpPr>
          <p:cNvPr id="10" name="Google Shape;366;p56">
            <a:extLst>
              <a:ext uri="{FF2B5EF4-FFF2-40B4-BE49-F238E27FC236}">
                <a16:creationId xmlns:a16="http://schemas.microsoft.com/office/drawing/2014/main" id="{7B69F602-8653-6346-94AA-6FBDA3EBF2CD}"/>
              </a:ext>
            </a:extLst>
          </p:cNvPr>
          <p:cNvSpPr/>
          <p:nvPr/>
        </p:nvSpPr>
        <p:spPr>
          <a:xfrm>
            <a:off x="628650" y="4241320"/>
            <a:ext cx="7886700" cy="229395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5DF70-4ACF-9541-BD5E-B6466EC78349}"/>
              </a:ext>
            </a:extLst>
          </p:cNvPr>
          <p:cNvSpPr txBox="1"/>
          <p:nvPr/>
        </p:nvSpPr>
        <p:spPr>
          <a:xfrm>
            <a:off x="5175736" y="4566298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These should happen together!</a:t>
            </a:r>
          </a:p>
        </p:txBody>
      </p:sp>
    </p:spTree>
    <p:extLst>
      <p:ext uri="{BB962C8B-B14F-4D97-AF65-F5344CB8AC3E}">
        <p14:creationId xmlns:p14="http://schemas.microsoft.com/office/powerpoint/2010/main" val="2053012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Why validation is necessary!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525426" y="2613680"/>
            <a:ext cx="1246304" cy="768350"/>
            <a:chOff x="1275" y="1706"/>
            <a:chExt cx="1168" cy="59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38" y="1706"/>
              <a:ext cx="1043" cy="5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75" y="1740"/>
              <a:ext cx="1168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txn</a:t>
              </a:r>
              <a:r>
                <a:rPr lang="en-GB" altLang="en-US" dirty="0">
                  <a:latin typeface="Arial" charset="0"/>
                  <a:ea typeface="Arial" charset="0"/>
                  <a:cs typeface="Arial" charset="0"/>
                </a:rPr>
                <a:t> coordinator</a:t>
              </a:r>
              <a:endParaRPr lang="en-US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4254500" y="2692125"/>
            <a:ext cx="670637" cy="611461"/>
            <a:chOff x="3243" y="2478"/>
            <a:chExt cx="317" cy="317"/>
          </a:xfrm>
          <a:solidFill>
            <a:srgbClr val="FFDAE0"/>
          </a:solidFill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243" y="2478"/>
              <a:ext cx="317" cy="317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21" y="2529"/>
              <a:ext cx="181" cy="2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54500" y="4401976"/>
            <a:ext cx="670637" cy="611461"/>
            <a:chOff x="4585892" y="4149725"/>
            <a:chExt cx="503237" cy="503238"/>
          </a:xfrm>
          <a:solidFill>
            <a:srgbClr val="FFDAE0"/>
          </a:solidFill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585892" y="4149725"/>
              <a:ext cx="503237" cy="503238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 flipH="1">
              <a:off x="4691427" y="4229484"/>
              <a:ext cx="300037" cy="3292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>
                  <a:latin typeface="Arial" charset="0"/>
                  <a:ea typeface="Arial" charset="0"/>
                  <a:cs typeface="Arial" charset="0"/>
                </a:rPr>
                <a:t>Q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254500" y="3570181"/>
            <a:ext cx="670637" cy="611461"/>
            <a:chOff x="4196" y="1934"/>
            <a:chExt cx="317" cy="317"/>
          </a:xfrm>
          <a:solidFill>
            <a:srgbClr val="FFDAE0"/>
          </a:solidFill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196" y="1934"/>
              <a:ext cx="317" cy="317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277" y="1985"/>
              <a:ext cx="168" cy="2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>
                  <a:latin typeface="Arial" charset="0"/>
                  <a:ea typeface="Arial" charset="0"/>
                  <a:cs typeface="Arial" charset="0"/>
                </a:rPr>
                <a:t>P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2205" y="4306574"/>
            <a:ext cx="409200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</a:t>
            </a:r>
            <a:r>
              <a:rPr lang="en-GB" altLang="en-US" sz="2200" b="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commits</a:t>
            </a:r>
            <a:r>
              <a:rPr lang="en-GB" altLang="en-US" sz="2200" b="0" dirty="0">
                <a:solidFill>
                  <a:srgbClr val="3333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altLang="en-US" sz="22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txn</a:t>
            </a:r>
            <a:r>
              <a:rPr lang="en-GB" altLang="en-US" sz="2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updates,</a:t>
            </a:r>
          </a:p>
          <a:p>
            <a:pPr eaLnBrk="1" hangingPunct="1"/>
            <a:r>
              <a:rPr lang="en-GB" altLang="en-US" sz="2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new versions at some timestamp 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173117" y="1710078"/>
            <a:ext cx="397088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algn="l" eaLnBrk="1" hangingPunct="1">
              <a:buFont typeface="Arial" charset="0"/>
              <a:buChar char="•"/>
            </a:pPr>
            <a:r>
              <a:rPr lang="en-GB" altLang="en-US" sz="2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 </a:t>
            </a:r>
            <a:r>
              <a:rPr lang="en-GB" altLang="en-US" sz="22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txn</a:t>
            </a:r>
            <a:r>
              <a:rPr lang="en-GB" altLang="en-US" sz="2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creates shadow copies of P and Q</a:t>
            </a:r>
          </a:p>
          <a:p>
            <a:pPr marL="342900" indent="-342900" algn="l" eaLnBrk="1" hangingPunct="1">
              <a:buFont typeface="Arial" charset="0"/>
              <a:buChar char="•"/>
            </a:pPr>
            <a:r>
              <a:rPr lang="en-GB" altLang="en-US" sz="2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 and Q’s copies at inconsistent state</a:t>
            </a:r>
            <a:endParaRPr lang="en-US" altLang="en-US" sz="22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32" name="Group 6"/>
          <p:cNvGrpSpPr>
            <a:grpSpLocks/>
          </p:cNvGrpSpPr>
          <p:nvPr/>
        </p:nvGrpSpPr>
        <p:grpSpPr bwMode="auto">
          <a:xfrm>
            <a:off x="6476784" y="3491736"/>
            <a:ext cx="1263377" cy="768350"/>
            <a:chOff x="1267" y="1706"/>
            <a:chExt cx="1184" cy="590"/>
          </a:xfrm>
        </p:grpSpPr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1338" y="1706"/>
              <a:ext cx="1043" cy="59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267" y="1740"/>
              <a:ext cx="118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txn</a:t>
              </a:r>
              <a:r>
                <a:rPr lang="en-GB" altLang="en-US" dirty="0">
                  <a:latin typeface="Arial" charset="0"/>
                  <a:ea typeface="Arial" charset="0"/>
                  <a:cs typeface="Arial" charset="0"/>
                </a:rPr>
                <a:t> coordinator</a:t>
              </a:r>
              <a:endParaRPr lang="en-US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36" name="Straight Arrow Connector 35"/>
          <p:cNvCxnSpPr>
            <a:stCxn id="6" idx="6"/>
            <a:endCxn id="9" idx="2"/>
          </p:cNvCxnSpPr>
          <p:nvPr/>
        </p:nvCxnSpPr>
        <p:spPr>
          <a:xfrm>
            <a:off x="2705573" y="2997855"/>
            <a:ext cx="1548927" cy="1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5" idx="2"/>
          </p:cNvCxnSpPr>
          <p:nvPr/>
        </p:nvCxnSpPr>
        <p:spPr>
          <a:xfrm>
            <a:off x="2705573" y="2997855"/>
            <a:ext cx="1548927" cy="878057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6"/>
            <a:endCxn id="12" idx="2"/>
          </p:cNvCxnSpPr>
          <p:nvPr/>
        </p:nvCxnSpPr>
        <p:spPr>
          <a:xfrm>
            <a:off x="2705573" y="2997855"/>
            <a:ext cx="1548927" cy="1709852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15" idx="6"/>
          </p:cNvCxnSpPr>
          <p:nvPr/>
        </p:nvCxnSpPr>
        <p:spPr>
          <a:xfrm flipH="1">
            <a:off x="4925137" y="3875911"/>
            <a:ext cx="1627406" cy="1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2"/>
            <a:endCxn id="12" idx="6"/>
          </p:cNvCxnSpPr>
          <p:nvPr/>
        </p:nvCxnSpPr>
        <p:spPr>
          <a:xfrm flipH="1">
            <a:off x="4925137" y="3875911"/>
            <a:ext cx="1627406" cy="831796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F6A9A-14D1-7541-B609-C9788622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187BDB-906C-0644-BFBA-D8AC9020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551" y="1186666"/>
            <a:ext cx="8557325" cy="5534703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200" dirty="0"/>
              <a:t>Transaction is about to commit.  System must ensure: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GB" altLang="en-US" sz="21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Initial consistency: </a:t>
            </a:r>
            <a:r>
              <a:rPr lang="en-GB" altLang="en-US" sz="2100" dirty="0"/>
              <a:t>Versions of accessed objects at start consistent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GB" altLang="en-US" sz="2100" b="1" dirty="0">
                <a:solidFill>
                  <a:srgbClr val="0070C0"/>
                </a:solidFill>
              </a:rPr>
              <a:t>No conflicting concurrency:  </a:t>
            </a:r>
            <a:r>
              <a:rPr lang="en-GB" altLang="en-US" sz="2100" dirty="0"/>
              <a:t>No other </a:t>
            </a:r>
            <a:r>
              <a:rPr lang="en-GB" altLang="en-US" sz="2100" dirty="0" err="1"/>
              <a:t>txn</a:t>
            </a:r>
            <a:r>
              <a:rPr lang="en-GB" altLang="en-US" sz="2100" dirty="0"/>
              <a:t> has committed an operation at object that conflicts with one of this </a:t>
            </a:r>
            <a:r>
              <a:rPr lang="en-GB" altLang="en-US" sz="2100" dirty="0" err="1"/>
              <a:t>txn’s</a:t>
            </a:r>
            <a:r>
              <a:rPr lang="en-GB" altLang="en-US" sz="2100" dirty="0"/>
              <a:t> invocations</a:t>
            </a:r>
            <a:endParaRPr lang="en-US" sz="2100" dirty="0"/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200" dirty="0"/>
              <a:t>Consider transaction T:  For all other </a:t>
            </a:r>
            <a:r>
              <a:rPr lang="en-US" sz="2200" dirty="0" err="1"/>
              <a:t>txns</a:t>
            </a:r>
            <a:r>
              <a:rPr lang="en-US" sz="2200" dirty="0"/>
              <a:t> O either committed or in validation phase, one of the following holds: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+mj-lt"/>
              <a:buAutoNum type="alphaUcPeriod"/>
            </a:pPr>
            <a:r>
              <a:rPr lang="en-US" sz="2100" dirty="0"/>
              <a:t>O completes commit before T starts modify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+mj-lt"/>
              <a:buAutoNum type="alphaUcPeriod"/>
            </a:pPr>
            <a:r>
              <a:rPr lang="en-US" sz="2100" dirty="0"/>
              <a:t>T starts commit after O completes commit,                                           and </a:t>
            </a:r>
            <a:r>
              <a:rPr lang="en-US" sz="2100" dirty="0" err="1"/>
              <a:t>ReadSet</a:t>
            </a:r>
            <a:r>
              <a:rPr lang="en-US" sz="2100" dirty="0"/>
              <a:t> T and </a:t>
            </a:r>
            <a:r>
              <a:rPr lang="en-US" sz="2100" dirty="0" err="1"/>
              <a:t>WriteSet</a:t>
            </a:r>
            <a:r>
              <a:rPr lang="en-US" sz="2100" dirty="0"/>
              <a:t> O are disjoint 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+mj-lt"/>
              <a:buAutoNum type="alphaUcPeriod"/>
            </a:pPr>
            <a:r>
              <a:rPr lang="en-US" sz="2100" dirty="0"/>
              <a:t>Both </a:t>
            </a:r>
            <a:r>
              <a:rPr lang="en-US" sz="2100" dirty="0" err="1"/>
              <a:t>ReadSet</a:t>
            </a:r>
            <a:r>
              <a:rPr lang="en-US" sz="2100" dirty="0"/>
              <a:t> T and </a:t>
            </a:r>
            <a:r>
              <a:rPr lang="en-US" sz="2100" dirty="0" err="1"/>
              <a:t>WriteSet</a:t>
            </a:r>
            <a:r>
              <a:rPr lang="en-US" sz="2100" dirty="0"/>
              <a:t> T are disjoint from </a:t>
            </a:r>
            <a:r>
              <a:rPr lang="en-US" sz="2100" dirty="0" err="1"/>
              <a:t>WriteSet</a:t>
            </a:r>
            <a:r>
              <a:rPr lang="en-US" sz="2100" dirty="0"/>
              <a:t> O,          and O completes modify phase </a:t>
            </a:r>
          </a:p>
          <a:p>
            <a:pPr>
              <a:spcBef>
                <a:spcPts val="2400"/>
              </a:spcBef>
            </a:pPr>
            <a:r>
              <a:rPr lang="en-US" sz="2200" dirty="0"/>
              <a:t>When validating T, first check (A), then (B), then (C).                              If all fail, validation fails and T aborted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Validate phase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A8582-0DA9-FC45-B0A4-2DB80EF0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19FC2-A39F-7642-8FC0-0D011DF5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91B8-A725-344F-A3A0-930674F4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 for OCC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A986-BD9C-1C49-A758-B0BD7972B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</a:rPr>
              <a:t>two-phase commit (2PC) </a:t>
            </a:r>
            <a:r>
              <a:rPr lang="en-US" dirty="0"/>
              <a:t>to achieve atomic commit (validate + commit writes)</a:t>
            </a:r>
          </a:p>
          <a:p>
            <a:endParaRPr lang="en-US" dirty="0"/>
          </a:p>
          <a:p>
            <a:r>
              <a:rPr lang="en-US" dirty="0"/>
              <a:t>Recall 2PC protocol: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dirty="0"/>
              <a:t>Coordinator sends </a:t>
            </a:r>
            <a:r>
              <a:rPr lang="en-US" i="1" dirty="0">
                <a:solidFill>
                  <a:srgbClr val="C00000"/>
                </a:solidFill>
              </a:rPr>
              <a:t>prepare</a:t>
            </a:r>
            <a:r>
              <a:rPr lang="en-US" dirty="0"/>
              <a:t> messages to all nodes, other nodes vote </a:t>
            </a:r>
            <a:r>
              <a:rPr lang="en-US" i="1" dirty="0">
                <a:solidFill>
                  <a:srgbClr val="C00000"/>
                </a:solidFill>
              </a:rPr>
              <a:t>yes</a:t>
            </a:r>
            <a:r>
              <a:rPr lang="en-US" dirty="0"/>
              <a:t> or </a:t>
            </a:r>
            <a:r>
              <a:rPr lang="en-US" i="1" dirty="0">
                <a:solidFill>
                  <a:srgbClr val="C00000"/>
                </a:solidFill>
              </a:rPr>
              <a:t>no</a:t>
            </a:r>
          </a:p>
          <a:p>
            <a:pPr marL="1371577" lvl="2" indent="-457200">
              <a:buFont typeface="+mj-lt"/>
              <a:buAutoNum type="alphaLcPeriod"/>
            </a:pPr>
            <a:r>
              <a:rPr lang="en-US" dirty="0"/>
              <a:t>If all nodes accept, proceed</a:t>
            </a:r>
          </a:p>
          <a:p>
            <a:pPr marL="1371577" lvl="2" indent="-457200">
              <a:buFont typeface="+mj-lt"/>
              <a:buAutoNum type="alphaLcPeriod"/>
            </a:pPr>
            <a:r>
              <a:rPr lang="en-US" dirty="0"/>
              <a:t>If any node declines, abort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dirty="0"/>
              <a:t>Coordinator sends </a:t>
            </a:r>
            <a:r>
              <a:rPr lang="en-US" i="1" dirty="0">
                <a:solidFill>
                  <a:schemeClr val="accent2"/>
                </a:solidFill>
              </a:rPr>
              <a:t>commit</a:t>
            </a:r>
            <a:r>
              <a:rPr lang="en-US" dirty="0"/>
              <a:t> or </a:t>
            </a:r>
            <a:r>
              <a:rPr lang="en-US" i="1" dirty="0">
                <a:solidFill>
                  <a:schemeClr val="accent2"/>
                </a:solidFill>
              </a:rPr>
              <a:t>abort</a:t>
            </a:r>
            <a:r>
              <a:rPr lang="en-US" dirty="0"/>
              <a:t> messages to all nodes, and all nodes act accordingly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0A62-F7E0-E342-A3D2-241847DD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4B986-687D-3E4E-B3A8-123FBE09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6248-113A-C743-8813-23E57468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0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AA84-DBB1-4A45-94EE-2E3A3CF4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concurrency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74CF-A410-DC49-B437-9ADD3DAC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Strawman: </a:t>
            </a:r>
            <a:r>
              <a:rPr lang="en-US" dirty="0"/>
              <a:t>Just run transactions serially — prohibitively bad performance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Observation: </a:t>
            </a:r>
            <a:r>
              <a:rPr lang="en-US" dirty="0"/>
              <a:t>Problems only arise when: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 transactions touch the same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least one of these transactions involves a </a:t>
            </a:r>
            <a:r>
              <a:rPr lang="en-US" i="1" dirty="0"/>
              <a:t>write </a:t>
            </a:r>
            <a:r>
              <a:rPr lang="en-US" dirty="0"/>
              <a:t>to the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4DA-1DFC-CA41-BC9B-BFC06610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EF7D-8AA2-DD4C-B671-1A6FCB9B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A23F-D501-E241-8A78-EF923FF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32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AAAC-DE37-0045-BE9B-553C583D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 for OCC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D0C-9ECC-3644-9431-C83CFBC8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Execute optimistically: </a:t>
            </a:r>
            <a:r>
              <a:rPr lang="en-US" dirty="0"/>
              <a:t>Read committed values, write changes locally</a:t>
            </a:r>
          </a:p>
          <a:p>
            <a:r>
              <a:rPr lang="en-US" b="1" dirty="0">
                <a:solidFill>
                  <a:srgbClr val="0070C0"/>
                </a:solidFill>
              </a:rPr>
              <a:t>Validate: </a:t>
            </a:r>
            <a:r>
              <a:rPr lang="en-US" dirty="0"/>
              <a:t>Check if data has changed since original read</a:t>
            </a:r>
          </a:p>
          <a:p>
            <a:r>
              <a:rPr lang="en-US" b="1" dirty="0">
                <a:solidFill>
                  <a:srgbClr val="0070C0"/>
                </a:solidFill>
              </a:rPr>
              <a:t>Commit (Write): </a:t>
            </a:r>
            <a:r>
              <a:rPr lang="en-US" dirty="0"/>
              <a:t>Commit if no change, else abort</a:t>
            </a:r>
          </a:p>
          <a:p>
            <a:endParaRPr lang="en-US" dirty="0"/>
          </a:p>
          <a:p>
            <a:r>
              <a:rPr lang="en-US" dirty="0"/>
              <a:t>Phase 1: send prepare to each shard: include buffered write + original reads for that shard</a:t>
            </a:r>
          </a:p>
          <a:p>
            <a:pPr lvl="1"/>
            <a:r>
              <a:rPr lang="en-US" dirty="0"/>
              <a:t>Shards validate reads and acquire locks (exclusive for write locations, shared for read locations)</a:t>
            </a:r>
          </a:p>
          <a:p>
            <a:pPr lvl="1"/>
            <a:r>
              <a:rPr lang="en-US" dirty="0"/>
              <a:t>If this succeeds, respond with yes; else respond with no</a:t>
            </a:r>
          </a:p>
          <a:p>
            <a:r>
              <a:rPr lang="en-US" dirty="0"/>
              <a:t>Phase 2: collect votes, send result (abort or commit) to all shards </a:t>
            </a:r>
          </a:p>
          <a:p>
            <a:pPr lvl="1"/>
            <a:r>
              <a:rPr lang="en-US" dirty="0"/>
              <a:t>If commit, shards apply buffered writes</a:t>
            </a:r>
          </a:p>
          <a:p>
            <a:pPr lvl="1"/>
            <a:r>
              <a:rPr lang="en-US" dirty="0"/>
              <a:t>All shards release 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1D25-CF13-FB42-8C02-61350CC3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BDB1-DEC7-BE44-9482-55E1C787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01E9-BD40-7E40-95E5-D9A960A1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Google Shape;366;p56">
            <a:extLst>
              <a:ext uri="{FF2B5EF4-FFF2-40B4-BE49-F238E27FC236}">
                <a16:creationId xmlns:a16="http://schemas.microsoft.com/office/drawing/2014/main" id="{955B3871-44B3-B44E-B263-B5378E430ABE}"/>
              </a:ext>
            </a:extLst>
          </p:cNvPr>
          <p:cNvSpPr/>
          <p:nvPr/>
        </p:nvSpPr>
        <p:spPr>
          <a:xfrm>
            <a:off x="628649" y="2134615"/>
            <a:ext cx="7540063" cy="841668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66308-D5DA-F44E-BE3D-B5C0E8904000}"/>
              </a:ext>
            </a:extLst>
          </p:cNvPr>
          <p:cNvSpPr txBox="1"/>
          <p:nvPr/>
        </p:nvSpPr>
        <p:spPr>
          <a:xfrm>
            <a:off x="8168713" y="21861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4CCC3-EE71-2A4A-8BA3-5F6E15E39EA1}"/>
              </a:ext>
            </a:extLst>
          </p:cNvPr>
          <p:cNvSpPr txBox="1"/>
          <p:nvPr/>
        </p:nvSpPr>
        <p:spPr>
          <a:xfrm>
            <a:off x="8168713" y="262278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CF760-18F9-D94F-9086-432BD073D4E8}"/>
              </a:ext>
            </a:extLst>
          </p:cNvPr>
          <p:cNvSpPr/>
          <p:nvPr/>
        </p:nvSpPr>
        <p:spPr>
          <a:xfrm>
            <a:off x="628649" y="3236259"/>
            <a:ext cx="7771280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955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AAAC-DE37-0045-BE9B-553C583D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 for OCC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D0C-9ECC-3644-9431-C83CFBC8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Execute optimistically: </a:t>
            </a:r>
            <a:r>
              <a:rPr lang="en-US" dirty="0"/>
              <a:t>Read committed values, write changes locally</a:t>
            </a:r>
          </a:p>
          <a:p>
            <a:r>
              <a:rPr lang="en-US" b="1" dirty="0">
                <a:solidFill>
                  <a:srgbClr val="0070C0"/>
                </a:solidFill>
              </a:rPr>
              <a:t>Validate: </a:t>
            </a:r>
            <a:r>
              <a:rPr lang="en-US" dirty="0"/>
              <a:t>Check if data has changed since original read</a:t>
            </a:r>
          </a:p>
          <a:p>
            <a:r>
              <a:rPr lang="en-US" b="1" dirty="0">
                <a:solidFill>
                  <a:srgbClr val="0070C0"/>
                </a:solidFill>
              </a:rPr>
              <a:t>Commit (Write): </a:t>
            </a:r>
            <a:r>
              <a:rPr lang="en-US" dirty="0"/>
              <a:t>Commit if no change, else abort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Phase 1:</a:t>
            </a:r>
            <a:r>
              <a:rPr lang="en-US" dirty="0"/>
              <a:t> send </a:t>
            </a:r>
            <a:r>
              <a:rPr lang="en-US" i="1" dirty="0"/>
              <a:t>prepare</a:t>
            </a:r>
            <a:r>
              <a:rPr lang="en-US" dirty="0"/>
              <a:t> to each shard: include buffered write + original reads for that shard</a:t>
            </a:r>
          </a:p>
          <a:p>
            <a:pPr lvl="1"/>
            <a:r>
              <a:rPr lang="en-US" dirty="0"/>
              <a:t>Shards </a:t>
            </a:r>
            <a:r>
              <a:rPr lang="en-US" b="1" dirty="0">
                <a:solidFill>
                  <a:srgbClr val="00B050"/>
                </a:solidFill>
              </a:rPr>
              <a:t>acquire locks and validate reads </a:t>
            </a:r>
            <a:r>
              <a:rPr lang="en-US" dirty="0"/>
              <a:t>(exclusive for write locations, shared for read locations)</a:t>
            </a:r>
          </a:p>
          <a:p>
            <a:pPr lvl="1"/>
            <a:r>
              <a:rPr lang="en-US" dirty="0"/>
              <a:t>If this succeeds, respond with </a:t>
            </a:r>
            <a:r>
              <a:rPr lang="en-US" i="1" dirty="0"/>
              <a:t>yes</a:t>
            </a:r>
            <a:r>
              <a:rPr lang="en-US" dirty="0"/>
              <a:t>; else respond with </a:t>
            </a:r>
            <a:r>
              <a:rPr lang="en-US" i="1" dirty="0"/>
              <a:t>no</a:t>
            </a:r>
          </a:p>
          <a:p>
            <a:r>
              <a:rPr lang="en-US" dirty="0"/>
              <a:t>Phase 2: collect votes, send result (abort or commit) to all shards </a:t>
            </a:r>
          </a:p>
          <a:p>
            <a:pPr lvl="1"/>
            <a:r>
              <a:rPr lang="en-US" dirty="0"/>
              <a:t>If commit, shards apply buffered writes</a:t>
            </a:r>
          </a:p>
          <a:p>
            <a:pPr lvl="1"/>
            <a:r>
              <a:rPr lang="en-US" dirty="0"/>
              <a:t>All shards release 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1D25-CF13-FB42-8C02-61350CC3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BDB1-DEC7-BE44-9482-55E1C787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01E9-BD40-7E40-95E5-D9A960A1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Google Shape;366;p56">
            <a:extLst>
              <a:ext uri="{FF2B5EF4-FFF2-40B4-BE49-F238E27FC236}">
                <a16:creationId xmlns:a16="http://schemas.microsoft.com/office/drawing/2014/main" id="{955B3871-44B3-B44E-B263-B5378E430ABE}"/>
              </a:ext>
            </a:extLst>
          </p:cNvPr>
          <p:cNvSpPr/>
          <p:nvPr/>
        </p:nvSpPr>
        <p:spPr>
          <a:xfrm>
            <a:off x="628649" y="2134615"/>
            <a:ext cx="7540063" cy="841668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66308-D5DA-F44E-BE3D-B5C0E8904000}"/>
              </a:ext>
            </a:extLst>
          </p:cNvPr>
          <p:cNvSpPr txBox="1"/>
          <p:nvPr/>
        </p:nvSpPr>
        <p:spPr>
          <a:xfrm>
            <a:off x="8168713" y="21861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4CCC3-EE71-2A4A-8BA3-5F6E15E39EA1}"/>
              </a:ext>
            </a:extLst>
          </p:cNvPr>
          <p:cNvSpPr txBox="1"/>
          <p:nvPr/>
        </p:nvSpPr>
        <p:spPr>
          <a:xfrm>
            <a:off x="8168713" y="262278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FCF80-A31C-E644-AF02-0035C605DCC8}"/>
              </a:ext>
            </a:extLst>
          </p:cNvPr>
          <p:cNvSpPr/>
          <p:nvPr/>
        </p:nvSpPr>
        <p:spPr>
          <a:xfrm>
            <a:off x="628649" y="4715435"/>
            <a:ext cx="7771280" cy="1416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69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AAAC-DE37-0045-BE9B-553C583D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 for OCC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D0C-9ECC-3644-9431-C83CFBC8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Execute optimistically: </a:t>
            </a:r>
            <a:r>
              <a:rPr lang="en-US" dirty="0"/>
              <a:t>Read committed values, write changes locally</a:t>
            </a:r>
          </a:p>
          <a:p>
            <a:r>
              <a:rPr lang="en-US" b="1" dirty="0">
                <a:solidFill>
                  <a:srgbClr val="0070C0"/>
                </a:solidFill>
              </a:rPr>
              <a:t>Validate: </a:t>
            </a:r>
            <a:r>
              <a:rPr lang="en-US" dirty="0"/>
              <a:t>Check if data has changed since original read</a:t>
            </a:r>
          </a:p>
          <a:p>
            <a:r>
              <a:rPr lang="en-US" b="1" dirty="0">
                <a:solidFill>
                  <a:srgbClr val="0070C0"/>
                </a:solidFill>
              </a:rPr>
              <a:t>Commit (Write): </a:t>
            </a:r>
            <a:r>
              <a:rPr lang="en-US" dirty="0"/>
              <a:t>Commit if no change, else abort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Phase 1:</a:t>
            </a:r>
            <a:r>
              <a:rPr lang="en-US" dirty="0"/>
              <a:t> send </a:t>
            </a:r>
            <a:r>
              <a:rPr lang="en-US" i="1" dirty="0"/>
              <a:t>prepare</a:t>
            </a:r>
            <a:r>
              <a:rPr lang="en-US" dirty="0"/>
              <a:t> to each shard: include buffered write + original reads for that shard</a:t>
            </a:r>
          </a:p>
          <a:p>
            <a:pPr lvl="1"/>
            <a:r>
              <a:rPr lang="en-US" dirty="0"/>
              <a:t>Shards </a:t>
            </a:r>
            <a:r>
              <a:rPr lang="en-US" b="1" dirty="0">
                <a:solidFill>
                  <a:srgbClr val="00B050"/>
                </a:solidFill>
              </a:rPr>
              <a:t>acquire locks and validate reads </a:t>
            </a:r>
            <a:r>
              <a:rPr lang="en-US" dirty="0"/>
              <a:t>(exclusive for write locations, shared for read locations)</a:t>
            </a:r>
          </a:p>
          <a:p>
            <a:pPr lvl="1"/>
            <a:r>
              <a:rPr lang="en-US" dirty="0"/>
              <a:t>If this succeeds, respond with </a:t>
            </a:r>
            <a:r>
              <a:rPr lang="en-US" i="1" dirty="0"/>
              <a:t>yes</a:t>
            </a:r>
            <a:r>
              <a:rPr lang="en-US" dirty="0"/>
              <a:t>; else respond with </a:t>
            </a:r>
            <a:r>
              <a:rPr lang="en-US" i="1" dirty="0"/>
              <a:t>no</a:t>
            </a:r>
          </a:p>
          <a:p>
            <a:r>
              <a:rPr lang="en-US" b="1" dirty="0">
                <a:solidFill>
                  <a:srgbClr val="C00000"/>
                </a:solidFill>
              </a:rPr>
              <a:t>Phase 2: </a:t>
            </a:r>
            <a:r>
              <a:rPr lang="en-US" dirty="0"/>
              <a:t>collect votes, send result (</a:t>
            </a:r>
            <a:r>
              <a:rPr lang="en-US" i="1" dirty="0"/>
              <a:t>abort</a:t>
            </a:r>
            <a:r>
              <a:rPr lang="en-US" dirty="0"/>
              <a:t> or </a:t>
            </a:r>
            <a:r>
              <a:rPr lang="en-US" i="1" dirty="0"/>
              <a:t>commit</a:t>
            </a:r>
            <a:r>
              <a:rPr lang="en-US" dirty="0"/>
              <a:t>) to all shards </a:t>
            </a:r>
          </a:p>
          <a:p>
            <a:pPr lvl="1"/>
            <a:r>
              <a:rPr lang="en-US" dirty="0"/>
              <a:t>If commit, </a:t>
            </a:r>
            <a:r>
              <a:rPr lang="en-US" b="1" dirty="0">
                <a:solidFill>
                  <a:srgbClr val="00B050"/>
                </a:solidFill>
              </a:rPr>
              <a:t>shards apply buffered writes</a:t>
            </a:r>
          </a:p>
          <a:p>
            <a:pPr lvl="1"/>
            <a:r>
              <a:rPr lang="en-US" dirty="0"/>
              <a:t>All shards release 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1D25-CF13-FB42-8C02-61350CC3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BDB1-DEC7-BE44-9482-55E1C787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01E9-BD40-7E40-95E5-D9A960A1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Google Shape;366;p56">
            <a:extLst>
              <a:ext uri="{FF2B5EF4-FFF2-40B4-BE49-F238E27FC236}">
                <a16:creationId xmlns:a16="http://schemas.microsoft.com/office/drawing/2014/main" id="{955B3871-44B3-B44E-B263-B5378E430ABE}"/>
              </a:ext>
            </a:extLst>
          </p:cNvPr>
          <p:cNvSpPr/>
          <p:nvPr/>
        </p:nvSpPr>
        <p:spPr>
          <a:xfrm>
            <a:off x="628649" y="2134615"/>
            <a:ext cx="7540063" cy="841668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66308-D5DA-F44E-BE3D-B5C0E8904000}"/>
              </a:ext>
            </a:extLst>
          </p:cNvPr>
          <p:cNvSpPr txBox="1"/>
          <p:nvPr/>
        </p:nvSpPr>
        <p:spPr>
          <a:xfrm>
            <a:off x="8168713" y="21861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4CCC3-EE71-2A4A-8BA3-5F6E15E39EA1}"/>
              </a:ext>
            </a:extLst>
          </p:cNvPr>
          <p:cNvSpPr txBox="1"/>
          <p:nvPr/>
        </p:nvSpPr>
        <p:spPr>
          <a:xfrm>
            <a:off x="8168713" y="262278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3510682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45C5-2B07-3D49-B8FA-82D06E3E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of implementing serializability: 2PL, OCC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D683-7E7C-684D-AD25-736DEBAD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2PL (</a:t>
            </a:r>
            <a:r>
              <a:rPr lang="en-US" b="1" dirty="0">
                <a:solidFill>
                  <a:srgbClr val="C00000"/>
                </a:solidFill>
              </a:rPr>
              <a:t>pessimistic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Assume conflict, always lock</a:t>
            </a:r>
          </a:p>
          <a:p>
            <a:pPr lvl="1"/>
            <a:r>
              <a:rPr lang="en-US" dirty="0"/>
              <a:t>High overhead for non-conflicting </a:t>
            </a:r>
            <a:r>
              <a:rPr lang="en-US" dirty="0" err="1"/>
              <a:t>txn</a:t>
            </a:r>
            <a:endParaRPr lang="en-US" dirty="0"/>
          </a:p>
          <a:p>
            <a:pPr lvl="1"/>
            <a:r>
              <a:rPr lang="en-US" dirty="0"/>
              <a:t>Must check for deadlock</a:t>
            </a:r>
          </a:p>
          <a:p>
            <a:endParaRPr lang="en-US" dirty="0"/>
          </a:p>
          <a:p>
            <a:r>
              <a:rPr lang="en-US" dirty="0"/>
              <a:t>OCC (</a:t>
            </a:r>
            <a:r>
              <a:rPr lang="en-US" b="1" dirty="0">
                <a:solidFill>
                  <a:srgbClr val="0070C0"/>
                </a:solidFill>
              </a:rPr>
              <a:t>optimistic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Assume no conflict</a:t>
            </a:r>
          </a:p>
          <a:p>
            <a:pPr lvl="1"/>
            <a:r>
              <a:rPr lang="en-US" dirty="0"/>
              <a:t>Low overhead for low-conflict workloads (but high for high-conflict workloads)</a:t>
            </a:r>
          </a:p>
          <a:p>
            <a:pPr lvl="1"/>
            <a:r>
              <a:rPr lang="en-US" dirty="0"/>
              <a:t>Ensure correctness by aborting </a:t>
            </a:r>
            <a:r>
              <a:rPr lang="en-US" dirty="0" err="1"/>
              <a:t>txns</a:t>
            </a:r>
            <a:r>
              <a:rPr lang="en-US" dirty="0"/>
              <a:t> if conflict occurs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8872-369F-9648-8AEF-B7389A00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E8BBF-7057-F640-A5B7-E26270F5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9162-64C7-6746-94E7-821B131D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739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Google Shape;388;p59"/>
          <p:cNvGraphicFramePr/>
          <p:nvPr>
            <p:extLst>
              <p:ext uri="{D42A27DB-BD31-4B8C-83A1-F6EECF244321}">
                <p14:modId xmlns:p14="http://schemas.microsoft.com/office/powerpoint/2010/main" val="4071576033"/>
              </p:ext>
            </p:extLst>
          </p:nvPr>
        </p:nvGraphicFramePr>
        <p:xfrm>
          <a:off x="644893" y="1369975"/>
          <a:ext cx="4129957" cy="4016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2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Lock_X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(A)  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Lock_S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(A)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 := A-50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Unlock(A)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Unlock(A)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Lock_S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(B)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Lock_X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(B)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Unlock(B)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 := B +50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Unlock(B)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389" name="Google Shape;389;p59"/>
          <p:cNvCxnSpPr/>
          <p:nvPr/>
        </p:nvCxnSpPr>
        <p:spPr>
          <a:xfrm flipH="1">
            <a:off x="3733575" y="1872375"/>
            <a:ext cx="3900" cy="473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stealth" w="med" len="med"/>
          </a:ln>
        </p:spPr>
      </p:cxnSp>
      <p:sp>
        <p:nvSpPr>
          <p:cNvPr id="390" name="Google Shape;390;p59"/>
          <p:cNvSpPr txBox="1">
            <a:spLocks noGrp="1"/>
          </p:cNvSpPr>
          <p:nvPr>
            <p:ph type="body" idx="1"/>
          </p:nvPr>
        </p:nvSpPr>
        <p:spPr>
          <a:xfrm>
            <a:off x="5068175" y="1754000"/>
            <a:ext cx="3660600" cy="272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Is this a 2PL schedule?</a:t>
            </a:r>
            <a:endParaRPr sz="2000" dirty="0"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No</a:t>
            </a:r>
            <a:br>
              <a:rPr lang="en" sz="2000" dirty="0"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</a:br>
            <a:br>
              <a:rPr lang="en" sz="2000" dirty="0"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</a:br>
            <a:r>
              <a:rPr lang="en" sz="2000" dirty="0"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Is this a serializable schedule?</a:t>
            </a:r>
            <a:endParaRPr sz="2000" dirty="0"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No</a:t>
            </a:r>
            <a:endParaRPr sz="2000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</p:txBody>
      </p:sp>
      <p:cxnSp>
        <p:nvCxnSpPr>
          <p:cNvPr id="391" name="Google Shape;391;p59"/>
          <p:cNvCxnSpPr/>
          <p:nvPr/>
        </p:nvCxnSpPr>
        <p:spPr>
          <a:xfrm>
            <a:off x="1758050" y="3626925"/>
            <a:ext cx="1500" cy="275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stealth" w="med" len="med"/>
          </a:ln>
        </p:spPr>
      </p:cxnSp>
      <p:cxnSp>
        <p:nvCxnSpPr>
          <p:cNvPr id="392" name="Google Shape;392;p59"/>
          <p:cNvCxnSpPr/>
          <p:nvPr/>
        </p:nvCxnSpPr>
        <p:spPr>
          <a:xfrm>
            <a:off x="2199525" y="2244650"/>
            <a:ext cx="1229400" cy="4737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59"/>
          <p:cNvCxnSpPr/>
          <p:nvPr/>
        </p:nvCxnSpPr>
        <p:spPr>
          <a:xfrm flipH="1">
            <a:off x="2154425" y="3767400"/>
            <a:ext cx="1263300" cy="1229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" name="Google Shape;398;p60"/>
          <p:cNvGraphicFramePr/>
          <p:nvPr>
            <p:extLst>
              <p:ext uri="{D42A27DB-BD31-4B8C-83A1-F6EECF244321}">
                <p14:modId xmlns:p14="http://schemas.microsoft.com/office/powerpoint/2010/main" val="1310097117"/>
              </p:ext>
            </p:extLst>
          </p:nvPr>
        </p:nvGraphicFramePr>
        <p:xfrm>
          <a:off x="683395" y="1369976"/>
          <a:ext cx="3938394" cy="3771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Lock_X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(A) 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Lock_S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(A)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 := A-50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Lock_X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(B) 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Unlock(A)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Lock_S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(B)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 := B +50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Unlock(B)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Unlock(A)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Unlock(B)</a:t>
                      </a:r>
                      <a:endParaRPr sz="1400" b="1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99" name="Google Shape;399;p60"/>
          <p:cNvSpPr txBox="1"/>
          <p:nvPr/>
        </p:nvSpPr>
        <p:spPr>
          <a:xfrm>
            <a:off x="457200" y="5639991"/>
            <a:ext cx="2895600" cy="30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60"/>
          <p:cNvSpPr txBox="1">
            <a:spLocks noGrp="1"/>
          </p:cNvSpPr>
          <p:nvPr>
            <p:ph type="body" idx="1"/>
          </p:nvPr>
        </p:nvSpPr>
        <p:spPr>
          <a:xfrm>
            <a:off x="5068175" y="1754000"/>
            <a:ext cx="3660600" cy="230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720"/>
              </a:spcBef>
              <a:buNone/>
            </a:pPr>
            <a:r>
              <a:rPr lang="en" sz="2000" dirty="0"/>
              <a:t>Is this a 2PL schedule?</a:t>
            </a:r>
            <a:endParaRPr sz="2000" dirty="0"/>
          </a:p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solidFill>
                  <a:srgbClr val="00B050"/>
                </a:solidFill>
              </a:rPr>
              <a:t>Yes, and it is serializable</a:t>
            </a:r>
            <a:endParaRPr sz="2000" dirty="0">
              <a:solidFill>
                <a:srgbClr val="00B050"/>
              </a:solidFill>
            </a:endParaRPr>
          </a:p>
          <a:p>
            <a:pPr marL="285750" indent="-133350">
              <a:spcBef>
                <a:spcPts val="720"/>
              </a:spcBef>
              <a:buNone/>
            </a:pPr>
            <a:endParaRPr sz="2000" dirty="0"/>
          </a:p>
          <a:p>
            <a:pPr marL="0" indent="0">
              <a:spcBef>
                <a:spcPts val="720"/>
              </a:spcBef>
              <a:buNone/>
            </a:pPr>
            <a:r>
              <a:rPr lang="en" sz="2000" dirty="0"/>
              <a:t>Is this a Strict 2PL schedule?</a:t>
            </a:r>
            <a:endParaRPr sz="2000" dirty="0"/>
          </a:p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solidFill>
                  <a:srgbClr val="C00000"/>
                </a:solidFill>
              </a:rPr>
              <a:t>No, cascading aborts possible</a:t>
            </a:r>
            <a:endParaRPr sz="2000" dirty="0">
              <a:solidFill>
                <a:srgbClr val="C00000"/>
              </a:solidFill>
            </a:endParaRPr>
          </a:p>
          <a:p>
            <a:pPr marL="285750" indent="-133350">
              <a:spcBef>
                <a:spcPts val="720"/>
              </a:spcBef>
              <a:buNone/>
            </a:pPr>
            <a:endParaRPr sz="2000" dirty="0"/>
          </a:p>
        </p:txBody>
      </p:sp>
      <p:cxnSp>
        <p:nvCxnSpPr>
          <p:cNvPr id="401" name="Google Shape;401;p60"/>
          <p:cNvCxnSpPr/>
          <p:nvPr/>
        </p:nvCxnSpPr>
        <p:spPr>
          <a:xfrm>
            <a:off x="3737475" y="1872375"/>
            <a:ext cx="6000" cy="737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stealth" w="med" len="med"/>
          </a:ln>
        </p:spPr>
      </p:cxnSp>
      <p:cxnSp>
        <p:nvCxnSpPr>
          <p:cNvPr id="402" name="Google Shape;402;p60"/>
          <p:cNvCxnSpPr/>
          <p:nvPr/>
        </p:nvCxnSpPr>
        <p:spPr>
          <a:xfrm>
            <a:off x="3743325" y="3419475"/>
            <a:ext cx="0" cy="723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61"/>
          <p:cNvGraphicFramePr/>
          <p:nvPr>
            <p:extLst>
              <p:ext uri="{D42A27DB-BD31-4B8C-83A1-F6EECF244321}">
                <p14:modId xmlns:p14="http://schemas.microsoft.com/office/powerpoint/2010/main" val="491727252"/>
              </p:ext>
            </p:extLst>
          </p:nvPr>
        </p:nvGraphicFramePr>
        <p:xfrm>
          <a:off x="587141" y="1369975"/>
          <a:ext cx="4130309" cy="3865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Lock_X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(A)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Lock_S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(A)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 := A-50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Lock_X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(B)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 := B +50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Unlock(A)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Unlock(B)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Lock_S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(B) 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Unlock(A)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Unlock(B)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08" name="Google Shape;408;p61"/>
          <p:cNvSpPr txBox="1">
            <a:spLocks noGrp="1"/>
          </p:cNvSpPr>
          <p:nvPr>
            <p:ph type="body" idx="1"/>
          </p:nvPr>
        </p:nvSpPr>
        <p:spPr>
          <a:xfrm>
            <a:off x="5068175" y="1754000"/>
            <a:ext cx="3660600" cy="2618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720"/>
              </a:spcBef>
              <a:buNone/>
            </a:pPr>
            <a:r>
              <a:rPr lang="en" sz="2000" dirty="0"/>
              <a:t>Is this a 2PL schedule?</a:t>
            </a:r>
            <a:endParaRPr sz="2000" dirty="0"/>
          </a:p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solidFill>
                  <a:srgbClr val="00B050"/>
                </a:solidFill>
              </a:rPr>
              <a:t>Yes, and it is serializable</a:t>
            </a:r>
            <a:endParaRPr sz="2000" dirty="0">
              <a:solidFill>
                <a:srgbClr val="00B050"/>
              </a:solidFill>
            </a:endParaRPr>
          </a:p>
          <a:p>
            <a:pPr marL="285750" indent="-133350">
              <a:spcBef>
                <a:spcPts val="720"/>
              </a:spcBef>
              <a:buNone/>
            </a:pPr>
            <a:endParaRPr sz="2000" dirty="0"/>
          </a:p>
          <a:p>
            <a:pPr marL="0" indent="0">
              <a:spcBef>
                <a:spcPts val="720"/>
              </a:spcBef>
              <a:buNone/>
            </a:pPr>
            <a:r>
              <a:rPr lang="en" sz="2000" dirty="0"/>
              <a:t>Is this a Strict 2PL schedule?</a:t>
            </a:r>
            <a:endParaRPr sz="2000" dirty="0"/>
          </a:p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solidFill>
                  <a:srgbClr val="00B050"/>
                </a:solidFill>
              </a:rPr>
              <a:t>Yes, cascading aborts not possible</a:t>
            </a:r>
            <a:endParaRPr sz="2000" dirty="0">
              <a:solidFill>
                <a:srgbClr val="00B050"/>
              </a:solidFill>
            </a:endParaRPr>
          </a:p>
        </p:txBody>
      </p:sp>
      <p:cxnSp>
        <p:nvCxnSpPr>
          <p:cNvPr id="409" name="Google Shape;409;p61"/>
          <p:cNvCxnSpPr/>
          <p:nvPr/>
        </p:nvCxnSpPr>
        <p:spPr>
          <a:xfrm flipH="1">
            <a:off x="3733875" y="1872375"/>
            <a:ext cx="3600" cy="184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AA84-DBB1-4A45-94EE-2E3A3CF4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concurrency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74CF-A410-DC49-B437-9ADD3DAC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Strawman: </a:t>
            </a:r>
            <a:r>
              <a:rPr lang="en-US" dirty="0"/>
              <a:t>Just run transactions serially — prohibitively bad performance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Observation: </a:t>
            </a:r>
            <a:r>
              <a:rPr lang="en-US" dirty="0"/>
              <a:t>Problems only arise when: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 transactions touch the same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least one of these transactions involves a </a:t>
            </a:r>
            <a:r>
              <a:rPr lang="en-US" i="1" dirty="0"/>
              <a:t>write </a:t>
            </a:r>
            <a:r>
              <a:rPr lang="en-US" dirty="0"/>
              <a:t>to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Key idea: </a:t>
            </a:r>
            <a:r>
              <a:rPr lang="en-US" dirty="0"/>
              <a:t>Only permit schedules whose effects are guaranteed to be </a:t>
            </a:r>
            <a:r>
              <a:rPr lang="en-US" i="1" dirty="0"/>
              <a:t>equivalent</a:t>
            </a:r>
            <a:r>
              <a:rPr lang="en-US" dirty="0"/>
              <a:t> to serial schedules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4DA-1DFC-CA41-BC9B-BFC06610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EF7D-8AA2-DD4C-B671-1A6FCB9B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A23F-D501-E241-8A78-EF923FF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0C00-31E5-534E-AD27-4A1121E9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Serializability of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85AD-29F2-3248-8F2E-83A4F59D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operations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conflict</a:t>
            </a:r>
            <a:r>
              <a:rPr lang="en-US" dirty="0"/>
              <a:t>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belong to different 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operate on the same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of them is a </a:t>
            </a:r>
            <a:r>
              <a:rPr lang="en-US" b="1" dirty="0">
                <a:solidFill>
                  <a:srgbClr val="C00000"/>
                </a:solidFill>
              </a:rPr>
              <a:t>write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773F-CA1A-5E41-8129-8AEDF2DA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6F01-9D54-F541-99FC-596A4F7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ACB1-0256-C24D-8B58-6DC24A36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2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29119</TotalTime>
  <Words>4876</Words>
  <Application>Microsoft Macintosh PowerPoint</Application>
  <PresentationFormat>On-screen Show (4:3)</PresentationFormat>
  <Paragraphs>839</Paragraphs>
  <Slides>76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Arial</vt:lpstr>
      <vt:lpstr>Calibri</vt:lpstr>
      <vt:lpstr>Franklin Gothic Medium</vt:lpstr>
      <vt:lpstr>Franklin Gothic Medium Cond</vt:lpstr>
      <vt:lpstr>Gill Sans</vt:lpstr>
      <vt:lpstr>Helvetica</vt:lpstr>
      <vt:lpstr>Helvetica Neue</vt:lpstr>
      <vt:lpstr>HELVETICA NEUE LIGHT</vt:lpstr>
      <vt:lpstr>HELVETICA NEUE LIGHT</vt:lpstr>
      <vt:lpstr>Tahoma</vt:lpstr>
      <vt:lpstr>Times New Roman</vt:lpstr>
      <vt:lpstr>Office Theme</vt:lpstr>
      <vt:lpstr>2PL and OCC</vt:lpstr>
      <vt:lpstr>Recap: Transaction serializability</vt:lpstr>
      <vt:lpstr>PowerPoint Presentation</vt:lpstr>
      <vt:lpstr>What does correctness mean? </vt:lpstr>
      <vt:lpstr>What does correctness mean? </vt:lpstr>
      <vt:lpstr>Fixing concurrency problems</vt:lpstr>
      <vt:lpstr>Fixing concurrency problems</vt:lpstr>
      <vt:lpstr>Fixing concurrency problems</vt:lpstr>
      <vt:lpstr>Serializability of schedules</vt:lpstr>
      <vt:lpstr>Serializability of schedules</vt:lpstr>
      <vt:lpstr>Serializability of schedules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Linearizability vs. Serializability</vt:lpstr>
      <vt:lpstr>Some new terms</vt:lpstr>
      <vt:lpstr>Some new terms</vt:lpstr>
      <vt:lpstr>Some new terms</vt:lpstr>
      <vt:lpstr>Some new terms</vt:lpstr>
      <vt:lpstr>Serial schedule – No problem</vt:lpstr>
      <vt:lpstr>Quiz: Which concurrency problem is this? </vt:lpstr>
      <vt:lpstr>Quiz: Which concurrency problem is this? </vt:lpstr>
      <vt:lpstr>Quiz: Which concurrency problem is this? </vt:lpstr>
      <vt:lpstr>Quiz: Which concurrency problem is this? </vt:lpstr>
      <vt:lpstr>Lock-based concurrency control</vt:lpstr>
      <vt:lpstr>2PL</vt:lpstr>
      <vt:lpstr>2PL</vt:lpstr>
      <vt:lpstr>2PL</vt:lpstr>
      <vt:lpstr>2PL</vt:lpstr>
      <vt:lpstr>2PL</vt:lpstr>
      <vt:lpstr>2PL</vt:lpstr>
      <vt:lpstr>2PL</vt:lpstr>
      <vt:lpstr>2PL</vt:lpstr>
      <vt:lpstr>2PL: Releasing locks too soon?</vt:lpstr>
      <vt:lpstr>2PL: Releasing locks too soon?</vt:lpstr>
      <vt:lpstr>2PL: Releasing locks too soon?</vt:lpstr>
      <vt:lpstr>2PL: Releasing locks too soon?</vt:lpstr>
      <vt:lpstr>2PL: Releasing locks too soon?</vt:lpstr>
      <vt:lpstr>2PL: Releasing locks too soon?</vt:lpstr>
      <vt:lpstr>2PL: Releasing locks too soon?</vt:lpstr>
      <vt:lpstr>2PL: Releasing locks too soon?</vt:lpstr>
      <vt:lpstr>Strict 2PL</vt:lpstr>
      <vt:lpstr>PowerPoint Presentation</vt:lpstr>
      <vt:lpstr>Today</vt:lpstr>
      <vt:lpstr>Be optimistic!</vt:lpstr>
      <vt:lpstr>OCC: Three-phase approach</vt:lpstr>
      <vt:lpstr>OCC: Three-phase approach</vt:lpstr>
      <vt:lpstr>OCC: Three-phase approach</vt:lpstr>
      <vt:lpstr>OCC: Three-phase approach</vt:lpstr>
      <vt:lpstr>OCC: Three-phase approach</vt:lpstr>
      <vt:lpstr>OCC: Three-phase approach</vt:lpstr>
      <vt:lpstr>OCC: Why validation is necessary!</vt:lpstr>
      <vt:lpstr>OCC: Validate phase</vt:lpstr>
      <vt:lpstr>Atomic commit for OCC</vt:lpstr>
      <vt:lpstr>Atomic commit for OCC</vt:lpstr>
      <vt:lpstr>Atomic commit for OCC</vt:lpstr>
      <vt:lpstr>Atomic commit for OCC</vt:lpstr>
      <vt:lpstr>Two ways of implementing serializability: 2PL, OCC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786</cp:revision>
  <cp:lastPrinted>2020-01-28T17:10:00Z</cp:lastPrinted>
  <dcterms:created xsi:type="dcterms:W3CDTF">2019-12-20T04:48:00Z</dcterms:created>
  <dcterms:modified xsi:type="dcterms:W3CDTF">2021-11-11T21:21:12Z</dcterms:modified>
</cp:coreProperties>
</file>