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7"/>
  </p:notesMasterIdLst>
  <p:sldIdLst>
    <p:sldId id="256" r:id="rId2"/>
    <p:sldId id="276" r:id="rId3"/>
    <p:sldId id="277" r:id="rId4"/>
    <p:sldId id="278" r:id="rId5"/>
    <p:sldId id="280" r:id="rId6"/>
    <p:sldId id="257" r:id="rId7"/>
    <p:sldId id="281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93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90" r:id="rId80"/>
    <p:sldId id="391" r:id="rId81"/>
    <p:sldId id="392" r:id="rId82"/>
    <p:sldId id="386" r:id="rId83"/>
    <p:sldId id="387" r:id="rId84"/>
    <p:sldId id="388" r:id="rId85"/>
    <p:sldId id="389" r:id="rId86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8"/>
    <p:restoredTop sz="90079"/>
  </p:normalViewPr>
  <p:slideViewPr>
    <p:cSldViewPr snapToGrid="0" snapToObjects="1">
      <p:cViewPr varScale="1">
        <p:scale>
          <a:sx n="140" d="100"/>
          <a:sy n="140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available </a:t>
            </a:r>
            <a:r>
              <a:rPr lang="en-US"/>
              <a:t>writes: Writes </a:t>
            </a:r>
            <a:r>
              <a:rPr lang="en-US" dirty="0"/>
              <a:t>won’t fail…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tokens: virtual nodes in the consistent hash ring…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signing-data-intensive-applications/978149190306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b="1" dirty="0"/>
              <a:t>Amazon Dynamo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955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13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3098-5D33-A940-8AC9-1C687857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363C-DD2C-D745-83C0-98743AE5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consider problem of data partition:  </a:t>
            </a:r>
          </a:p>
          <a:p>
            <a:pPr lvl="1"/>
            <a:r>
              <a:rPr lang="en-US" sz="2800" dirty="0"/>
              <a:t>Given </a:t>
            </a:r>
            <a:r>
              <a:rPr lang="en-US" sz="2800" b="1" dirty="0">
                <a:solidFill>
                  <a:srgbClr val="C00000"/>
                </a:solidFill>
              </a:rPr>
              <a:t>object id X</a:t>
            </a:r>
            <a:r>
              <a:rPr lang="en-US" sz="2800" dirty="0"/>
              <a:t>, choose one of </a:t>
            </a:r>
            <a:r>
              <a:rPr lang="en-US" sz="2800" b="1" i="1" dirty="0"/>
              <a:t>k</a:t>
            </a:r>
            <a:r>
              <a:rPr lang="en-US" sz="2800" dirty="0"/>
              <a:t> servers to use</a:t>
            </a:r>
          </a:p>
          <a:p>
            <a:endParaRPr lang="en-US" dirty="0"/>
          </a:p>
          <a:p>
            <a:r>
              <a:rPr lang="en-US" dirty="0"/>
              <a:t>Suppose we use </a:t>
            </a:r>
            <a:r>
              <a:rPr lang="en-US" b="1" dirty="0">
                <a:solidFill>
                  <a:srgbClr val="0070C0"/>
                </a:solidFill>
              </a:rPr>
              <a:t>modulo hashing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sz="2800" dirty="0"/>
              <a:t>Place </a:t>
            </a:r>
            <a:r>
              <a:rPr lang="en-US" sz="2800" b="1" i="1" dirty="0"/>
              <a:t>X</a:t>
            </a:r>
            <a:r>
              <a:rPr lang="en-US" sz="2800" dirty="0"/>
              <a:t> on server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dirty="0"/>
              <a:t>= hash(</a:t>
            </a:r>
            <a:r>
              <a:rPr lang="en-US" sz="2800" b="1" i="1" dirty="0"/>
              <a:t>X</a:t>
            </a:r>
            <a:r>
              <a:rPr lang="en-US" sz="2800" b="1" dirty="0"/>
              <a:t>) mod </a:t>
            </a:r>
            <a:r>
              <a:rPr lang="en-US" sz="2800" b="1" i="1" dirty="0"/>
              <a:t>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478B-8956-4643-A591-C6563B50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B142-E99B-3D4B-8D5F-90023A79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0F74-DE7B-884D-BCBE-EEC0DCE8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7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3098-5D33-A940-8AC9-1C687857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363C-DD2C-D745-83C0-98743AE5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consider problem of data partition:  </a:t>
            </a:r>
          </a:p>
          <a:p>
            <a:pPr lvl="1"/>
            <a:r>
              <a:rPr lang="en-US" sz="2800" dirty="0"/>
              <a:t>Given </a:t>
            </a:r>
            <a:r>
              <a:rPr lang="en-US" sz="2800" b="1" dirty="0">
                <a:solidFill>
                  <a:srgbClr val="C00000"/>
                </a:solidFill>
              </a:rPr>
              <a:t>object id X</a:t>
            </a:r>
            <a:r>
              <a:rPr lang="en-US" sz="2800" dirty="0"/>
              <a:t>, choose one of </a:t>
            </a:r>
            <a:r>
              <a:rPr lang="en-US" sz="2800" b="1" i="1" dirty="0"/>
              <a:t>k</a:t>
            </a:r>
            <a:r>
              <a:rPr lang="en-US" sz="2800" dirty="0"/>
              <a:t> servers to use</a:t>
            </a:r>
          </a:p>
          <a:p>
            <a:endParaRPr lang="en-US" dirty="0"/>
          </a:p>
          <a:p>
            <a:r>
              <a:rPr lang="en-US" dirty="0"/>
              <a:t>Suppose we use </a:t>
            </a:r>
            <a:r>
              <a:rPr lang="en-US" b="1" dirty="0">
                <a:solidFill>
                  <a:srgbClr val="0070C0"/>
                </a:solidFill>
              </a:rPr>
              <a:t>modulo hashing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sz="2800" dirty="0"/>
              <a:t>Place </a:t>
            </a:r>
            <a:r>
              <a:rPr lang="en-US" sz="2800" b="1" i="1" dirty="0"/>
              <a:t>X</a:t>
            </a:r>
            <a:r>
              <a:rPr lang="en-US" sz="2800" dirty="0"/>
              <a:t> on server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dirty="0"/>
              <a:t>= hash(</a:t>
            </a:r>
            <a:r>
              <a:rPr lang="en-US" sz="2800" b="1" i="1" dirty="0"/>
              <a:t>X</a:t>
            </a:r>
            <a:r>
              <a:rPr lang="en-US" sz="2800" b="1" dirty="0"/>
              <a:t>) mod </a:t>
            </a:r>
            <a:r>
              <a:rPr lang="en-US" sz="2800" b="1" i="1" dirty="0"/>
              <a:t>k</a:t>
            </a:r>
          </a:p>
          <a:p>
            <a:endParaRPr lang="en-US" dirty="0"/>
          </a:p>
          <a:p>
            <a:r>
              <a:rPr lang="en-US" dirty="0"/>
              <a:t>What happens if a server fails or joins (k </a:t>
            </a:r>
            <a:r>
              <a:rPr lang="en-US" dirty="0">
                <a:sym typeface="Wingdings"/>
              </a:rPr>
              <a:t></a:t>
            </a:r>
            <a:r>
              <a:rPr lang="en-US" dirty="0">
                <a:sym typeface="Wingdings" pitchFamily="-84" charset="2"/>
              </a:rPr>
              <a:t> k±1)?</a:t>
            </a:r>
          </a:p>
          <a:p>
            <a:pPr lvl="1"/>
            <a:r>
              <a:rPr lang="en-US" sz="2800" dirty="0">
                <a:sym typeface="Wingdings" pitchFamily="-84" charset="2"/>
              </a:rPr>
              <a:t>or different clients have </a:t>
            </a:r>
            <a:r>
              <a:rPr lang="en-US" sz="2800" b="1" dirty="0">
                <a:solidFill>
                  <a:srgbClr val="C00000"/>
                </a:solidFill>
                <a:sym typeface="Wingdings" pitchFamily="-84" charset="2"/>
              </a:rPr>
              <a:t>different estimate </a:t>
            </a:r>
            <a:r>
              <a:rPr lang="en-US" sz="2800" dirty="0">
                <a:sym typeface="Wingdings" pitchFamily="-84" charset="2"/>
              </a:rPr>
              <a:t>of k?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478B-8956-4643-A591-C6563B50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B142-E99B-3D4B-8D5F-90023A79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0F74-DE7B-884D-BCBE-EEC0DCE8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843C-0A27-814F-B771-9CE5247A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modulo hashing: Changing number of servers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5078-68D1-624E-AFDA-15181FE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5749-7F35-BB43-8DCD-E0AB04FE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3D1A-BA6E-BC47-82A1-A609B573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5101BD-BE55-F94A-BFBA-A824B5A2D699}"/>
              </a:ext>
            </a:extLst>
          </p:cNvPr>
          <p:cNvCxnSpPr/>
          <p:nvPr/>
        </p:nvCxnSpPr>
        <p:spPr>
          <a:xfrm>
            <a:off x="2278577" y="5415280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7E3C4B-CDF9-E544-9898-BDEEC08E5983}"/>
              </a:ext>
            </a:extLst>
          </p:cNvPr>
          <p:cNvCxnSpPr/>
          <p:nvPr/>
        </p:nvCxnSpPr>
        <p:spPr>
          <a:xfrm>
            <a:off x="2278577" y="483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581BDF-75A6-7349-B0AA-70B0624A01FC}"/>
              </a:ext>
            </a:extLst>
          </p:cNvPr>
          <p:cNvCxnSpPr/>
          <p:nvPr/>
        </p:nvCxnSpPr>
        <p:spPr>
          <a:xfrm>
            <a:off x="2278577" y="4204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79516A-0360-D749-8074-F2DBF2972072}"/>
              </a:ext>
            </a:extLst>
          </p:cNvPr>
          <p:cNvCxnSpPr/>
          <p:nvPr/>
        </p:nvCxnSpPr>
        <p:spPr>
          <a:xfrm>
            <a:off x="2278577" y="356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056D32-E2AA-CD46-94E7-8C841639510B}"/>
              </a:ext>
            </a:extLst>
          </p:cNvPr>
          <p:cNvCxnSpPr/>
          <p:nvPr/>
        </p:nvCxnSpPr>
        <p:spPr>
          <a:xfrm>
            <a:off x="2278577" y="2965531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ine 16">
            <a:extLst>
              <a:ext uri="{FF2B5EF4-FFF2-40B4-BE49-F238E27FC236}">
                <a16:creationId xmlns:a16="http://schemas.microsoft.com/office/drawing/2014/main" id="{4765D10F-297A-FF41-8C18-E6B8EC015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5622945"/>
            <a:ext cx="563880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2AFBD978-4FBF-8043-98D3-2D6C8585F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48" y="2547789"/>
            <a:ext cx="1144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Server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11D1C035-ECA2-934D-AABC-E9431BD7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974" y="6068922"/>
            <a:ext cx="17908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h(x) = x + 1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04559613-DB0B-4241-B1C2-172FF0AF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11" y="1535646"/>
            <a:ext cx="2074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 = h(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)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mod 4</a:t>
            </a:r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5BE45B7-EB20-654D-94AA-0C079973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473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19AC092B-1818-B34E-8168-8C3B77E9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4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Oval 25">
            <a:extLst>
              <a:ext uri="{FF2B5EF4-FFF2-40B4-BE49-F238E27FC236}">
                <a16:creationId xmlns:a16="http://schemas.microsoft.com/office/drawing/2014/main" id="{F64AC871-CCCA-404F-97FA-827ACC25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298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C1852-4A45-5044-B8AB-9D2C08DC09B0}"/>
              </a:ext>
            </a:extLst>
          </p:cNvPr>
          <p:cNvSpPr txBox="1"/>
          <p:nvPr/>
        </p:nvSpPr>
        <p:spPr>
          <a:xfrm>
            <a:off x="2983894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7014F-7700-6947-A4A7-B10AED021FB7}"/>
              </a:ext>
            </a:extLst>
          </p:cNvPr>
          <p:cNvSpPr txBox="1"/>
          <p:nvPr/>
        </p:nvSpPr>
        <p:spPr>
          <a:xfrm>
            <a:off x="341892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7B660-C88B-A24D-8142-BE26CE12E301}"/>
              </a:ext>
            </a:extLst>
          </p:cNvPr>
          <p:cNvSpPr txBox="1"/>
          <p:nvPr/>
        </p:nvSpPr>
        <p:spPr>
          <a:xfrm>
            <a:off x="4031205" y="5653723"/>
            <a:ext cx="4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1EA66B-9742-A74F-B327-3F74627CE35F}"/>
              </a:ext>
            </a:extLst>
          </p:cNvPr>
          <p:cNvSpPr txBox="1"/>
          <p:nvPr/>
        </p:nvSpPr>
        <p:spPr>
          <a:xfrm>
            <a:off x="46199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60EAB-9E30-814D-9186-E9777874CD6A}"/>
              </a:ext>
            </a:extLst>
          </p:cNvPr>
          <p:cNvSpPr txBox="1"/>
          <p:nvPr/>
        </p:nvSpPr>
        <p:spPr>
          <a:xfrm>
            <a:off x="531884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D9B21-1BC1-7644-954C-268D265BD207}"/>
              </a:ext>
            </a:extLst>
          </p:cNvPr>
          <p:cNvSpPr txBox="1"/>
          <p:nvPr/>
        </p:nvSpPr>
        <p:spPr>
          <a:xfrm>
            <a:off x="59153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A5E3-63CA-944A-9049-DC50E16F9C6E}"/>
              </a:ext>
            </a:extLst>
          </p:cNvPr>
          <p:cNvSpPr txBox="1"/>
          <p:nvPr/>
        </p:nvSpPr>
        <p:spPr>
          <a:xfrm>
            <a:off x="6558716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191A0-8473-864D-89A2-7FD17D2BAD98}"/>
              </a:ext>
            </a:extLst>
          </p:cNvPr>
          <p:cNvSpPr txBox="1"/>
          <p:nvPr/>
        </p:nvSpPr>
        <p:spPr>
          <a:xfrm>
            <a:off x="71345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7E5FF-09B7-5845-AD9F-CBF764EE786B}"/>
              </a:ext>
            </a:extLst>
          </p:cNvPr>
          <p:cNvSpPr txBox="1"/>
          <p:nvPr/>
        </p:nvSpPr>
        <p:spPr>
          <a:xfrm>
            <a:off x="1841314" y="27309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D1D68-04E7-A748-BC49-6593F8D664C9}"/>
              </a:ext>
            </a:extLst>
          </p:cNvPr>
          <p:cNvSpPr txBox="1"/>
          <p:nvPr/>
        </p:nvSpPr>
        <p:spPr>
          <a:xfrm>
            <a:off x="1841314" y="33405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556CF-FEDA-7748-9D69-3EFB1ECF95B7}"/>
              </a:ext>
            </a:extLst>
          </p:cNvPr>
          <p:cNvSpPr txBox="1"/>
          <p:nvPr/>
        </p:nvSpPr>
        <p:spPr>
          <a:xfrm>
            <a:off x="1841314" y="396333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D8274-E388-094C-8F09-B4371A9B5083}"/>
              </a:ext>
            </a:extLst>
          </p:cNvPr>
          <p:cNvSpPr txBox="1"/>
          <p:nvPr/>
        </p:nvSpPr>
        <p:spPr>
          <a:xfrm>
            <a:off x="1841314" y="4591297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DB0599-3BBC-4043-8705-C122EAD6D45E}"/>
              </a:ext>
            </a:extLst>
          </p:cNvPr>
          <p:cNvSpPr txBox="1"/>
          <p:nvPr/>
        </p:nvSpPr>
        <p:spPr>
          <a:xfrm>
            <a:off x="1841314" y="5192058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4214E-0069-DE47-8833-7533533D6C27}"/>
              </a:ext>
            </a:extLst>
          </p:cNvPr>
          <p:cNvSpPr txBox="1"/>
          <p:nvPr/>
        </p:nvSpPr>
        <p:spPr>
          <a:xfrm>
            <a:off x="2513222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5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DE7C6680-23A9-9F4B-989D-6211F6A68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2547789"/>
            <a:ext cx="0" cy="307515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68E8A6B4-9317-9146-BD7E-252AE841D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BA36C391-625F-534A-8E03-0682B16A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083" y="534066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E8DF568F-AE37-3A47-B005-E60A9740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79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A95A3C12-4590-2541-9D69-1AE15E339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780" y="4763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65EA8285-3326-7148-8CB9-D8C79D02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867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964C96D4-55A3-9847-BEC6-017D21A0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017" y="47286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6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843C-0A27-814F-B771-9CE5247A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modulo hashing: Changing number of servers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5078-68D1-624E-AFDA-15181FE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5749-7F35-BB43-8DCD-E0AB04FE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3D1A-BA6E-BC47-82A1-A609B573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5101BD-BE55-F94A-BFBA-A824B5A2D699}"/>
              </a:ext>
            </a:extLst>
          </p:cNvPr>
          <p:cNvCxnSpPr/>
          <p:nvPr/>
        </p:nvCxnSpPr>
        <p:spPr>
          <a:xfrm>
            <a:off x="2278577" y="5415280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7E3C4B-CDF9-E544-9898-BDEEC08E5983}"/>
              </a:ext>
            </a:extLst>
          </p:cNvPr>
          <p:cNvCxnSpPr/>
          <p:nvPr/>
        </p:nvCxnSpPr>
        <p:spPr>
          <a:xfrm>
            <a:off x="2278577" y="483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581BDF-75A6-7349-B0AA-70B0624A01FC}"/>
              </a:ext>
            </a:extLst>
          </p:cNvPr>
          <p:cNvCxnSpPr/>
          <p:nvPr/>
        </p:nvCxnSpPr>
        <p:spPr>
          <a:xfrm>
            <a:off x="2278577" y="4204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79516A-0360-D749-8074-F2DBF2972072}"/>
              </a:ext>
            </a:extLst>
          </p:cNvPr>
          <p:cNvCxnSpPr/>
          <p:nvPr/>
        </p:nvCxnSpPr>
        <p:spPr>
          <a:xfrm>
            <a:off x="2278577" y="356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056D32-E2AA-CD46-94E7-8C841639510B}"/>
              </a:ext>
            </a:extLst>
          </p:cNvPr>
          <p:cNvCxnSpPr/>
          <p:nvPr/>
        </p:nvCxnSpPr>
        <p:spPr>
          <a:xfrm>
            <a:off x="2278577" y="2965531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ine 16">
            <a:extLst>
              <a:ext uri="{FF2B5EF4-FFF2-40B4-BE49-F238E27FC236}">
                <a16:creationId xmlns:a16="http://schemas.microsoft.com/office/drawing/2014/main" id="{4765D10F-297A-FF41-8C18-E6B8EC015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5622945"/>
            <a:ext cx="563880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2AFBD978-4FBF-8043-98D3-2D6C8585F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48" y="2547789"/>
            <a:ext cx="1144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Server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11D1C035-ECA2-934D-AABC-E9431BD7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974" y="6068922"/>
            <a:ext cx="17908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h(x) = x + 1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04559613-DB0B-4241-B1C2-172FF0AF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11" y="1535646"/>
            <a:ext cx="2074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 = h(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)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mod 4</a:t>
            </a:r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5BE45B7-EB20-654D-94AA-0C079973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473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19AC092B-1818-B34E-8168-8C3B77E9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4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Oval 25">
            <a:extLst>
              <a:ext uri="{FF2B5EF4-FFF2-40B4-BE49-F238E27FC236}">
                <a16:creationId xmlns:a16="http://schemas.microsoft.com/office/drawing/2014/main" id="{F64AC871-CCCA-404F-97FA-827ACC25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298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C1852-4A45-5044-B8AB-9D2C08DC09B0}"/>
              </a:ext>
            </a:extLst>
          </p:cNvPr>
          <p:cNvSpPr txBox="1"/>
          <p:nvPr/>
        </p:nvSpPr>
        <p:spPr>
          <a:xfrm>
            <a:off x="2983894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7014F-7700-6947-A4A7-B10AED021FB7}"/>
              </a:ext>
            </a:extLst>
          </p:cNvPr>
          <p:cNvSpPr txBox="1"/>
          <p:nvPr/>
        </p:nvSpPr>
        <p:spPr>
          <a:xfrm>
            <a:off x="341892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7B660-C88B-A24D-8142-BE26CE12E301}"/>
              </a:ext>
            </a:extLst>
          </p:cNvPr>
          <p:cNvSpPr txBox="1"/>
          <p:nvPr/>
        </p:nvSpPr>
        <p:spPr>
          <a:xfrm>
            <a:off x="4031205" y="5653723"/>
            <a:ext cx="4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1EA66B-9742-A74F-B327-3F74627CE35F}"/>
              </a:ext>
            </a:extLst>
          </p:cNvPr>
          <p:cNvSpPr txBox="1"/>
          <p:nvPr/>
        </p:nvSpPr>
        <p:spPr>
          <a:xfrm>
            <a:off x="46199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60EAB-9E30-814D-9186-E9777874CD6A}"/>
              </a:ext>
            </a:extLst>
          </p:cNvPr>
          <p:cNvSpPr txBox="1"/>
          <p:nvPr/>
        </p:nvSpPr>
        <p:spPr>
          <a:xfrm>
            <a:off x="531884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D9B21-1BC1-7644-954C-268D265BD207}"/>
              </a:ext>
            </a:extLst>
          </p:cNvPr>
          <p:cNvSpPr txBox="1"/>
          <p:nvPr/>
        </p:nvSpPr>
        <p:spPr>
          <a:xfrm>
            <a:off x="59153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A5E3-63CA-944A-9049-DC50E16F9C6E}"/>
              </a:ext>
            </a:extLst>
          </p:cNvPr>
          <p:cNvSpPr txBox="1"/>
          <p:nvPr/>
        </p:nvSpPr>
        <p:spPr>
          <a:xfrm>
            <a:off x="6558716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191A0-8473-864D-89A2-7FD17D2BAD98}"/>
              </a:ext>
            </a:extLst>
          </p:cNvPr>
          <p:cNvSpPr txBox="1"/>
          <p:nvPr/>
        </p:nvSpPr>
        <p:spPr>
          <a:xfrm>
            <a:off x="71345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7E5FF-09B7-5845-AD9F-CBF764EE786B}"/>
              </a:ext>
            </a:extLst>
          </p:cNvPr>
          <p:cNvSpPr txBox="1"/>
          <p:nvPr/>
        </p:nvSpPr>
        <p:spPr>
          <a:xfrm>
            <a:off x="1841314" y="27309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D1D68-04E7-A748-BC49-6593F8D664C9}"/>
              </a:ext>
            </a:extLst>
          </p:cNvPr>
          <p:cNvSpPr txBox="1"/>
          <p:nvPr/>
        </p:nvSpPr>
        <p:spPr>
          <a:xfrm>
            <a:off x="1841314" y="33405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556CF-FEDA-7748-9D69-3EFB1ECF95B7}"/>
              </a:ext>
            </a:extLst>
          </p:cNvPr>
          <p:cNvSpPr txBox="1"/>
          <p:nvPr/>
        </p:nvSpPr>
        <p:spPr>
          <a:xfrm>
            <a:off x="1841314" y="396333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D8274-E388-094C-8F09-B4371A9B5083}"/>
              </a:ext>
            </a:extLst>
          </p:cNvPr>
          <p:cNvSpPr txBox="1"/>
          <p:nvPr/>
        </p:nvSpPr>
        <p:spPr>
          <a:xfrm>
            <a:off x="1841314" y="4591297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DB0599-3BBC-4043-8705-C122EAD6D45E}"/>
              </a:ext>
            </a:extLst>
          </p:cNvPr>
          <p:cNvSpPr txBox="1"/>
          <p:nvPr/>
        </p:nvSpPr>
        <p:spPr>
          <a:xfrm>
            <a:off x="1841314" y="5192058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4214E-0069-DE47-8833-7533533D6C27}"/>
              </a:ext>
            </a:extLst>
          </p:cNvPr>
          <p:cNvSpPr txBox="1"/>
          <p:nvPr/>
        </p:nvSpPr>
        <p:spPr>
          <a:xfrm>
            <a:off x="2513222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5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DE7C6680-23A9-9F4B-989D-6211F6A68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2547789"/>
            <a:ext cx="0" cy="307515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68E8A6B4-9317-9146-BD7E-252AE841D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BA36C391-625F-534A-8E03-0682B16A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083" y="534066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E8DF568F-AE37-3A47-B005-E60A9740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79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A95A3C12-4590-2541-9D69-1AE15E339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780" y="4763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65EA8285-3326-7148-8CB9-D8C79D02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867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964C96D4-55A3-9847-BEC6-017D21A0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017" y="47286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B8C733-B5A4-A74E-9200-49C0204EB940}"/>
              </a:ext>
            </a:extLst>
          </p:cNvPr>
          <p:cNvGrpSpPr/>
          <p:nvPr/>
        </p:nvGrpSpPr>
        <p:grpSpPr>
          <a:xfrm>
            <a:off x="2291415" y="1949892"/>
            <a:ext cx="5230202" cy="3543176"/>
            <a:chOff x="2291415" y="1817812"/>
            <a:chExt cx="5230202" cy="3543176"/>
          </a:xfrm>
        </p:grpSpPr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58F535A6-3A6F-A840-94C7-BE61195F2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415" y="1817812"/>
              <a:ext cx="46426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Add one machine: </a:t>
              </a:r>
              <a:r>
                <a:rPr lang="en-US" sz="2400" dirty="0" err="1">
                  <a:solidFill>
                    <a:srgbClr val="C00000"/>
                  </a:solidFill>
                  <a:latin typeface="Arial" charset="0"/>
                </a:rPr>
                <a:t>i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 = h(</a:t>
              </a:r>
              <a:r>
                <a:rPr lang="en-US" sz="2400" i="1" dirty="0">
                  <a:solidFill>
                    <a:srgbClr val="C00000"/>
                  </a:solidFill>
                  <a:latin typeface="Arial" charset="0"/>
                </a:rPr>
                <a:t>x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)</a:t>
              </a:r>
              <a:r>
                <a:rPr lang="en-US" sz="2400" i="1" dirty="0">
                  <a:solidFill>
                    <a:srgbClr val="C00000"/>
                  </a:solidFill>
                  <a:latin typeface="Arial" charset="0"/>
                </a:rPr>
                <a:t>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mod 5</a:t>
              </a:r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384D8C4A-C3A5-2346-94C7-E25DC321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473" y="4631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67601289-490B-AE40-92EA-C86B43ED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4" y="336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00D36821-0D8A-744A-A3F8-DD72DC07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298" y="463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472BB738-A963-E646-B1AB-806D9290E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999" y="3996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DF8B3D27-F2C5-D54A-9143-FB86B96B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083" y="336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A0991B33-2B64-3944-8696-458C35088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979" y="5208588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14624524-187C-3C45-9478-8F3BE077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780" y="3996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9F2F5422-445F-3049-AEE4-76473EE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867" y="2757251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AD7A0FEE-9CA3-FB46-A903-7C4F9ED4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217" y="4671182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B5E5B52-2D10-7846-B88D-2E9271393C19}"/>
                </a:ext>
              </a:extLst>
            </p:cNvPr>
            <p:cNvCxnSpPr>
              <a:stCxn id="16" idx="4"/>
              <a:endCxn id="42" idx="0"/>
            </p:cNvCxnSpPr>
            <p:nvPr/>
          </p:nvCxnSpPr>
          <p:spPr>
            <a:xfrm>
              <a:off x="2672673" y="4282335"/>
              <a:ext cx="0" cy="3489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79C596-2C9B-5240-AC56-D0665254493C}"/>
                </a:ext>
              </a:extLst>
            </p:cNvPr>
            <p:cNvCxnSpPr>
              <a:stCxn id="17" idx="0"/>
              <a:endCxn id="43" idx="2"/>
            </p:cNvCxnSpPr>
            <p:nvPr/>
          </p:nvCxnSpPr>
          <p:spPr>
            <a:xfrm flipV="1">
              <a:off x="3166624" y="3515255"/>
              <a:ext cx="0" cy="18238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932CA1B-C166-7B4A-98C5-9985B46E42B6}"/>
                </a:ext>
              </a:extLst>
            </p:cNvPr>
            <p:cNvCxnSpPr>
              <a:stCxn id="18" idx="4"/>
              <a:endCxn id="44" idx="0"/>
            </p:cNvCxnSpPr>
            <p:nvPr/>
          </p:nvCxnSpPr>
          <p:spPr>
            <a:xfrm>
              <a:off x="3669498" y="3647335"/>
              <a:ext cx="0" cy="985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85A1067-B6F6-3045-AF26-50137CECE077}"/>
                </a:ext>
              </a:extLst>
            </p:cNvPr>
            <p:cNvCxnSpPr>
              <a:stCxn id="34" idx="0"/>
              <a:endCxn id="45" idx="2"/>
            </p:cNvCxnSpPr>
            <p:nvPr/>
          </p:nvCxnSpPr>
          <p:spPr>
            <a:xfrm flipV="1">
              <a:off x="4267199" y="4148667"/>
              <a:ext cx="0" cy="1190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1DE10F7-BDAF-C348-9865-B9DB8B552B7A}"/>
                </a:ext>
              </a:extLst>
            </p:cNvPr>
            <p:cNvCxnSpPr>
              <a:stCxn id="35" idx="0"/>
              <a:endCxn id="46" idx="2"/>
            </p:cNvCxnSpPr>
            <p:nvPr/>
          </p:nvCxnSpPr>
          <p:spPr>
            <a:xfrm flipV="1">
              <a:off x="4881283" y="3515255"/>
              <a:ext cx="0" cy="1825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5534F0E-B694-914A-9D6C-B2548B3CF076}"/>
                </a:ext>
              </a:extLst>
            </p:cNvPr>
            <p:cNvCxnSpPr>
              <a:stCxn id="36" idx="4"/>
              <a:endCxn id="47" idx="0"/>
            </p:cNvCxnSpPr>
            <p:nvPr/>
          </p:nvCxnSpPr>
          <p:spPr>
            <a:xfrm>
              <a:off x="5593179" y="4282335"/>
              <a:ext cx="0" cy="926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AB7ABE-8139-EC42-87CB-555DA1BE936D}"/>
                </a:ext>
              </a:extLst>
            </p:cNvPr>
            <p:cNvCxnSpPr>
              <a:stCxn id="37" idx="0"/>
              <a:endCxn id="48" idx="2"/>
            </p:cNvCxnSpPr>
            <p:nvPr/>
          </p:nvCxnSpPr>
          <p:spPr>
            <a:xfrm flipV="1">
              <a:off x="6164980" y="4148667"/>
              <a:ext cx="0" cy="6146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5AD66F-8D84-D647-8C69-DF06AAC024D8}"/>
                </a:ext>
              </a:extLst>
            </p:cNvPr>
            <p:cNvCxnSpPr>
              <a:stCxn id="38" idx="0"/>
              <a:endCxn id="49" idx="2"/>
            </p:cNvCxnSpPr>
            <p:nvPr/>
          </p:nvCxnSpPr>
          <p:spPr>
            <a:xfrm flipV="1">
              <a:off x="6841067" y="2909651"/>
              <a:ext cx="0" cy="5852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46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843C-0A27-814F-B771-9CE5247A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modulo hashing: Changing number of servers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5078-68D1-624E-AFDA-15181FE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5749-7F35-BB43-8DCD-E0AB04FE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3D1A-BA6E-BC47-82A1-A609B573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5101BD-BE55-F94A-BFBA-A824B5A2D699}"/>
              </a:ext>
            </a:extLst>
          </p:cNvPr>
          <p:cNvCxnSpPr/>
          <p:nvPr/>
        </p:nvCxnSpPr>
        <p:spPr>
          <a:xfrm>
            <a:off x="2278577" y="5415280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7E3C4B-CDF9-E544-9898-BDEEC08E5983}"/>
              </a:ext>
            </a:extLst>
          </p:cNvPr>
          <p:cNvCxnSpPr/>
          <p:nvPr/>
        </p:nvCxnSpPr>
        <p:spPr>
          <a:xfrm>
            <a:off x="2278577" y="483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581BDF-75A6-7349-B0AA-70B0624A01FC}"/>
              </a:ext>
            </a:extLst>
          </p:cNvPr>
          <p:cNvCxnSpPr/>
          <p:nvPr/>
        </p:nvCxnSpPr>
        <p:spPr>
          <a:xfrm>
            <a:off x="2278577" y="4204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79516A-0360-D749-8074-F2DBF2972072}"/>
              </a:ext>
            </a:extLst>
          </p:cNvPr>
          <p:cNvCxnSpPr/>
          <p:nvPr/>
        </p:nvCxnSpPr>
        <p:spPr>
          <a:xfrm>
            <a:off x="2278577" y="356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056D32-E2AA-CD46-94E7-8C841639510B}"/>
              </a:ext>
            </a:extLst>
          </p:cNvPr>
          <p:cNvCxnSpPr/>
          <p:nvPr/>
        </p:nvCxnSpPr>
        <p:spPr>
          <a:xfrm>
            <a:off x="2278577" y="2965531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ine 16">
            <a:extLst>
              <a:ext uri="{FF2B5EF4-FFF2-40B4-BE49-F238E27FC236}">
                <a16:creationId xmlns:a16="http://schemas.microsoft.com/office/drawing/2014/main" id="{4765D10F-297A-FF41-8C18-E6B8EC015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5622945"/>
            <a:ext cx="563880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2AFBD978-4FBF-8043-98D3-2D6C8585F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48" y="2547789"/>
            <a:ext cx="1144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Server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11D1C035-ECA2-934D-AABC-E9431BD7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974" y="6068922"/>
            <a:ext cx="17908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h(x) = x + 1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04559613-DB0B-4241-B1C2-172FF0AF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11" y="1535646"/>
            <a:ext cx="2074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 = h(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)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mod 4</a:t>
            </a:r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5BE45B7-EB20-654D-94AA-0C079973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473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19AC092B-1818-B34E-8168-8C3B77E9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4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Oval 25">
            <a:extLst>
              <a:ext uri="{FF2B5EF4-FFF2-40B4-BE49-F238E27FC236}">
                <a16:creationId xmlns:a16="http://schemas.microsoft.com/office/drawing/2014/main" id="{F64AC871-CCCA-404F-97FA-827ACC25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298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C1852-4A45-5044-B8AB-9D2C08DC09B0}"/>
              </a:ext>
            </a:extLst>
          </p:cNvPr>
          <p:cNvSpPr txBox="1"/>
          <p:nvPr/>
        </p:nvSpPr>
        <p:spPr>
          <a:xfrm>
            <a:off x="2983894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7014F-7700-6947-A4A7-B10AED021FB7}"/>
              </a:ext>
            </a:extLst>
          </p:cNvPr>
          <p:cNvSpPr txBox="1"/>
          <p:nvPr/>
        </p:nvSpPr>
        <p:spPr>
          <a:xfrm>
            <a:off x="341892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7B660-C88B-A24D-8142-BE26CE12E301}"/>
              </a:ext>
            </a:extLst>
          </p:cNvPr>
          <p:cNvSpPr txBox="1"/>
          <p:nvPr/>
        </p:nvSpPr>
        <p:spPr>
          <a:xfrm>
            <a:off x="4031205" y="5653723"/>
            <a:ext cx="4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1EA66B-9742-A74F-B327-3F74627CE35F}"/>
              </a:ext>
            </a:extLst>
          </p:cNvPr>
          <p:cNvSpPr txBox="1"/>
          <p:nvPr/>
        </p:nvSpPr>
        <p:spPr>
          <a:xfrm>
            <a:off x="46199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60EAB-9E30-814D-9186-E9777874CD6A}"/>
              </a:ext>
            </a:extLst>
          </p:cNvPr>
          <p:cNvSpPr txBox="1"/>
          <p:nvPr/>
        </p:nvSpPr>
        <p:spPr>
          <a:xfrm>
            <a:off x="531884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D9B21-1BC1-7644-954C-268D265BD207}"/>
              </a:ext>
            </a:extLst>
          </p:cNvPr>
          <p:cNvSpPr txBox="1"/>
          <p:nvPr/>
        </p:nvSpPr>
        <p:spPr>
          <a:xfrm>
            <a:off x="59153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A5E3-63CA-944A-9049-DC50E16F9C6E}"/>
              </a:ext>
            </a:extLst>
          </p:cNvPr>
          <p:cNvSpPr txBox="1"/>
          <p:nvPr/>
        </p:nvSpPr>
        <p:spPr>
          <a:xfrm>
            <a:off x="6558716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191A0-8473-864D-89A2-7FD17D2BAD98}"/>
              </a:ext>
            </a:extLst>
          </p:cNvPr>
          <p:cNvSpPr txBox="1"/>
          <p:nvPr/>
        </p:nvSpPr>
        <p:spPr>
          <a:xfrm>
            <a:off x="71345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7E5FF-09B7-5845-AD9F-CBF764EE786B}"/>
              </a:ext>
            </a:extLst>
          </p:cNvPr>
          <p:cNvSpPr txBox="1"/>
          <p:nvPr/>
        </p:nvSpPr>
        <p:spPr>
          <a:xfrm>
            <a:off x="1841314" y="27309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D1D68-04E7-A748-BC49-6593F8D664C9}"/>
              </a:ext>
            </a:extLst>
          </p:cNvPr>
          <p:cNvSpPr txBox="1"/>
          <p:nvPr/>
        </p:nvSpPr>
        <p:spPr>
          <a:xfrm>
            <a:off x="1841314" y="33405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556CF-FEDA-7748-9D69-3EFB1ECF95B7}"/>
              </a:ext>
            </a:extLst>
          </p:cNvPr>
          <p:cNvSpPr txBox="1"/>
          <p:nvPr/>
        </p:nvSpPr>
        <p:spPr>
          <a:xfrm>
            <a:off x="1841314" y="396333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D8274-E388-094C-8F09-B4371A9B5083}"/>
              </a:ext>
            </a:extLst>
          </p:cNvPr>
          <p:cNvSpPr txBox="1"/>
          <p:nvPr/>
        </p:nvSpPr>
        <p:spPr>
          <a:xfrm>
            <a:off x="1841314" y="4591297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DB0599-3BBC-4043-8705-C122EAD6D45E}"/>
              </a:ext>
            </a:extLst>
          </p:cNvPr>
          <p:cNvSpPr txBox="1"/>
          <p:nvPr/>
        </p:nvSpPr>
        <p:spPr>
          <a:xfrm>
            <a:off x="1841314" y="5192058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4214E-0069-DE47-8833-7533533D6C27}"/>
              </a:ext>
            </a:extLst>
          </p:cNvPr>
          <p:cNvSpPr txBox="1"/>
          <p:nvPr/>
        </p:nvSpPr>
        <p:spPr>
          <a:xfrm>
            <a:off x="2513222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5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DE7C6680-23A9-9F4B-989D-6211F6A68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2547789"/>
            <a:ext cx="0" cy="307515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68E8A6B4-9317-9146-BD7E-252AE841D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BA36C391-625F-534A-8E03-0682B16A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083" y="534066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E8DF568F-AE37-3A47-B005-E60A9740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79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A95A3C12-4590-2541-9D69-1AE15E339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780" y="4763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65EA8285-3326-7148-8CB9-D8C79D02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867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964C96D4-55A3-9847-BEC6-017D21A0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017" y="47286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B8C733-B5A4-A74E-9200-49C0204EB940}"/>
              </a:ext>
            </a:extLst>
          </p:cNvPr>
          <p:cNvGrpSpPr/>
          <p:nvPr/>
        </p:nvGrpSpPr>
        <p:grpSpPr>
          <a:xfrm>
            <a:off x="2291415" y="1949892"/>
            <a:ext cx="5230202" cy="3543176"/>
            <a:chOff x="2291415" y="1817812"/>
            <a:chExt cx="5230202" cy="3543176"/>
          </a:xfrm>
        </p:grpSpPr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58F535A6-3A6F-A840-94C7-BE61195F2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415" y="1817812"/>
              <a:ext cx="46426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Add one machine: </a:t>
              </a:r>
              <a:r>
                <a:rPr lang="en-US" sz="2400" dirty="0" err="1">
                  <a:solidFill>
                    <a:srgbClr val="C00000"/>
                  </a:solidFill>
                  <a:latin typeface="Arial" charset="0"/>
                </a:rPr>
                <a:t>i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 = h(</a:t>
              </a:r>
              <a:r>
                <a:rPr lang="en-US" sz="2400" i="1" dirty="0">
                  <a:solidFill>
                    <a:srgbClr val="C00000"/>
                  </a:solidFill>
                  <a:latin typeface="Arial" charset="0"/>
                </a:rPr>
                <a:t>x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)</a:t>
              </a:r>
              <a:r>
                <a:rPr lang="en-US" sz="2400" i="1" dirty="0">
                  <a:solidFill>
                    <a:srgbClr val="C00000"/>
                  </a:solidFill>
                  <a:latin typeface="Arial" charset="0"/>
                </a:rPr>
                <a:t>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mod 5</a:t>
              </a:r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384D8C4A-C3A5-2346-94C7-E25DC321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473" y="4631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67601289-490B-AE40-92EA-C86B43ED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4" y="336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00D36821-0D8A-744A-A3F8-DD72DC07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298" y="463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472BB738-A963-E646-B1AB-806D9290E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999" y="3996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DF8B3D27-F2C5-D54A-9143-FB86B96B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083" y="336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A0991B33-2B64-3944-8696-458C35088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979" y="5208588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14624524-187C-3C45-9478-8F3BE077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780" y="3996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9F2F5422-445F-3049-AEE4-76473EE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867" y="2757251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AD7A0FEE-9CA3-FB46-A903-7C4F9ED4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217" y="4671182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B5E5B52-2D10-7846-B88D-2E9271393C19}"/>
                </a:ext>
              </a:extLst>
            </p:cNvPr>
            <p:cNvCxnSpPr>
              <a:stCxn id="16" idx="4"/>
              <a:endCxn id="42" idx="0"/>
            </p:cNvCxnSpPr>
            <p:nvPr/>
          </p:nvCxnSpPr>
          <p:spPr>
            <a:xfrm>
              <a:off x="2672673" y="4282335"/>
              <a:ext cx="0" cy="3489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79C596-2C9B-5240-AC56-D0665254493C}"/>
                </a:ext>
              </a:extLst>
            </p:cNvPr>
            <p:cNvCxnSpPr>
              <a:stCxn id="17" idx="0"/>
              <a:endCxn id="43" idx="2"/>
            </p:cNvCxnSpPr>
            <p:nvPr/>
          </p:nvCxnSpPr>
          <p:spPr>
            <a:xfrm flipV="1">
              <a:off x="3166624" y="3515255"/>
              <a:ext cx="0" cy="18238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932CA1B-C166-7B4A-98C5-9985B46E42B6}"/>
                </a:ext>
              </a:extLst>
            </p:cNvPr>
            <p:cNvCxnSpPr>
              <a:stCxn id="18" idx="4"/>
              <a:endCxn id="44" idx="0"/>
            </p:cNvCxnSpPr>
            <p:nvPr/>
          </p:nvCxnSpPr>
          <p:spPr>
            <a:xfrm>
              <a:off x="3669498" y="3647335"/>
              <a:ext cx="0" cy="985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85A1067-B6F6-3045-AF26-50137CECE077}"/>
                </a:ext>
              </a:extLst>
            </p:cNvPr>
            <p:cNvCxnSpPr>
              <a:stCxn id="34" idx="0"/>
              <a:endCxn id="45" idx="2"/>
            </p:cNvCxnSpPr>
            <p:nvPr/>
          </p:nvCxnSpPr>
          <p:spPr>
            <a:xfrm flipV="1">
              <a:off x="4267199" y="4148667"/>
              <a:ext cx="0" cy="1190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1DE10F7-BDAF-C348-9865-B9DB8B552B7A}"/>
                </a:ext>
              </a:extLst>
            </p:cNvPr>
            <p:cNvCxnSpPr>
              <a:stCxn id="35" idx="0"/>
              <a:endCxn id="46" idx="2"/>
            </p:cNvCxnSpPr>
            <p:nvPr/>
          </p:nvCxnSpPr>
          <p:spPr>
            <a:xfrm flipV="1">
              <a:off x="4881283" y="3515255"/>
              <a:ext cx="0" cy="1825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5534F0E-B694-914A-9D6C-B2548B3CF076}"/>
                </a:ext>
              </a:extLst>
            </p:cNvPr>
            <p:cNvCxnSpPr>
              <a:stCxn id="36" idx="4"/>
              <a:endCxn id="47" idx="0"/>
            </p:cNvCxnSpPr>
            <p:nvPr/>
          </p:nvCxnSpPr>
          <p:spPr>
            <a:xfrm>
              <a:off x="5593179" y="4282335"/>
              <a:ext cx="0" cy="926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AB7ABE-8139-EC42-87CB-555DA1BE936D}"/>
                </a:ext>
              </a:extLst>
            </p:cNvPr>
            <p:cNvCxnSpPr>
              <a:stCxn id="37" idx="0"/>
              <a:endCxn id="48" idx="2"/>
            </p:cNvCxnSpPr>
            <p:nvPr/>
          </p:nvCxnSpPr>
          <p:spPr>
            <a:xfrm flipV="1">
              <a:off x="6164980" y="4148667"/>
              <a:ext cx="0" cy="6146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5AD66F-8D84-D647-8C69-DF06AAC024D8}"/>
                </a:ext>
              </a:extLst>
            </p:cNvPr>
            <p:cNvCxnSpPr>
              <a:stCxn id="38" idx="0"/>
              <a:endCxn id="49" idx="2"/>
            </p:cNvCxnSpPr>
            <p:nvPr/>
          </p:nvCxnSpPr>
          <p:spPr>
            <a:xfrm flipV="1">
              <a:off x="6841067" y="2909651"/>
              <a:ext cx="0" cy="5852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40BA865-FFEB-494C-B218-4EF95A8050E0}"/>
              </a:ext>
            </a:extLst>
          </p:cNvPr>
          <p:cNvSpPr txBox="1"/>
          <p:nvPr/>
        </p:nvSpPr>
        <p:spPr>
          <a:xfrm>
            <a:off x="628650" y="3368120"/>
            <a:ext cx="7886700" cy="95410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38100">
            <a:solidFill>
              <a:sysClr val="windowText" lastClr="0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Many</a:t>
            </a:r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 entries get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remapped</a:t>
            </a:r>
            <a:r>
              <a:rPr lang="en-US" sz="2800" dirty="0">
                <a:solidFill>
                  <a:srgbClr val="FF0000"/>
                </a:solidFill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 </a:t>
            </a:r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to new nodes!</a:t>
            </a:r>
          </a:p>
          <a:p>
            <a:pPr algn="ctr"/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/>
              </a:rPr>
              <a:t> Need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Arial" charset="0"/>
                <a:cs typeface="Arial" charset="0"/>
                <a:sym typeface="Wingdings"/>
              </a:rPr>
              <a:t>move</a:t>
            </a:r>
            <a:r>
              <a:rPr lang="en-US" sz="2800" dirty="0">
                <a:solidFill>
                  <a:srgbClr val="FF0000"/>
                </a:solidFill>
                <a:latin typeface="Helvetica" pitchFamily="2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/>
              </a:rPr>
              <a:t>objects over the network</a:t>
            </a:r>
            <a:endParaRPr lang="en-US" sz="2800" dirty="0">
              <a:latin typeface="Helvetica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2C17-4D60-454E-A51C-252629F5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EE41-4011-4347-9D48-F415BE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E8F7-4CD3-7642-81E3-261A58E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C504-59A0-CD45-AF37-871B0C7B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9CDC65-60D6-3F42-ACF8-D01C30595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1787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BB4C52-6EC2-9C4D-8D62-25587A3E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2" y="33924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D229A6-8E5C-4A47-8670-B1E7523A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2" y="15541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94F7D0-D0D7-6949-B267-8356B43E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4399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B3E8D5-0880-674A-A6D8-87AF8C594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9175" y="2439987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FEFFDC-A14C-8849-8FC8-F6396E97C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30908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375C8B-3E35-CE44-B380-998963E4B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2" y="30495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2DF841-E472-AB4D-B63C-A6D550156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7" y="18303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A6808B-B381-9B41-9445-EEA6F9C2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7" y="1908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21306-911B-BC45-8285-01ADB2B6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7" y="32924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5E5565-8CF5-914B-AB48-2116D2D7B0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0862" y="3263900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6D24B9-E993-2C4F-82F9-E8DFEE70B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4499" y="2827336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866419-5C4B-074C-9642-0B15A5E8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06851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7EAEB6-ABB2-7849-921D-A4F28EFA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7" y="16637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3F6870-55DE-9448-9168-4839FBCA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7447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1C0DB2-AB21-D64C-A977-099301D2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2" y="217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2A75D1B9-8479-E343-B711-36EA24D53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2" y="1249362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008B148C-3FCC-A04F-84A7-B73C97F92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317750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5ADF64C8-592C-0D43-A132-C168BC35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2" y="3430587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84E8578-AF25-5040-9409-B17FB8597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7" y="2316162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C2904B80-8FB5-094A-9EE6-C9929EDB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7" y="209659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00"/>
                </a:solidFill>
              </a:rPr>
              <a:t>Token</a:t>
            </a: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0FEFB9FF-27FB-4741-B986-72C056E76A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1974" y="2298700"/>
            <a:ext cx="436561" cy="53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819A9285-56BB-3B4D-BCD9-4DCAD2375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30362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AAA262FB-8095-CE47-ADE0-58124BCB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20" y="1385887"/>
            <a:ext cx="601741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2001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Assign n </a:t>
            </a:r>
            <a:r>
              <a:rPr lang="en-US" altLang="en-US" sz="2800" b="1" i="1" spc="-1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tokens</a:t>
            </a:r>
            <a:r>
              <a:rPr lang="en-US" altLang="en-US" sz="2800" spc="-1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 random points on mod 2</a:t>
            </a:r>
            <a:r>
              <a:rPr lang="en-US" altLang="en-US" sz="2800" spc="-100" baseline="30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circle; hash key size = k</a:t>
            </a:r>
          </a:p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Hash object to random circle position</a:t>
            </a:r>
          </a:p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Put object to </a:t>
            </a:r>
            <a:r>
              <a:rPr lang="en-US" altLang="en-US" sz="2800" b="1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closest clockwise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bucket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2800" b="1" i="1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successor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(key)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Wingdings" charset="2"/>
              </a:rPr>
              <a:t> bucket</a:t>
            </a:r>
            <a:endParaRPr lang="en-US" altLang="en-US" sz="2800" spc="-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US" altLang="en-US" sz="2800" spc="-100" dirty="0">
              <a:solidFill>
                <a:srgbClr val="8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Oval 17">
            <a:extLst>
              <a:ext uri="{FF2B5EF4-FFF2-40B4-BE49-F238E27FC236}">
                <a16:creationId xmlns:a16="http://schemas.microsoft.com/office/drawing/2014/main" id="{4C61D8DF-77A9-C54B-A0E7-D44532CB9C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7681" y="1647031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86BFECE2-65CB-0E43-A294-D0B28CA28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869" y="2893516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BD41F0E-259A-B34D-925E-421FE73A736B}"/>
              </a:ext>
            </a:extLst>
          </p:cNvPr>
          <p:cNvSpPr/>
          <p:nvPr/>
        </p:nvSpPr>
        <p:spPr>
          <a:xfrm>
            <a:off x="6896100" y="1675606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2C17-4D60-454E-A51C-252629F5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EE41-4011-4347-9D48-F415BE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E8F7-4CD3-7642-81E3-261A58E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C504-59A0-CD45-AF37-871B0C7B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AAA262FB-8095-CE47-ADE0-58124BCB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20" y="1385887"/>
            <a:ext cx="601741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2001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Assign n </a:t>
            </a:r>
            <a:r>
              <a:rPr lang="en-US" altLang="en-US" sz="2800" b="1" i="1" spc="-1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tokens</a:t>
            </a:r>
            <a:r>
              <a:rPr lang="en-US" altLang="en-US" sz="2800" spc="-1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 random points on mod 2</a:t>
            </a:r>
            <a:r>
              <a:rPr lang="en-US" altLang="en-US" sz="2800" spc="-100" baseline="30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circle; hash key size = k</a:t>
            </a:r>
          </a:p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Hash object to random circle position</a:t>
            </a:r>
          </a:p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Put object to </a:t>
            </a:r>
            <a:r>
              <a:rPr lang="en-US" altLang="en-US" sz="2800" b="1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closest clockwise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bucket</a:t>
            </a:r>
            <a:endParaRPr lang="en-US" altLang="en-US" sz="2800" b="1" i="1" spc="-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1" eaLnBrk="1" hangingPunct="1">
              <a:buFont typeface="Arial" charset="0"/>
              <a:buChar char="–"/>
            </a:pPr>
            <a:r>
              <a:rPr lang="en-US" altLang="en-US" sz="2800" b="1" i="1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successor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(key)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Wingdings" charset="2"/>
              </a:rPr>
              <a:t> bucket</a:t>
            </a:r>
            <a:endParaRPr lang="en-US" altLang="en-US" sz="2800" spc="-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US" altLang="en-US" sz="2800" spc="-100" dirty="0">
              <a:solidFill>
                <a:srgbClr val="8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21CA333-6DD1-4D41-8B89-D77912402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99220"/>
            <a:ext cx="8534400" cy="23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0"/>
              </a:spcBef>
              <a:buFont typeface="Arial" charset="0"/>
              <a:buChar char="•"/>
            </a:pPr>
            <a:r>
              <a:rPr lang="en-US" altLang="en-US" sz="28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Desirable features:</a:t>
            </a:r>
          </a:p>
          <a:p>
            <a:pPr lvl="1" algn="l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en-US" sz="2800" spc="-100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Balance: 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No bucket has “too many” objects; E(bucket size)=1/ n</a:t>
            </a:r>
            <a:r>
              <a:rPr lang="en-US" altLang="en-US" sz="2800" spc="-100" baseline="30000" dirty="0"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th</a:t>
            </a:r>
            <a:endParaRPr lang="en-US" altLang="en-US" sz="2800" spc="-100" dirty="0">
              <a:latin typeface="Helvetica Neue Light" panose="02000403000000020004" pitchFamily="2" charset="0"/>
              <a:ea typeface="Helvetica Neue Light" panose="02000403000000020004" pitchFamily="2" charset="0"/>
              <a:cs typeface="Arial" charset="0"/>
            </a:endParaRPr>
          </a:p>
          <a:p>
            <a:pPr lvl="1" algn="l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en-US" sz="2800" b="1" spc="-100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Smoothness: 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Addition/removal of token </a:t>
            </a:r>
            <a:r>
              <a:rPr lang="en-US" altLang="en-US" sz="2800" b="1" spc="-1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minimizes object movements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for other buckets</a:t>
            </a:r>
          </a:p>
          <a:p>
            <a:pPr lvl="1" algn="l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endParaRPr lang="en-US" altLang="en-US" sz="2800" spc="-100" dirty="0">
              <a:latin typeface="Helvetica Neue Light" panose="02000403000000020004" pitchFamily="2" charset="0"/>
              <a:ea typeface="Helvetica Neue Light" panose="02000403000000020004" pitchFamily="2" charset="0"/>
              <a:cs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FECC32-F081-5642-834C-DD0A83A9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1787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B1845D-2051-194C-A3E1-1F47A557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2" y="33924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269834-8105-5C45-9943-8A470476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2" y="15541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1714E7-882A-1840-B230-D97316ED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4399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37EF39-B28A-6943-AFD4-FC5676D17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9175" y="2439987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3EE04C-503B-9F4C-AAC9-69F3B39C7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30908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3A6C1F-9C9A-2340-AB2F-71E64C0C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2" y="30495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524367-6F29-FD4A-AB28-78CCC5E2D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7" y="18303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B822A8-E14A-B747-A453-77748C60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7" y="1908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CCC370-DB2A-1F4D-B6EE-97EF49D4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7" y="32924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B8DF45-44EF-074B-A647-5880F18FA9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0862" y="3263900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AE8866-E76B-694F-B178-86C9E4A0ED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4499" y="2827336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6C8D3EA-6D08-F849-845B-85502F7C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06851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778812-AA21-3D49-B60E-C6B5AFB8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7" y="16637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8144562-34A3-8A4D-A5CB-9976C70C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7447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D7F87E-0971-874E-87EE-BDFF507FD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2" y="217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8F70978B-B59D-9741-AA2E-59401F17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2" y="1249362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4175D5EB-F35D-B04D-B152-5E116C22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317750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53" name="Text Box 25">
            <a:extLst>
              <a:ext uri="{FF2B5EF4-FFF2-40B4-BE49-F238E27FC236}">
                <a16:creationId xmlns:a16="http://schemas.microsoft.com/office/drawing/2014/main" id="{59A973F5-BE06-874D-8C5F-BCD527D67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2" y="3430587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4" name="Text Box 26">
            <a:extLst>
              <a:ext uri="{FF2B5EF4-FFF2-40B4-BE49-F238E27FC236}">
                <a16:creationId xmlns:a16="http://schemas.microsoft.com/office/drawing/2014/main" id="{FD66C57A-90CD-8B4F-8322-6D2B9B2DD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7" y="2316162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3A161674-9192-044A-8283-66AB9876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7" y="209659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00"/>
                </a:solidFill>
              </a:rPr>
              <a:t>Token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DAABAE60-0B23-1042-8350-BD0C9423F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1974" y="2298700"/>
            <a:ext cx="436561" cy="53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CA246ABB-2813-2D4D-9918-A4BF12C8C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30362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A78AFF77-2438-154E-BFEF-5C813E091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7681" y="1647031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59" name="Text Box 27">
            <a:extLst>
              <a:ext uri="{FF2B5EF4-FFF2-40B4-BE49-F238E27FC236}">
                <a16:creationId xmlns:a16="http://schemas.microsoft.com/office/drawing/2014/main" id="{D2E8C1DC-9DC6-6743-AF88-767EE08B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869" y="2893516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E57F4EC-F092-ED4C-B03B-7C53B79C80FA}"/>
              </a:ext>
            </a:extLst>
          </p:cNvPr>
          <p:cNvSpPr/>
          <p:nvPr/>
        </p:nvSpPr>
        <p:spPr>
          <a:xfrm>
            <a:off x="6896100" y="1675606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7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C77-E7ED-D94F-A473-9D054D6B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hashing’s load balancing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6D4D-8F54-C043-BCE5-92F84CC4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77690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Each node owns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1/n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altLang="en-US" dirty="0"/>
              <a:t> of the ID space in expectation</a:t>
            </a:r>
          </a:p>
          <a:p>
            <a:pPr lvl="1"/>
            <a:r>
              <a:rPr lang="en-US" altLang="en-US" dirty="0"/>
              <a:t>Hot keys → some buckets have higher request rate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E13A-C0A9-CB43-9DFD-8380A0E4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B981-4CDB-944A-B680-6EBD3798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B846-8FA5-4C4F-8EA9-4CC01C93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8266BE-17B0-B246-BCAA-F9F39EFE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7945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C910E8-A766-8F40-AED2-1D90FD5C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42701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000796-97BF-4747-ABFE-10D94F8F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2431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F1DFF6-F5BE-DB45-B56F-C1400AFD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3176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D12FE-CF3A-C341-9F0D-70CB64CD7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75" y="3317650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3B40D6-8379-9F4E-B66D-9E772CD9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9685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2F80B-9B4F-AB40-ADF4-F26FDE95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12" y="3927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2BA736-5F94-8A4D-AC4C-5E242C51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7" y="270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B1EA3F-F6CC-674F-90E5-6EC65747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7" y="27858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EABC2E-3098-2148-A211-E1CE13E1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41701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8D461B-2DED-9D4A-92D0-B291E7DF39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7062" y="414156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D4D698-AA18-464D-AE10-982783641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0699" y="370499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A6033-1D0B-7E4B-A84E-5CFE53B7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946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C472D2-2055-674B-B825-67D456B9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25413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B4480-9062-7C48-AD30-1CB266D8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6224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B3631F-09F3-3D41-8288-D53BF8AB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2" y="30557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FF805935-46FD-9141-A23A-CBC40AE5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21270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F253EB3A-DB24-6845-9B89-8B5A6C577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1954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A6ADA1C-25E0-7848-8F4A-D1D1D36F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43082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DB2239FF-B9D0-A848-B7E5-8061DF1A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7" y="2974253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00"/>
                </a:solidFill>
              </a:rPr>
              <a:t>Token</a:t>
            </a:r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43B0CA23-7CF9-6244-BA1E-DFE98901AA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8174" y="3176363"/>
            <a:ext cx="436561" cy="53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1F339E3E-EF8B-0F42-B3AE-831EFD014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0802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9" name="Oval 17">
            <a:extLst>
              <a:ext uri="{FF2B5EF4-FFF2-40B4-BE49-F238E27FC236}">
                <a16:creationId xmlns:a16="http://schemas.microsoft.com/office/drawing/2014/main" id="{44F3C3F2-4C32-C74E-B31C-7B96113F2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93881" y="252469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C2E1E151-1645-D442-BE9F-BD7CAEE2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069" y="377117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F4CB817-8564-A04E-8658-1681F07CDAE3}"/>
              </a:ext>
            </a:extLst>
          </p:cNvPr>
          <p:cNvSpPr/>
          <p:nvPr/>
        </p:nvSpPr>
        <p:spPr>
          <a:xfrm>
            <a:off x="6972300" y="2553269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C77-E7ED-D94F-A473-9D054D6B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hashing’s load balancing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6D4D-8F54-C043-BCE5-92F84CC4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Each node owns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1/n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altLang="en-US" dirty="0"/>
              <a:t> of the ID space in expectation</a:t>
            </a:r>
          </a:p>
          <a:p>
            <a:pPr lvl="1"/>
            <a:r>
              <a:rPr lang="en-US" altLang="en-US" dirty="0"/>
              <a:t>Hot keys → some buckets have higher request rate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a node fails, its successor takes over bucket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Smoothness goal </a:t>
            </a:r>
            <a:r>
              <a:rPr lang="en-US" altLang="en-US" dirty="0">
                <a:solidFill>
                  <a:srgbClr val="0070C0"/>
                </a:solidFill>
              </a:rPr>
              <a:t>✔</a:t>
            </a:r>
            <a:r>
              <a:rPr lang="en-US" altLang="en-US" b="1" dirty="0">
                <a:solidFill>
                  <a:srgbClr val="0070C0"/>
                </a:solidFill>
              </a:rPr>
              <a:t>: 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Only localized shift, not O(n)</a:t>
            </a:r>
          </a:p>
          <a:p>
            <a:pPr lvl="1"/>
            <a:endParaRPr lang="en-US" altLang="en-US" spc="-150" dirty="0"/>
          </a:p>
          <a:p>
            <a:pPr lvl="1"/>
            <a:r>
              <a:rPr lang="en-US" altLang="en-US" dirty="0"/>
              <a:t>But now successor owns </a:t>
            </a:r>
            <a:r>
              <a:rPr lang="en-US" altLang="en-US" b="1" dirty="0"/>
              <a:t>two</a:t>
            </a:r>
            <a:r>
              <a:rPr lang="en-US" altLang="en-US" dirty="0"/>
              <a:t> buckets: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2/n</a:t>
            </a:r>
            <a:r>
              <a:rPr lang="en-US" altLang="en-US" b="1" baseline="30000" dirty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 of key space</a:t>
            </a:r>
          </a:p>
          <a:p>
            <a:pPr lvl="2"/>
            <a:r>
              <a:rPr lang="en-US" altLang="en-US" dirty="0"/>
              <a:t>The failure has </a:t>
            </a:r>
            <a:r>
              <a:rPr lang="en-US" altLang="en-US" b="1" dirty="0">
                <a:solidFill>
                  <a:srgbClr val="C00000"/>
                </a:solidFill>
              </a:rPr>
              <a:t>upset the load balance </a:t>
            </a:r>
          </a:p>
          <a:p>
            <a:pPr lvl="2"/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E13A-C0A9-CB43-9DFD-8380A0E4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B981-4CDB-944A-B680-6EBD3798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B846-8FA5-4C4F-8EA9-4CC01C93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8266BE-17B0-B246-BCAA-F9F39EFE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7945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C910E8-A766-8F40-AED2-1D90FD5C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42701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000796-97BF-4747-ABFE-10D94F8F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2431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F1DFF6-F5BE-DB45-B56F-C1400AFD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3176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D12FE-CF3A-C341-9F0D-70CB64CD7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75" y="3317650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3B40D6-8379-9F4E-B66D-9E772CD9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9685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2F80B-9B4F-AB40-ADF4-F26FDE95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12" y="3927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2BA736-5F94-8A4D-AC4C-5E242C51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7" y="270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B1EA3F-F6CC-674F-90E5-6EC65747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7" y="27858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EABC2E-3098-2148-A211-E1CE13E1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41701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8D461B-2DED-9D4A-92D0-B291E7DF39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7062" y="414156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D4D698-AA18-464D-AE10-982783641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0699" y="370499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A6033-1D0B-7E4B-A84E-5CFE53B7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946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C472D2-2055-674B-B825-67D456B9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25413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B4480-9062-7C48-AD30-1CB266D8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6224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B3631F-09F3-3D41-8288-D53BF8AB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2" y="30557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FF805935-46FD-9141-A23A-CBC40AE5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21270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F253EB3A-DB24-6845-9B89-8B5A6C577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1954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A6ADA1C-25E0-7848-8F4A-D1D1D36F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43082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DB2239FF-B9D0-A848-B7E5-8061DF1A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7" y="2974253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00"/>
                </a:solidFill>
              </a:rPr>
              <a:t>Token</a:t>
            </a:r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43B0CA23-7CF9-6244-BA1E-DFE98901AA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8174" y="3176363"/>
            <a:ext cx="436561" cy="53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1F339E3E-EF8B-0F42-B3AE-831EFD014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0802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9" name="Oval 17">
            <a:extLst>
              <a:ext uri="{FF2B5EF4-FFF2-40B4-BE49-F238E27FC236}">
                <a16:creationId xmlns:a16="http://schemas.microsoft.com/office/drawing/2014/main" id="{44F3C3F2-4C32-C74E-B31C-7B96113F2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93881" y="252469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C2E1E151-1645-D442-BE9F-BD7CAEE2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069" y="377117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F4CB817-8564-A04E-8658-1681F07CDAE3}"/>
              </a:ext>
            </a:extLst>
          </p:cNvPr>
          <p:cNvSpPr/>
          <p:nvPr/>
        </p:nvSpPr>
        <p:spPr>
          <a:xfrm>
            <a:off x="6972300" y="2553269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C77-E7ED-D94F-A473-9D054D6B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hashing’s load balancing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6D4D-8F54-C043-BCE5-92F84CC4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Each node owns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1/n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altLang="en-US" dirty="0"/>
              <a:t> of the ID space in expectation</a:t>
            </a:r>
          </a:p>
          <a:p>
            <a:pPr lvl="1"/>
            <a:r>
              <a:rPr lang="en-US" altLang="en-US" dirty="0"/>
              <a:t>Hot keys → some buckets have higher request rate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a node fails, its successor takes over bucket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Smoothness goal </a:t>
            </a:r>
            <a:r>
              <a:rPr lang="en-US" altLang="en-US" dirty="0">
                <a:solidFill>
                  <a:srgbClr val="0070C0"/>
                </a:solidFill>
              </a:rPr>
              <a:t>✔</a:t>
            </a:r>
            <a:r>
              <a:rPr lang="en-US" altLang="en-US" b="1" dirty="0">
                <a:solidFill>
                  <a:srgbClr val="0070C0"/>
                </a:solidFill>
              </a:rPr>
              <a:t>: 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Only localized shift, not O(n)</a:t>
            </a:r>
          </a:p>
          <a:p>
            <a:pPr lvl="1"/>
            <a:endParaRPr lang="en-US" altLang="en-US" spc="-150" dirty="0"/>
          </a:p>
          <a:p>
            <a:pPr lvl="1"/>
            <a:r>
              <a:rPr lang="en-US" altLang="en-US" dirty="0"/>
              <a:t>But now successor owns </a:t>
            </a:r>
            <a:r>
              <a:rPr lang="en-US" altLang="en-US" b="1" dirty="0"/>
              <a:t>two</a:t>
            </a:r>
            <a:r>
              <a:rPr lang="en-US" altLang="en-US" dirty="0"/>
              <a:t> buckets: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2/n</a:t>
            </a:r>
            <a:r>
              <a:rPr lang="en-US" altLang="en-US" b="1" baseline="30000" dirty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 of key space</a:t>
            </a:r>
          </a:p>
          <a:p>
            <a:pPr lvl="2"/>
            <a:r>
              <a:rPr lang="en-US" altLang="en-US" dirty="0"/>
              <a:t>The failure has </a:t>
            </a:r>
            <a:r>
              <a:rPr lang="en-US" altLang="en-US" b="1" dirty="0">
                <a:solidFill>
                  <a:srgbClr val="C00000"/>
                </a:solidFill>
              </a:rPr>
              <a:t>upset the load balance </a:t>
            </a:r>
          </a:p>
          <a:p>
            <a:pPr lvl="2"/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E13A-C0A9-CB43-9DFD-8380A0E4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B981-4CDB-944A-B680-6EBD3798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B846-8FA5-4C4F-8EA9-4CC01C93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8266BE-17B0-B246-BCAA-F9F39EFE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7945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C910E8-A766-8F40-AED2-1D90FD5C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42701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000796-97BF-4747-ABFE-10D94F8F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2431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F1DFF6-F5BE-DB45-B56F-C1400AFD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3176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D12FE-CF3A-C341-9F0D-70CB64CD7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75" y="3317650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3B40D6-8379-9F4E-B66D-9E772CD9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9685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2F80B-9B4F-AB40-ADF4-F26FDE95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12" y="3927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2BA736-5F94-8A4D-AC4C-5E242C51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7" y="270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B1EA3F-F6CC-674F-90E5-6EC65747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7" y="27858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EABC2E-3098-2148-A211-E1CE13E1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41701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8D461B-2DED-9D4A-92D0-B291E7DF39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7062" y="414156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D4D698-AA18-464D-AE10-982783641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0699" y="370499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A6033-1D0B-7E4B-A84E-5CFE53B7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946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C472D2-2055-674B-B825-67D456B9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25413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B4480-9062-7C48-AD30-1CB266D8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6224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B3631F-09F3-3D41-8288-D53BF8AB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2" y="30557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FF805935-46FD-9141-A23A-CBC40AE5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21270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F253EB3A-DB24-6845-9B89-8B5A6C577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1954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A6ADA1C-25E0-7848-8F4A-D1D1D36F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43082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1F339E3E-EF8B-0F42-B3AE-831EFD014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0802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9" name="Oval 17">
            <a:extLst>
              <a:ext uri="{FF2B5EF4-FFF2-40B4-BE49-F238E27FC236}">
                <a16:creationId xmlns:a16="http://schemas.microsoft.com/office/drawing/2014/main" id="{44F3C3F2-4C32-C74E-B31C-7B96113F2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93881" y="252469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C2E1E151-1645-D442-BE9F-BD7CAEE2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069" y="377117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F4CB817-8564-A04E-8658-1681F07CDAE3}"/>
              </a:ext>
            </a:extLst>
          </p:cNvPr>
          <p:cNvSpPr/>
          <p:nvPr/>
        </p:nvSpPr>
        <p:spPr>
          <a:xfrm>
            <a:off x="6972300" y="2553269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D0EDF35-0F60-254C-A199-8B086813F826}"/>
              </a:ext>
            </a:extLst>
          </p:cNvPr>
          <p:cNvSpPr/>
          <p:nvPr/>
        </p:nvSpPr>
        <p:spPr>
          <a:xfrm>
            <a:off x="6983413" y="2563758"/>
            <a:ext cx="1700212" cy="1678782"/>
          </a:xfrm>
          <a:prstGeom prst="arc">
            <a:avLst>
              <a:gd name="adj1" fmla="val 3790699"/>
              <a:gd name="adj2" fmla="val 17624087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server icon transparent">
            <a:extLst>
              <a:ext uri="{FF2B5EF4-FFF2-40B4-BE49-F238E27FC236}">
                <a16:creationId xmlns:a16="http://schemas.microsoft.com/office/drawing/2014/main" id="{0691A3F5-0224-8642-AF85-6E9FD52C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903"/>
            <a:ext cx="4259851" cy="520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460B9-9B61-DA4C-BAF9-67E1B25C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or vertical scalability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D3EA-4E9F-D94B-91FA-3DAC57D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622E-6670-0A44-8F9A-8BEEDB14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E6DC-F866-4E40-BB94-867B1077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9790E2-6363-4342-A6AC-E2EA5BC6B7B1}"/>
              </a:ext>
            </a:extLst>
          </p:cNvPr>
          <p:cNvGrpSpPr/>
          <p:nvPr/>
        </p:nvGrpSpPr>
        <p:grpSpPr>
          <a:xfrm>
            <a:off x="1379210" y="1840847"/>
            <a:ext cx="1211590" cy="601990"/>
            <a:chOff x="1482725" y="1736072"/>
            <a:chExt cx="1211590" cy="601990"/>
          </a:xfrm>
        </p:grpSpPr>
        <p:pic>
          <p:nvPicPr>
            <p:cNvPr id="1030" name="Picture 6" descr="Image result for CPU core icon transparent">
              <a:extLst>
                <a:ext uri="{FF2B5EF4-FFF2-40B4-BE49-F238E27FC236}">
                  <a16:creationId xmlns:a16="http://schemas.microsoft.com/office/drawing/2014/main" id="{05D80A46-16A6-EE4F-B0F4-B7E5DF855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DRAM icon transparent">
              <a:extLst>
                <a:ext uri="{FF2B5EF4-FFF2-40B4-BE49-F238E27FC236}">
                  <a16:creationId xmlns:a16="http://schemas.microsoft.com/office/drawing/2014/main" id="{1F77963C-5BED-754F-980E-6EEC6BEDA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5FF42-350E-FA4E-9441-9340685FFBF9}"/>
              </a:ext>
            </a:extLst>
          </p:cNvPr>
          <p:cNvGrpSpPr/>
          <p:nvPr/>
        </p:nvGrpSpPr>
        <p:grpSpPr>
          <a:xfrm>
            <a:off x="1383015" y="2454101"/>
            <a:ext cx="1211590" cy="601990"/>
            <a:chOff x="1482725" y="1736072"/>
            <a:chExt cx="1211590" cy="601990"/>
          </a:xfrm>
        </p:grpSpPr>
        <p:pic>
          <p:nvPicPr>
            <p:cNvPr id="20" name="Picture 6" descr="Image result for CPU core icon transparent">
              <a:extLst>
                <a:ext uri="{FF2B5EF4-FFF2-40B4-BE49-F238E27FC236}">
                  <a16:creationId xmlns:a16="http://schemas.microsoft.com/office/drawing/2014/main" id="{0CBE4F16-4A66-AA49-98D1-E724E67D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Image result for DRAM icon transparent">
              <a:extLst>
                <a:ext uri="{FF2B5EF4-FFF2-40B4-BE49-F238E27FC236}">
                  <a16:creationId xmlns:a16="http://schemas.microsoft.com/office/drawing/2014/main" id="{7C907B20-FB2E-2146-AAC8-163965514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426879-57F1-F848-9CD4-4E619E276C9F}"/>
              </a:ext>
            </a:extLst>
          </p:cNvPr>
          <p:cNvGrpSpPr/>
          <p:nvPr/>
        </p:nvGrpSpPr>
        <p:grpSpPr>
          <a:xfrm>
            <a:off x="1379210" y="3061788"/>
            <a:ext cx="1211590" cy="601990"/>
            <a:chOff x="1482725" y="1736072"/>
            <a:chExt cx="1211590" cy="601990"/>
          </a:xfrm>
        </p:grpSpPr>
        <p:pic>
          <p:nvPicPr>
            <p:cNvPr id="23" name="Picture 6" descr="Image result for CPU core icon transparent">
              <a:extLst>
                <a:ext uri="{FF2B5EF4-FFF2-40B4-BE49-F238E27FC236}">
                  <a16:creationId xmlns:a16="http://schemas.microsoft.com/office/drawing/2014/main" id="{F6642727-DA60-814C-8450-EA7E89B07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Image result for DRAM icon transparent">
              <a:extLst>
                <a:ext uri="{FF2B5EF4-FFF2-40B4-BE49-F238E27FC236}">
                  <a16:creationId xmlns:a16="http://schemas.microsoft.com/office/drawing/2014/main" id="{2E1F48C2-375A-2646-A28F-CDC23438F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1AB7BD-C7EE-0743-9246-C2756D870AFF}"/>
              </a:ext>
            </a:extLst>
          </p:cNvPr>
          <p:cNvGrpSpPr/>
          <p:nvPr/>
        </p:nvGrpSpPr>
        <p:grpSpPr>
          <a:xfrm>
            <a:off x="1383015" y="3672474"/>
            <a:ext cx="1211590" cy="601990"/>
            <a:chOff x="1482725" y="1736072"/>
            <a:chExt cx="1211590" cy="601990"/>
          </a:xfrm>
        </p:grpSpPr>
        <p:pic>
          <p:nvPicPr>
            <p:cNvPr id="26" name="Picture 6" descr="Image result for CPU core icon transparent">
              <a:extLst>
                <a:ext uri="{FF2B5EF4-FFF2-40B4-BE49-F238E27FC236}">
                  <a16:creationId xmlns:a16="http://schemas.microsoft.com/office/drawing/2014/main" id="{1D2B2E7E-1554-9A4F-8C82-D0386633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DRAM icon transparent">
              <a:extLst>
                <a:ext uri="{FF2B5EF4-FFF2-40B4-BE49-F238E27FC236}">
                  <a16:creationId xmlns:a16="http://schemas.microsoft.com/office/drawing/2014/main" id="{4417ACEB-E632-B64D-86B9-D87BED036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009C8B-24E9-AE46-A302-094211DA396B}"/>
              </a:ext>
            </a:extLst>
          </p:cNvPr>
          <p:cNvGrpSpPr/>
          <p:nvPr/>
        </p:nvGrpSpPr>
        <p:grpSpPr>
          <a:xfrm>
            <a:off x="1383015" y="4307476"/>
            <a:ext cx="1211590" cy="601990"/>
            <a:chOff x="1482725" y="1736072"/>
            <a:chExt cx="1211590" cy="601990"/>
          </a:xfrm>
        </p:grpSpPr>
        <p:pic>
          <p:nvPicPr>
            <p:cNvPr id="29" name="Picture 6" descr="Image result for CPU core icon transparent">
              <a:extLst>
                <a:ext uri="{FF2B5EF4-FFF2-40B4-BE49-F238E27FC236}">
                  <a16:creationId xmlns:a16="http://schemas.microsoft.com/office/drawing/2014/main" id="{EA66E768-6E15-C84C-B838-DDF0408F8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Image result for DRAM icon transparent">
              <a:extLst>
                <a:ext uri="{FF2B5EF4-FFF2-40B4-BE49-F238E27FC236}">
                  <a16:creationId xmlns:a16="http://schemas.microsoft.com/office/drawing/2014/main" id="{D48AEA75-AB61-754F-A4CA-B113AA6966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D65D4A-07F9-BC40-B253-813686109ACB}"/>
              </a:ext>
            </a:extLst>
          </p:cNvPr>
          <p:cNvGrpSpPr/>
          <p:nvPr/>
        </p:nvGrpSpPr>
        <p:grpSpPr>
          <a:xfrm>
            <a:off x="1379210" y="4936321"/>
            <a:ext cx="1211590" cy="601990"/>
            <a:chOff x="1482725" y="1736072"/>
            <a:chExt cx="1211590" cy="601990"/>
          </a:xfrm>
        </p:grpSpPr>
        <p:pic>
          <p:nvPicPr>
            <p:cNvPr id="32" name="Picture 6" descr="Image result for CPU core icon transparent">
              <a:extLst>
                <a:ext uri="{FF2B5EF4-FFF2-40B4-BE49-F238E27FC236}">
                  <a16:creationId xmlns:a16="http://schemas.microsoft.com/office/drawing/2014/main" id="{165B77A9-A09D-2648-AA1A-2EF912385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Image result for DRAM icon transparent">
              <a:extLst>
                <a:ext uri="{FF2B5EF4-FFF2-40B4-BE49-F238E27FC236}">
                  <a16:creationId xmlns:a16="http://schemas.microsoft.com/office/drawing/2014/main" id="{D738E9B5-6DA3-C446-8F42-4DE259F77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1">
            <a:extLst>
              <a:ext uri="{FF2B5EF4-FFF2-40B4-BE49-F238E27FC236}">
                <a16:creationId xmlns:a16="http://schemas.microsoft.com/office/drawing/2014/main" id="{3F0402AE-88F4-DD47-AB6F-66650CBD0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82" y="5617059"/>
            <a:ext cx="22404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dirty="0">
                <a:latin typeface="Helvetica" pitchFamily="2" charset="0"/>
              </a:rPr>
              <a:t>Vertical scaling</a:t>
            </a:r>
          </a:p>
          <a:p>
            <a:pPr algn="ctr"/>
            <a:r>
              <a:rPr lang="en-US" altLang="en-US" sz="2400" dirty="0">
                <a:latin typeface="Helvetica" pitchFamily="2" charset="0"/>
              </a:rPr>
              <a:t>(Scaling-up)</a:t>
            </a:r>
          </a:p>
        </p:txBody>
      </p:sp>
    </p:spTree>
    <p:extLst>
      <p:ext uri="{BB962C8B-B14F-4D97-AF65-F5344CB8AC3E}">
        <p14:creationId xmlns:p14="http://schemas.microsoft.com/office/powerpoint/2010/main" val="3506599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1C2A-3F99-7141-BB47-04FDB4E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D180-3C2C-E446-98CD-64ED0F3D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47269"/>
          </a:xfrm>
        </p:spPr>
        <p:txBody>
          <a:bodyPr>
            <a:normAutofit fontScale="92500"/>
          </a:bodyPr>
          <a:lstStyle/>
          <a:p>
            <a:r>
              <a:rPr lang="en-US" altLang="en-US" b="1" dirty="0"/>
              <a:t>Idea: </a:t>
            </a:r>
            <a:r>
              <a:rPr lang="en-US" altLang="en-US" dirty="0"/>
              <a:t>Each physical node implements v </a:t>
            </a:r>
            <a:r>
              <a:rPr lang="en-US" altLang="en-US" b="1" i="1" dirty="0">
                <a:solidFill>
                  <a:srgbClr val="C00000"/>
                </a:solidFill>
              </a:rPr>
              <a:t>virtual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/>
              <a:t>nodes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b="1" dirty="0"/>
              <a:t>physical node </a:t>
            </a:r>
            <a:r>
              <a:rPr lang="en-US" altLang="en-US" dirty="0"/>
              <a:t>maintains </a:t>
            </a:r>
            <a:r>
              <a:rPr lang="en-US" altLang="en-US" b="1" dirty="0"/>
              <a:t>v &gt; 1 token ids</a:t>
            </a:r>
          </a:p>
          <a:p>
            <a:pPr lvl="2"/>
            <a:r>
              <a:rPr lang="en-US" altLang="en-US" dirty="0"/>
              <a:t>Each token id corresponds to a virtual node</a:t>
            </a:r>
          </a:p>
          <a:p>
            <a:pPr lvl="2"/>
            <a:r>
              <a:rPr lang="en-US" altLang="en-US" dirty="0"/>
              <a:t>Each </a:t>
            </a:r>
            <a:r>
              <a:rPr lang="en-US" altLang="en-US" b="1" dirty="0"/>
              <a:t>physical node</a:t>
            </a:r>
            <a:r>
              <a:rPr lang="en-US" altLang="en-US" dirty="0"/>
              <a:t> can have a different v based on strength of node (heterogeneity)</a:t>
            </a:r>
          </a:p>
          <a:p>
            <a:endParaRPr lang="en-US" altLang="en-US" dirty="0"/>
          </a:p>
          <a:p>
            <a:r>
              <a:rPr lang="en-US" altLang="en-US" dirty="0"/>
              <a:t>Each virtual node owns an expected </a:t>
            </a:r>
            <a:r>
              <a:rPr lang="en-US" altLang="en-US" b="1" dirty="0">
                <a:solidFill>
                  <a:srgbClr val="0070C0"/>
                </a:solidFill>
              </a:rPr>
              <a:t>1/(</a:t>
            </a:r>
            <a:r>
              <a:rPr lang="en-US" altLang="en-US" b="1" dirty="0" err="1">
                <a:solidFill>
                  <a:srgbClr val="0070C0"/>
                </a:solidFill>
              </a:rPr>
              <a:t>vn</a:t>
            </a:r>
            <a:r>
              <a:rPr lang="en-US" altLang="en-US" b="1" dirty="0">
                <a:solidFill>
                  <a:srgbClr val="0070C0"/>
                </a:solidFill>
              </a:rPr>
              <a:t>)</a:t>
            </a:r>
            <a:r>
              <a:rPr lang="en-US" altLang="en-US" b="1" baseline="30000" dirty="0" err="1">
                <a:solidFill>
                  <a:srgbClr val="0070C0"/>
                </a:solidFill>
              </a:rPr>
              <a:t>th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of ID space </a:t>
            </a:r>
          </a:p>
          <a:p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71EC-1057-AD43-A798-F35E7BFE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2993-62D3-BD44-B656-2A307ECC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7180-DC6F-8442-A122-DC3E765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0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1C2A-3F99-7141-BB47-04FDB4E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D180-3C2C-E446-98CD-64ED0F3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 dirty="0"/>
              <a:t>Idea: </a:t>
            </a:r>
            <a:r>
              <a:rPr lang="en-US" altLang="en-US" dirty="0"/>
              <a:t>Each physical node implements v </a:t>
            </a:r>
            <a:r>
              <a:rPr lang="en-US" altLang="en-US" b="1" i="1" dirty="0">
                <a:solidFill>
                  <a:srgbClr val="C00000"/>
                </a:solidFill>
              </a:rPr>
              <a:t>virtual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/>
              <a:t>nodes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b="1" dirty="0"/>
              <a:t>physical node </a:t>
            </a:r>
            <a:r>
              <a:rPr lang="en-US" altLang="en-US" dirty="0"/>
              <a:t>maintains </a:t>
            </a:r>
            <a:r>
              <a:rPr lang="en-US" altLang="en-US" b="1" dirty="0"/>
              <a:t>v &gt; 1 token ids</a:t>
            </a:r>
          </a:p>
          <a:p>
            <a:pPr lvl="2"/>
            <a:r>
              <a:rPr lang="en-US" altLang="en-US" dirty="0"/>
              <a:t>Each token id corresponds to a virtual node</a:t>
            </a:r>
          </a:p>
          <a:p>
            <a:pPr lvl="2"/>
            <a:r>
              <a:rPr lang="en-US" altLang="en-US" dirty="0"/>
              <a:t>Each </a:t>
            </a:r>
            <a:r>
              <a:rPr lang="en-US" altLang="en-US" b="1" dirty="0"/>
              <a:t>physical node</a:t>
            </a:r>
            <a:r>
              <a:rPr lang="en-US" altLang="en-US" dirty="0"/>
              <a:t> can have a different v based on strength of node (heterogeneity)</a:t>
            </a:r>
          </a:p>
          <a:p>
            <a:endParaRPr lang="en-US" altLang="en-US" dirty="0"/>
          </a:p>
          <a:p>
            <a:r>
              <a:rPr lang="en-US" altLang="en-US" dirty="0"/>
              <a:t>Each virtual node owns an expected </a:t>
            </a:r>
            <a:r>
              <a:rPr lang="en-US" altLang="en-US" b="1" dirty="0">
                <a:solidFill>
                  <a:srgbClr val="0070C0"/>
                </a:solidFill>
              </a:rPr>
              <a:t>1/(</a:t>
            </a:r>
            <a:r>
              <a:rPr lang="en-US" altLang="en-US" b="1" dirty="0" err="1">
                <a:solidFill>
                  <a:srgbClr val="0070C0"/>
                </a:solidFill>
              </a:rPr>
              <a:t>vn</a:t>
            </a:r>
            <a:r>
              <a:rPr lang="en-US" altLang="en-US" b="1" dirty="0">
                <a:solidFill>
                  <a:srgbClr val="0070C0"/>
                </a:solidFill>
              </a:rPr>
              <a:t>)</a:t>
            </a:r>
            <a:r>
              <a:rPr lang="en-US" altLang="en-US" b="1" baseline="30000" dirty="0" err="1">
                <a:solidFill>
                  <a:srgbClr val="0070C0"/>
                </a:solidFill>
              </a:rPr>
              <a:t>th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of ID space </a:t>
            </a:r>
          </a:p>
          <a:p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b="1" dirty="0">
                <a:solidFill>
                  <a:srgbClr val="C00000"/>
                </a:solidFill>
              </a:rPr>
              <a:t>Upon a physical node’s failure,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/>
              <a:t>v</a:t>
            </a:r>
            <a:r>
              <a:rPr lang="en-US" altLang="en-US" dirty="0"/>
              <a:t> virtual nodes fail</a:t>
            </a:r>
          </a:p>
          <a:p>
            <a:pPr lvl="1"/>
            <a:r>
              <a:rPr lang="en-US" altLang="en-US" dirty="0"/>
              <a:t>Each of their successors takes over 1/(</a:t>
            </a:r>
            <a:r>
              <a:rPr lang="en-US" altLang="en-US" dirty="0" err="1"/>
              <a:t>vn</a:t>
            </a:r>
            <a:r>
              <a:rPr lang="en-US" altLang="en-US" dirty="0"/>
              <a:t>)</a:t>
            </a:r>
            <a:r>
              <a:rPr lang="en-US" altLang="en-US" baseline="30000" dirty="0" err="1"/>
              <a:t>th</a:t>
            </a:r>
            <a:r>
              <a:rPr lang="en-US" altLang="en-US" dirty="0"/>
              <a:t> more</a:t>
            </a:r>
          </a:p>
          <a:p>
            <a:pPr lvl="2"/>
            <a:r>
              <a:rPr lang="en-US" altLang="en-US" dirty="0"/>
              <a:t>Expected to be distributed across physical nodes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71EC-1057-AD43-A798-F35E7BFE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2993-62D3-BD44-B656-2A307ECC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7180-DC6F-8442-A122-DC3E765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2D1B-B5BE-8C4B-91C9-3C8CCCC4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nodes: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8E63-BBA0-F147-99CC-73A2E198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9341-382E-E147-B5B3-FF49A647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8928-1B28-5345-B845-946AE20D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7FBEFA-BDAC-234F-8166-1A25B654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643" y="2549175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6C7B92-CC6C-5341-85FB-94A71644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805" y="43398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D95E13-CC3C-0041-99CB-78A226E6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805" y="25015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C9A917-7CD9-C54C-AFD7-2EEF70921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543" y="33873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A7B0CD-9E8B-C542-B3E5-2B414DC34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018" y="3387375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CC5B57-699D-574E-AC6D-BBBAE71E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543" y="4038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1117C0-3531-914C-BA2B-F7444A32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755" y="39969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A7284E-5089-1743-8418-AF407D68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530" y="27777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9EB918-6236-E647-B781-3DA46CFF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580" y="28555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B3D7A3-F123-304D-9BC0-5DD73D7B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80" y="42398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552B94-CC5B-0241-B309-1022A80DF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1705" y="4211288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4B4FFA-0E09-D249-94A8-EA07219647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5342" y="377472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3AC3D4-4D3D-B740-A11E-1A6EBEE5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618" y="30159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D30996-BDF5-A748-8F78-FD2281957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80" y="26110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439DFB-83CF-7A49-8755-D669EF11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443" y="3692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73A467-83BE-5649-8852-F7560AA05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155" y="31254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6F7D32D9-4C83-994D-94D2-ED66A2A7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705" y="21967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4A3165CB-6902-394B-9B3C-D21CB91B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843" y="326513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14E60F05-309F-F541-BD4F-1B8C3D02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705" y="43779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80467AFE-0DA1-B542-AB74-7AE121B6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243" y="257775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00FDD1B4-0BB6-CD42-A9CC-D758B5B507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8524" y="259441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8" name="Oval 16">
            <a:extLst>
              <a:ext uri="{FF2B5EF4-FFF2-40B4-BE49-F238E27FC236}">
                <a16:creationId xmlns:a16="http://schemas.microsoft.com/office/drawing/2014/main" id="{105900C7-9295-7B40-B359-A8488FB67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6830" y="4235100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832498AE-9251-B046-9E56-8F13410F6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6830" y="2599182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C41E7B60-78E5-D14D-A6BB-1FA9D031E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5251" y="3982687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A8A2EB1A-C338-934A-B931-2CB5A470B2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6180" y="2843089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F2D4F-46B4-8C47-8099-ACAB018FC097}"/>
              </a:ext>
            </a:extLst>
          </p:cNvPr>
          <p:cNvSpPr/>
          <p:nvPr/>
        </p:nvSpPr>
        <p:spPr>
          <a:xfrm>
            <a:off x="5997572" y="2449133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CC0000"/>
                </a:solidFill>
                <a:latin typeface="Helvetica" pitchFamily="2" charset="0"/>
              </a:rPr>
              <a:t>Same physical node</a:t>
            </a:r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1C52372A-D6A4-3145-B267-77B40ABA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9329" y="2608595"/>
            <a:ext cx="696913" cy="308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34" name="Line 28">
            <a:extLst>
              <a:ext uri="{FF2B5EF4-FFF2-40B4-BE49-F238E27FC236}">
                <a16:creationId xmlns:a16="http://schemas.microsoft.com/office/drawing/2014/main" id="{459B7EDF-655C-EF4E-8BCC-9A353DA47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1880" y="2863419"/>
            <a:ext cx="2051278" cy="1442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4D5B1D-E7A8-F44E-B681-1C75CAFFED8F}"/>
              </a:ext>
            </a:extLst>
          </p:cNvPr>
          <p:cNvSpPr/>
          <p:nvPr/>
        </p:nvSpPr>
        <p:spPr>
          <a:xfrm>
            <a:off x="628650" y="1407970"/>
            <a:ext cx="21675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4 Physical Nodes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V=2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358490E-8ED1-DF40-B19B-B5D19406DC9C}"/>
              </a:ext>
            </a:extLst>
          </p:cNvPr>
          <p:cNvSpPr/>
          <p:nvPr/>
        </p:nvSpPr>
        <p:spPr>
          <a:xfrm>
            <a:off x="3844356" y="2622994"/>
            <a:ext cx="1700212" cy="1678782"/>
          </a:xfrm>
          <a:prstGeom prst="arc">
            <a:avLst>
              <a:gd name="adj1" fmla="val 14487211"/>
              <a:gd name="adj2" fmla="val 17828123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FDBFC626-9F96-AA4E-9F9D-4D2C91E9C6CB}"/>
              </a:ext>
            </a:extLst>
          </p:cNvPr>
          <p:cNvSpPr/>
          <p:nvPr/>
        </p:nvSpPr>
        <p:spPr>
          <a:xfrm>
            <a:off x="3855470" y="2622994"/>
            <a:ext cx="1700212" cy="1678782"/>
          </a:xfrm>
          <a:prstGeom prst="arc">
            <a:avLst>
              <a:gd name="adj1" fmla="val 2312275"/>
              <a:gd name="adj2" fmla="val 3726900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2D1B-B5BE-8C4B-91C9-3C8CCCC4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nodes: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8E63-BBA0-F147-99CC-73A2E198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9341-382E-E147-B5B3-FF49A647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8928-1B28-5345-B845-946AE20D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7FBEFA-BDAC-234F-8166-1A25B654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643" y="2549175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6C7B92-CC6C-5341-85FB-94A71644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805" y="43398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D95E13-CC3C-0041-99CB-78A226E6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805" y="25015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C9A917-7CD9-C54C-AFD7-2EEF70921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543" y="33873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A7B0CD-9E8B-C542-B3E5-2B414DC34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018" y="3387375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CC5B57-699D-574E-AC6D-BBBAE71E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543" y="4038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1117C0-3531-914C-BA2B-F7444A32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755" y="39969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A7284E-5089-1743-8418-AF407D68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530" y="27777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9EB918-6236-E647-B781-3DA46CFF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580" y="28555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B3D7A3-F123-304D-9BC0-5DD73D7B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80" y="42398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552B94-CC5B-0241-B309-1022A80DF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1705" y="4211288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4B4FFA-0E09-D249-94A8-EA07219647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5342" y="377472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3AC3D4-4D3D-B740-A11E-1A6EBEE5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618" y="30159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D30996-BDF5-A748-8F78-FD2281957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80" y="26110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439DFB-83CF-7A49-8755-D669EF11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443" y="3692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73A467-83BE-5649-8852-F7560AA05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155" y="31254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6F7D32D9-4C83-994D-94D2-ED66A2A7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705" y="21967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4A3165CB-6902-394B-9B3C-D21CB91B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843" y="326513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14E60F05-309F-F541-BD4F-1B8C3D02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705" y="43779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80467AFE-0DA1-B542-AB74-7AE121B6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243" y="257775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00FDD1B4-0BB6-CD42-A9CC-D758B5B507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8524" y="259441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8" name="Oval 16">
            <a:extLst>
              <a:ext uri="{FF2B5EF4-FFF2-40B4-BE49-F238E27FC236}">
                <a16:creationId xmlns:a16="http://schemas.microsoft.com/office/drawing/2014/main" id="{105900C7-9295-7B40-B359-A8488FB67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6830" y="4235100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832498AE-9251-B046-9E56-8F13410F6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6830" y="2599182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C41E7B60-78E5-D14D-A6BB-1FA9D031E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5251" y="3982687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A8A2EB1A-C338-934A-B931-2CB5A470B2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6180" y="2843089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F2D4F-46B4-8C47-8099-ACAB018FC097}"/>
              </a:ext>
            </a:extLst>
          </p:cNvPr>
          <p:cNvSpPr/>
          <p:nvPr/>
        </p:nvSpPr>
        <p:spPr>
          <a:xfrm>
            <a:off x="5997572" y="2449133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CC0000"/>
                </a:solidFill>
                <a:latin typeface="Helvetica" pitchFamily="2" charset="0"/>
              </a:rPr>
              <a:t>Same physical node</a:t>
            </a:r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1C52372A-D6A4-3145-B267-77B40ABA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9329" y="2608595"/>
            <a:ext cx="696913" cy="308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34" name="Line 28">
            <a:extLst>
              <a:ext uri="{FF2B5EF4-FFF2-40B4-BE49-F238E27FC236}">
                <a16:creationId xmlns:a16="http://schemas.microsoft.com/office/drawing/2014/main" id="{459B7EDF-655C-EF4E-8BCC-9A353DA47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1880" y="2863419"/>
            <a:ext cx="2051278" cy="1442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4D5B1D-E7A8-F44E-B681-1C75CAFFED8F}"/>
              </a:ext>
            </a:extLst>
          </p:cNvPr>
          <p:cNvSpPr/>
          <p:nvPr/>
        </p:nvSpPr>
        <p:spPr>
          <a:xfrm>
            <a:off x="628650" y="1407970"/>
            <a:ext cx="21675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4 Physical Nodes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V=2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358490E-8ED1-DF40-B19B-B5D19406DC9C}"/>
              </a:ext>
            </a:extLst>
          </p:cNvPr>
          <p:cNvSpPr/>
          <p:nvPr/>
        </p:nvSpPr>
        <p:spPr>
          <a:xfrm>
            <a:off x="3844356" y="2622994"/>
            <a:ext cx="1700212" cy="1678782"/>
          </a:xfrm>
          <a:prstGeom prst="arc">
            <a:avLst>
              <a:gd name="adj1" fmla="val 14487211"/>
              <a:gd name="adj2" fmla="val 17828123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FDBFC626-9F96-AA4E-9F9D-4D2C91E9C6CB}"/>
              </a:ext>
            </a:extLst>
          </p:cNvPr>
          <p:cNvSpPr/>
          <p:nvPr/>
        </p:nvSpPr>
        <p:spPr>
          <a:xfrm>
            <a:off x="3855470" y="2622994"/>
            <a:ext cx="1700212" cy="1678782"/>
          </a:xfrm>
          <a:prstGeom prst="arc">
            <a:avLst>
              <a:gd name="adj1" fmla="val 2312275"/>
              <a:gd name="adj2" fmla="val 3726900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633ED02D-9EA5-EF4B-A9AA-2FFF2AA8DDBC}"/>
              </a:ext>
            </a:extLst>
          </p:cNvPr>
          <p:cNvSpPr/>
          <p:nvPr/>
        </p:nvSpPr>
        <p:spPr>
          <a:xfrm rot="2700000">
            <a:off x="7645460" y="2548101"/>
            <a:ext cx="419100" cy="419100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3B585CFB-4DDE-AB4B-8EC7-CFA7C4ADEBC5}"/>
              </a:ext>
            </a:extLst>
          </p:cNvPr>
          <p:cNvSpPr/>
          <p:nvPr/>
        </p:nvSpPr>
        <p:spPr>
          <a:xfrm>
            <a:off x="3855470" y="2622994"/>
            <a:ext cx="1700212" cy="1678782"/>
          </a:xfrm>
          <a:prstGeom prst="arc">
            <a:avLst>
              <a:gd name="adj1" fmla="val 2312275"/>
              <a:gd name="adj2" fmla="val 7117128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68CAA002-BF08-2444-8E32-24751AFA5781}"/>
              </a:ext>
            </a:extLst>
          </p:cNvPr>
          <p:cNvSpPr/>
          <p:nvPr/>
        </p:nvSpPr>
        <p:spPr>
          <a:xfrm>
            <a:off x="3855695" y="2634559"/>
            <a:ext cx="1700212" cy="1678782"/>
          </a:xfrm>
          <a:prstGeom prst="arc">
            <a:avLst>
              <a:gd name="adj1" fmla="val 14487211"/>
              <a:gd name="adj2" fmla="val 19231712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8187E-CFBE-5845-9684-6E846462B326}"/>
              </a:ext>
            </a:extLst>
          </p:cNvPr>
          <p:cNvSpPr/>
          <p:nvPr/>
        </p:nvSpPr>
        <p:spPr>
          <a:xfrm>
            <a:off x="628650" y="5527493"/>
            <a:ext cx="5897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Result: Better load balance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</a:rPr>
              <a:t>with larger v</a:t>
            </a:r>
            <a:endParaRPr lang="en-US" altLang="en-US" sz="2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5AD6-622E-1D48-B98D-CB7967E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03E7-0D71-5D49-A45B-7A98D5DC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Techniques for partitioning data</a:t>
            </a:r>
          </a:p>
          <a:p>
            <a:pPr lvl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Metrics for success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b="1" dirty="0"/>
              <a:t>Case study</a:t>
            </a:r>
          </a:p>
          <a:p>
            <a:pPr lvl="1"/>
            <a:r>
              <a:rPr lang="en-US" altLang="en-US" b="1" dirty="0"/>
              <a:t>Amazon Dynamo key-value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B419-74DF-E64E-863B-DC0CED4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68A0-70E5-2548-A04C-2DAE9B46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77E0-6290-634A-9F0F-297FFDEA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110A-ABD0-404D-8DF3-76318F97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The P2P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0826-C8FE-CB4A-A77E-269E6D9C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12756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Chord</a:t>
            </a:r>
            <a:r>
              <a:rPr lang="en-US" dirty="0"/>
              <a:t> and </a:t>
            </a:r>
            <a:r>
              <a:rPr lang="en-US" b="1" dirty="0" err="1"/>
              <a:t>DHash</a:t>
            </a:r>
            <a:r>
              <a:rPr lang="en-US" dirty="0"/>
              <a:t> intended for </a:t>
            </a:r>
            <a:r>
              <a:rPr lang="en-US" b="1" dirty="0"/>
              <a:t>wide-area P2P systems</a:t>
            </a:r>
          </a:p>
          <a:p>
            <a:pPr lvl="1"/>
            <a:r>
              <a:rPr lang="en-US" dirty="0"/>
              <a:t>Individual nodes </a:t>
            </a:r>
            <a:r>
              <a:rPr lang="en-US" b="1" dirty="0">
                <a:solidFill>
                  <a:srgbClr val="C00000"/>
                </a:solidFill>
              </a:rPr>
              <a:t>at Internet’s edge</a:t>
            </a:r>
            <a:r>
              <a:rPr lang="en-US" dirty="0"/>
              <a:t>, file sharing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533F-31D8-6F43-83C1-B771B06D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54D-DE08-0749-A853-57936458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54CB-17D2-CA40-B40E-DE126BF4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110A-ABD0-404D-8DF3-76318F97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The P2P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0826-C8FE-CB4A-A77E-269E6D9C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6964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Chord</a:t>
            </a:r>
            <a:r>
              <a:rPr lang="en-US" dirty="0"/>
              <a:t> and </a:t>
            </a:r>
            <a:r>
              <a:rPr lang="en-US" b="1" dirty="0" err="1"/>
              <a:t>DHash</a:t>
            </a:r>
            <a:r>
              <a:rPr lang="en-US" dirty="0"/>
              <a:t> intended for </a:t>
            </a:r>
            <a:r>
              <a:rPr lang="en-US" b="1" dirty="0"/>
              <a:t>wide-area P2P systems</a:t>
            </a:r>
          </a:p>
          <a:p>
            <a:pPr lvl="1"/>
            <a:r>
              <a:rPr lang="en-US" dirty="0"/>
              <a:t>Individual nodes </a:t>
            </a:r>
            <a:r>
              <a:rPr lang="en-US" b="1" dirty="0">
                <a:solidFill>
                  <a:srgbClr val="C00000"/>
                </a:solidFill>
              </a:rPr>
              <a:t>at Internet’s edge</a:t>
            </a:r>
            <a:r>
              <a:rPr lang="en-US" dirty="0"/>
              <a:t>, file sharing</a:t>
            </a:r>
          </a:p>
          <a:p>
            <a:endParaRPr lang="en-US" dirty="0"/>
          </a:p>
          <a:p>
            <a:r>
              <a:rPr lang="en-US" dirty="0"/>
              <a:t>Central challenge: low-latency key lookup with high availability</a:t>
            </a:r>
          </a:p>
          <a:p>
            <a:pPr lvl="1"/>
            <a:r>
              <a:rPr lang="en-US" dirty="0"/>
              <a:t>Trades off </a:t>
            </a:r>
            <a:r>
              <a:rPr lang="en-US" b="1" dirty="0">
                <a:solidFill>
                  <a:srgbClr val="0070C0"/>
                </a:solidFill>
              </a:rPr>
              <a:t>consistency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availability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latency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533F-31D8-6F43-83C1-B771B06D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54D-DE08-0749-A853-57936458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54CB-17D2-CA40-B40E-DE126BF4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110A-ABD0-404D-8DF3-76318F97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The P2P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0826-C8FE-CB4A-A77E-269E6D9C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Chord</a:t>
            </a:r>
            <a:r>
              <a:rPr lang="en-US" dirty="0"/>
              <a:t> and </a:t>
            </a:r>
            <a:r>
              <a:rPr lang="en-US" b="1" dirty="0" err="1"/>
              <a:t>DHash</a:t>
            </a:r>
            <a:r>
              <a:rPr lang="en-US" dirty="0"/>
              <a:t> intended for </a:t>
            </a:r>
            <a:r>
              <a:rPr lang="en-US" b="1" dirty="0"/>
              <a:t>wide-area P2P systems</a:t>
            </a:r>
          </a:p>
          <a:p>
            <a:pPr lvl="1"/>
            <a:r>
              <a:rPr lang="en-US" dirty="0"/>
              <a:t>Individual nodes </a:t>
            </a:r>
            <a:r>
              <a:rPr lang="en-US" b="1" dirty="0">
                <a:solidFill>
                  <a:srgbClr val="C00000"/>
                </a:solidFill>
              </a:rPr>
              <a:t>at Internet’s edge</a:t>
            </a:r>
            <a:r>
              <a:rPr lang="en-US" dirty="0"/>
              <a:t>, file sharing</a:t>
            </a:r>
          </a:p>
          <a:p>
            <a:endParaRPr lang="en-US" dirty="0"/>
          </a:p>
          <a:p>
            <a:r>
              <a:rPr lang="en-US" dirty="0"/>
              <a:t>Central challenge: low-latency key lookup with high availability</a:t>
            </a:r>
          </a:p>
          <a:p>
            <a:pPr lvl="1"/>
            <a:r>
              <a:rPr lang="en-US" dirty="0"/>
              <a:t>Trades off </a:t>
            </a:r>
            <a:r>
              <a:rPr lang="en-US" b="1" dirty="0">
                <a:solidFill>
                  <a:srgbClr val="0070C0"/>
                </a:solidFill>
              </a:rPr>
              <a:t>consistency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availability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latency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Techniques:</a:t>
            </a:r>
          </a:p>
          <a:p>
            <a:pPr lvl="1"/>
            <a:r>
              <a:rPr lang="en-US" b="1" dirty="0"/>
              <a:t>Consistent hashing </a:t>
            </a:r>
            <a:r>
              <a:rPr lang="en-US" dirty="0"/>
              <a:t>to map keys to nodes</a:t>
            </a:r>
          </a:p>
          <a:p>
            <a:pPr lvl="1"/>
            <a:r>
              <a:rPr lang="en-US" b="1" dirty="0"/>
              <a:t>Vector clocks </a:t>
            </a:r>
            <a:r>
              <a:rPr lang="en-US" dirty="0"/>
              <a:t>for conflict resolution</a:t>
            </a:r>
          </a:p>
          <a:p>
            <a:pPr lvl="1"/>
            <a:r>
              <a:rPr lang="en-US" b="1" dirty="0"/>
              <a:t>Gossip </a:t>
            </a:r>
            <a:r>
              <a:rPr lang="en-US" dirty="0"/>
              <a:t>for node membership</a:t>
            </a:r>
            <a:endParaRPr lang="en-US" b="1" dirty="0"/>
          </a:p>
          <a:p>
            <a:pPr lvl="1"/>
            <a:r>
              <a:rPr lang="en-US" b="1" dirty="0"/>
              <a:t>Replication</a:t>
            </a:r>
            <a:r>
              <a:rPr lang="en-US" dirty="0"/>
              <a:t> at successors for availability under failure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533F-31D8-6F43-83C1-B771B06D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54D-DE08-0749-A853-57936458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54CB-17D2-CA40-B40E-DE126BF4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23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side Amazon’s Cloud Computing Infrastructure">
            <a:extLst>
              <a:ext uri="{FF2B5EF4-FFF2-40B4-BE49-F238E27FC236}">
                <a16:creationId xmlns:a16="http://schemas.microsoft.com/office/drawing/2014/main" id="{72C249E7-DC0E-7C46-88E7-14CC7E2B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1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5E142-7F6C-4A47-95B6-B396C168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Amazon’s workload (in 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8E6C-C4BC-FE4F-A7C5-DD9B831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Tens of thousands </a:t>
            </a:r>
            <a:r>
              <a:rPr lang="en-US" dirty="0">
                <a:solidFill>
                  <a:schemeClr val="bg1"/>
                </a:solidFill>
              </a:rPr>
              <a:t>of servers in globally-distributed </a:t>
            </a:r>
            <a:r>
              <a:rPr lang="en-US" b="1" dirty="0">
                <a:solidFill>
                  <a:srgbClr val="00B0F0"/>
                </a:solidFill>
              </a:rPr>
              <a:t>data centers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Peak load: </a:t>
            </a:r>
            <a:r>
              <a:rPr lang="en-US" dirty="0">
                <a:solidFill>
                  <a:schemeClr val="bg1"/>
                </a:solidFill>
              </a:rPr>
              <a:t>Tens of millions of customers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Tiered</a:t>
            </a:r>
            <a:r>
              <a:rPr lang="en-US" dirty="0">
                <a:solidFill>
                  <a:schemeClr val="bg1"/>
                </a:solidFill>
              </a:rPr>
              <a:t> service-oriented architecture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>
                <a:solidFill>
                  <a:schemeClr val="bg1"/>
                </a:solidFill>
              </a:rPr>
              <a:t> web page rendering servers, atop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>
                <a:solidFill>
                  <a:schemeClr val="bg1"/>
                </a:solidFill>
              </a:rPr>
              <a:t> aggregator servers, atop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Stateful</a:t>
            </a:r>
            <a:r>
              <a:rPr lang="en-US" sz="2800" dirty="0">
                <a:solidFill>
                  <a:schemeClr val="bg1"/>
                </a:solidFill>
              </a:rPr>
              <a:t> data stores (</a:t>
            </a:r>
            <a:r>
              <a:rPr lang="en-US" sz="2800" b="1" dirty="0">
                <a:solidFill>
                  <a:schemeClr val="bg1"/>
                </a:solidFill>
              </a:rPr>
              <a:t>e.g.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Dynamo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put(), get()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values “usually less than 1 MB”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06E7-2614-D34F-A9D1-88C7908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8EF1-B456-8E45-A618-0CA308B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456-D2CC-D64F-94F6-17012040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side Amazon’s Cloud Computing Infrastructure">
            <a:extLst>
              <a:ext uri="{FF2B5EF4-FFF2-40B4-BE49-F238E27FC236}">
                <a16:creationId xmlns:a16="http://schemas.microsoft.com/office/drawing/2014/main" id="{72C249E7-DC0E-7C46-88E7-14CC7E2B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5E142-7F6C-4A47-95B6-B396C168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does Amazon use Dynamo?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8E6C-C4BC-FE4F-A7C5-DD9B831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Shopping cart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Session info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Maybe “recently visited products” </a:t>
            </a:r>
            <a:r>
              <a:rPr lang="en-US" i="1" dirty="0">
                <a:solidFill>
                  <a:schemeClr val="bg1"/>
                </a:solidFill>
              </a:rPr>
              <a:t>etc.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Product list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Mostly read-only, replication for high read throughput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06E7-2614-D34F-A9D1-88C7908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8EF1-B456-8E45-A618-0CA308B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456-D2CC-D64F-94F6-17012040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 descr="Image result for server icon transparent">
            <a:extLst>
              <a:ext uri="{FF2B5EF4-FFF2-40B4-BE49-F238E27FC236}">
                <a16:creationId xmlns:a16="http://schemas.microsoft.com/office/drawing/2014/main" id="{A8BC3383-73BC-7043-873A-C8C51CD7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903"/>
            <a:ext cx="4259851" cy="520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460B9-9B61-DA4C-BAF9-67E1B25C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or vertical scalability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D3EA-4E9F-D94B-91FA-3DAC57D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622E-6670-0A44-8F9A-8BEEDB14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E6DC-F866-4E40-BB94-867B1077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9790E2-6363-4342-A6AC-E2EA5BC6B7B1}"/>
              </a:ext>
            </a:extLst>
          </p:cNvPr>
          <p:cNvGrpSpPr/>
          <p:nvPr/>
        </p:nvGrpSpPr>
        <p:grpSpPr>
          <a:xfrm>
            <a:off x="1379210" y="1840847"/>
            <a:ext cx="1211590" cy="601990"/>
            <a:chOff x="1482725" y="1736072"/>
            <a:chExt cx="1211590" cy="601990"/>
          </a:xfrm>
        </p:grpSpPr>
        <p:pic>
          <p:nvPicPr>
            <p:cNvPr id="1030" name="Picture 6" descr="Image result for CPU core icon transparent">
              <a:extLst>
                <a:ext uri="{FF2B5EF4-FFF2-40B4-BE49-F238E27FC236}">
                  <a16:creationId xmlns:a16="http://schemas.microsoft.com/office/drawing/2014/main" id="{05D80A46-16A6-EE4F-B0F4-B7E5DF855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DRAM icon transparent">
              <a:extLst>
                <a:ext uri="{FF2B5EF4-FFF2-40B4-BE49-F238E27FC236}">
                  <a16:creationId xmlns:a16="http://schemas.microsoft.com/office/drawing/2014/main" id="{1F77963C-5BED-754F-980E-6EEC6BEDA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5FF42-350E-FA4E-9441-9340685FFBF9}"/>
              </a:ext>
            </a:extLst>
          </p:cNvPr>
          <p:cNvGrpSpPr/>
          <p:nvPr/>
        </p:nvGrpSpPr>
        <p:grpSpPr>
          <a:xfrm>
            <a:off x="1383015" y="2454101"/>
            <a:ext cx="1211590" cy="601990"/>
            <a:chOff x="1482725" y="1736072"/>
            <a:chExt cx="1211590" cy="601990"/>
          </a:xfrm>
        </p:grpSpPr>
        <p:pic>
          <p:nvPicPr>
            <p:cNvPr id="20" name="Picture 6" descr="Image result for CPU core icon transparent">
              <a:extLst>
                <a:ext uri="{FF2B5EF4-FFF2-40B4-BE49-F238E27FC236}">
                  <a16:creationId xmlns:a16="http://schemas.microsoft.com/office/drawing/2014/main" id="{0CBE4F16-4A66-AA49-98D1-E724E67D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Image result for DRAM icon transparent">
              <a:extLst>
                <a:ext uri="{FF2B5EF4-FFF2-40B4-BE49-F238E27FC236}">
                  <a16:creationId xmlns:a16="http://schemas.microsoft.com/office/drawing/2014/main" id="{7C907B20-FB2E-2146-AAC8-163965514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426879-57F1-F848-9CD4-4E619E276C9F}"/>
              </a:ext>
            </a:extLst>
          </p:cNvPr>
          <p:cNvGrpSpPr/>
          <p:nvPr/>
        </p:nvGrpSpPr>
        <p:grpSpPr>
          <a:xfrm>
            <a:off x="1379210" y="3061788"/>
            <a:ext cx="1211590" cy="601990"/>
            <a:chOff x="1482725" y="1736072"/>
            <a:chExt cx="1211590" cy="601990"/>
          </a:xfrm>
        </p:grpSpPr>
        <p:pic>
          <p:nvPicPr>
            <p:cNvPr id="23" name="Picture 6" descr="Image result for CPU core icon transparent">
              <a:extLst>
                <a:ext uri="{FF2B5EF4-FFF2-40B4-BE49-F238E27FC236}">
                  <a16:creationId xmlns:a16="http://schemas.microsoft.com/office/drawing/2014/main" id="{F6642727-DA60-814C-8450-EA7E89B07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Image result for DRAM icon transparent">
              <a:extLst>
                <a:ext uri="{FF2B5EF4-FFF2-40B4-BE49-F238E27FC236}">
                  <a16:creationId xmlns:a16="http://schemas.microsoft.com/office/drawing/2014/main" id="{2E1F48C2-375A-2646-A28F-CDC23438F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1AB7BD-C7EE-0743-9246-C2756D870AFF}"/>
              </a:ext>
            </a:extLst>
          </p:cNvPr>
          <p:cNvGrpSpPr/>
          <p:nvPr/>
        </p:nvGrpSpPr>
        <p:grpSpPr>
          <a:xfrm>
            <a:off x="1383015" y="3672474"/>
            <a:ext cx="1211590" cy="601990"/>
            <a:chOff x="1482725" y="1736072"/>
            <a:chExt cx="1211590" cy="601990"/>
          </a:xfrm>
        </p:grpSpPr>
        <p:pic>
          <p:nvPicPr>
            <p:cNvPr id="26" name="Picture 6" descr="Image result for CPU core icon transparent">
              <a:extLst>
                <a:ext uri="{FF2B5EF4-FFF2-40B4-BE49-F238E27FC236}">
                  <a16:creationId xmlns:a16="http://schemas.microsoft.com/office/drawing/2014/main" id="{1D2B2E7E-1554-9A4F-8C82-D0386633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DRAM icon transparent">
              <a:extLst>
                <a:ext uri="{FF2B5EF4-FFF2-40B4-BE49-F238E27FC236}">
                  <a16:creationId xmlns:a16="http://schemas.microsoft.com/office/drawing/2014/main" id="{4417ACEB-E632-B64D-86B9-D87BED036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009C8B-24E9-AE46-A302-094211DA396B}"/>
              </a:ext>
            </a:extLst>
          </p:cNvPr>
          <p:cNvGrpSpPr/>
          <p:nvPr/>
        </p:nvGrpSpPr>
        <p:grpSpPr>
          <a:xfrm>
            <a:off x="1383015" y="4307476"/>
            <a:ext cx="1211590" cy="601990"/>
            <a:chOff x="1482725" y="1736072"/>
            <a:chExt cx="1211590" cy="601990"/>
          </a:xfrm>
        </p:grpSpPr>
        <p:pic>
          <p:nvPicPr>
            <p:cNvPr id="29" name="Picture 6" descr="Image result for CPU core icon transparent">
              <a:extLst>
                <a:ext uri="{FF2B5EF4-FFF2-40B4-BE49-F238E27FC236}">
                  <a16:creationId xmlns:a16="http://schemas.microsoft.com/office/drawing/2014/main" id="{EA66E768-6E15-C84C-B838-DDF0408F8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Image result for DRAM icon transparent">
              <a:extLst>
                <a:ext uri="{FF2B5EF4-FFF2-40B4-BE49-F238E27FC236}">
                  <a16:creationId xmlns:a16="http://schemas.microsoft.com/office/drawing/2014/main" id="{D48AEA75-AB61-754F-A4CA-B113AA6966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D65D4A-07F9-BC40-B253-813686109ACB}"/>
              </a:ext>
            </a:extLst>
          </p:cNvPr>
          <p:cNvGrpSpPr/>
          <p:nvPr/>
        </p:nvGrpSpPr>
        <p:grpSpPr>
          <a:xfrm>
            <a:off x="1379210" y="4936321"/>
            <a:ext cx="1211590" cy="601990"/>
            <a:chOff x="1482725" y="1736072"/>
            <a:chExt cx="1211590" cy="601990"/>
          </a:xfrm>
        </p:grpSpPr>
        <p:pic>
          <p:nvPicPr>
            <p:cNvPr id="32" name="Picture 6" descr="Image result for CPU core icon transparent">
              <a:extLst>
                <a:ext uri="{FF2B5EF4-FFF2-40B4-BE49-F238E27FC236}">
                  <a16:creationId xmlns:a16="http://schemas.microsoft.com/office/drawing/2014/main" id="{165B77A9-A09D-2648-AA1A-2EF912385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Image result for DRAM icon transparent">
              <a:extLst>
                <a:ext uri="{FF2B5EF4-FFF2-40B4-BE49-F238E27FC236}">
                  <a16:creationId xmlns:a16="http://schemas.microsoft.com/office/drawing/2014/main" id="{D738E9B5-6DA3-C446-8F42-4DE259F77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12" descr="Image result for server icon transparent">
            <a:extLst>
              <a:ext uri="{FF2B5EF4-FFF2-40B4-BE49-F238E27FC236}">
                <a16:creationId xmlns:a16="http://schemas.microsoft.com/office/drawing/2014/main" id="{A8289190-9C5A-2440-BBC5-D64092ED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05" y="1894423"/>
            <a:ext cx="1762977" cy="23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Image result for server icon transparent">
            <a:extLst>
              <a:ext uri="{FF2B5EF4-FFF2-40B4-BE49-F238E27FC236}">
                <a16:creationId xmlns:a16="http://schemas.microsoft.com/office/drawing/2014/main" id="{18CFC340-B47A-2B4A-88FC-2FF1F913B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88" y="1894437"/>
            <a:ext cx="1762977" cy="23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Image result for server icon transparent">
            <a:extLst>
              <a:ext uri="{FF2B5EF4-FFF2-40B4-BE49-F238E27FC236}">
                <a16:creationId xmlns:a16="http://schemas.microsoft.com/office/drawing/2014/main" id="{AA253853-ABE9-1647-B966-869A29B6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71" y="1894423"/>
            <a:ext cx="1762977" cy="23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Image result for server icon transparent">
            <a:extLst>
              <a:ext uri="{FF2B5EF4-FFF2-40B4-BE49-F238E27FC236}">
                <a16:creationId xmlns:a16="http://schemas.microsoft.com/office/drawing/2014/main" id="{B8C0A5CF-2C2F-CF4E-968D-E5817D3E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54" y="1894409"/>
            <a:ext cx="1762977" cy="23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1">
            <a:extLst>
              <a:ext uri="{FF2B5EF4-FFF2-40B4-BE49-F238E27FC236}">
                <a16:creationId xmlns:a16="http://schemas.microsoft.com/office/drawing/2014/main" id="{4445C8C3-1B1D-F140-B4AC-F4A97FC8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460" y="5617059"/>
            <a:ext cx="26180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dirty="0">
                <a:latin typeface="Helvetica" pitchFamily="2" charset="0"/>
              </a:rPr>
              <a:t>Horizontal scaling</a:t>
            </a:r>
          </a:p>
          <a:p>
            <a:pPr algn="ctr"/>
            <a:r>
              <a:rPr lang="en-US" altLang="en-US" sz="2400" dirty="0">
                <a:latin typeface="Helvetica" pitchFamily="2" charset="0"/>
              </a:rPr>
              <a:t>(Scaling-out)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AE9962-FBBA-B242-BC71-90F2AC4A5813}"/>
              </a:ext>
            </a:extLst>
          </p:cNvPr>
          <p:cNvGrpSpPr/>
          <p:nvPr/>
        </p:nvGrpSpPr>
        <p:grpSpPr>
          <a:xfrm>
            <a:off x="4391131" y="3070503"/>
            <a:ext cx="411709" cy="725652"/>
            <a:chOff x="1476377" y="1736072"/>
            <a:chExt cx="601990" cy="1017053"/>
          </a:xfrm>
        </p:grpSpPr>
        <p:pic>
          <p:nvPicPr>
            <p:cNvPr id="42" name="Picture 6" descr="Image result for CPU core icon transparent">
              <a:extLst>
                <a:ext uri="{FF2B5EF4-FFF2-40B4-BE49-F238E27FC236}">
                  <a16:creationId xmlns:a16="http://schemas.microsoft.com/office/drawing/2014/main" id="{B0B4C5EF-1F90-114F-87E9-1C268AEFD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Image result for DRAM icon transparent">
              <a:extLst>
                <a:ext uri="{FF2B5EF4-FFF2-40B4-BE49-F238E27FC236}">
                  <a16:creationId xmlns:a16="http://schemas.microsoft.com/office/drawing/2014/main" id="{6F8327E7-02B8-8249-B1A1-E22A017A0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4110D0-A287-D14A-8E92-140A911E8098}"/>
              </a:ext>
            </a:extLst>
          </p:cNvPr>
          <p:cNvGrpSpPr/>
          <p:nvPr/>
        </p:nvGrpSpPr>
        <p:grpSpPr>
          <a:xfrm>
            <a:off x="4868480" y="3071315"/>
            <a:ext cx="411709" cy="725652"/>
            <a:chOff x="1476377" y="1736072"/>
            <a:chExt cx="601990" cy="1017053"/>
          </a:xfrm>
        </p:grpSpPr>
        <p:pic>
          <p:nvPicPr>
            <p:cNvPr id="45" name="Picture 6" descr="Image result for CPU core icon transparent">
              <a:extLst>
                <a:ext uri="{FF2B5EF4-FFF2-40B4-BE49-F238E27FC236}">
                  <a16:creationId xmlns:a16="http://schemas.microsoft.com/office/drawing/2014/main" id="{FE8B5192-575C-F948-99E4-A973DB270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 descr="Image result for DRAM icon transparent">
              <a:extLst>
                <a:ext uri="{FF2B5EF4-FFF2-40B4-BE49-F238E27FC236}">
                  <a16:creationId xmlns:a16="http://schemas.microsoft.com/office/drawing/2014/main" id="{4443D2AD-4C23-C649-A612-7D2FC28BA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D9ABB8-783D-304B-915C-091FE90BD960}"/>
              </a:ext>
            </a:extLst>
          </p:cNvPr>
          <p:cNvGrpSpPr/>
          <p:nvPr/>
        </p:nvGrpSpPr>
        <p:grpSpPr>
          <a:xfrm>
            <a:off x="5536867" y="3072922"/>
            <a:ext cx="411709" cy="725652"/>
            <a:chOff x="1476377" y="1736072"/>
            <a:chExt cx="601990" cy="1017053"/>
          </a:xfrm>
        </p:grpSpPr>
        <p:pic>
          <p:nvPicPr>
            <p:cNvPr id="48" name="Picture 6" descr="Image result for CPU core icon transparent">
              <a:extLst>
                <a:ext uri="{FF2B5EF4-FFF2-40B4-BE49-F238E27FC236}">
                  <a16:creationId xmlns:a16="http://schemas.microsoft.com/office/drawing/2014/main" id="{70ACD280-95C1-0F4B-8ABF-069F3E720B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 descr="Image result for DRAM icon transparent">
              <a:extLst>
                <a:ext uri="{FF2B5EF4-FFF2-40B4-BE49-F238E27FC236}">
                  <a16:creationId xmlns:a16="http://schemas.microsoft.com/office/drawing/2014/main" id="{5C7B0265-B0A7-0147-8512-81DE29B2F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D4FA305-9909-284E-8456-20FB1BD6B5BB}"/>
              </a:ext>
            </a:extLst>
          </p:cNvPr>
          <p:cNvGrpSpPr/>
          <p:nvPr/>
        </p:nvGrpSpPr>
        <p:grpSpPr>
          <a:xfrm>
            <a:off x="6014216" y="3073734"/>
            <a:ext cx="411709" cy="725652"/>
            <a:chOff x="1476377" y="1736072"/>
            <a:chExt cx="601990" cy="1017053"/>
          </a:xfrm>
        </p:grpSpPr>
        <p:pic>
          <p:nvPicPr>
            <p:cNvPr id="51" name="Picture 6" descr="Image result for CPU core icon transparent">
              <a:extLst>
                <a:ext uri="{FF2B5EF4-FFF2-40B4-BE49-F238E27FC236}">
                  <a16:creationId xmlns:a16="http://schemas.microsoft.com/office/drawing/2014/main" id="{A83A1217-E4DC-304E-A9C5-5495DB693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 descr="Image result for DRAM icon transparent">
              <a:extLst>
                <a:ext uri="{FF2B5EF4-FFF2-40B4-BE49-F238E27FC236}">
                  <a16:creationId xmlns:a16="http://schemas.microsoft.com/office/drawing/2014/main" id="{D6E3042F-3009-964F-A83C-66F1AB4C5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227448-BE55-2549-889E-53884A4F5410}"/>
              </a:ext>
            </a:extLst>
          </p:cNvPr>
          <p:cNvGrpSpPr/>
          <p:nvPr/>
        </p:nvGrpSpPr>
        <p:grpSpPr>
          <a:xfrm>
            <a:off x="6692270" y="3056091"/>
            <a:ext cx="411709" cy="725652"/>
            <a:chOff x="1476377" y="1736072"/>
            <a:chExt cx="601990" cy="1017053"/>
          </a:xfrm>
        </p:grpSpPr>
        <p:pic>
          <p:nvPicPr>
            <p:cNvPr id="54" name="Picture 6" descr="Image result for CPU core icon transparent">
              <a:extLst>
                <a:ext uri="{FF2B5EF4-FFF2-40B4-BE49-F238E27FC236}">
                  <a16:creationId xmlns:a16="http://schemas.microsoft.com/office/drawing/2014/main" id="{1EFCC280-230A-084A-A906-24675F7FE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8" descr="Image result for DRAM icon transparent">
              <a:extLst>
                <a:ext uri="{FF2B5EF4-FFF2-40B4-BE49-F238E27FC236}">
                  <a16:creationId xmlns:a16="http://schemas.microsoft.com/office/drawing/2014/main" id="{10E0DF61-3E78-F346-A460-C5DB4DF29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9A9A54A-2093-654E-8748-C76C4ACC5646}"/>
              </a:ext>
            </a:extLst>
          </p:cNvPr>
          <p:cNvGrpSpPr/>
          <p:nvPr/>
        </p:nvGrpSpPr>
        <p:grpSpPr>
          <a:xfrm>
            <a:off x="7169619" y="3056903"/>
            <a:ext cx="411709" cy="725652"/>
            <a:chOff x="1476377" y="1736072"/>
            <a:chExt cx="601990" cy="1017053"/>
          </a:xfrm>
        </p:grpSpPr>
        <p:pic>
          <p:nvPicPr>
            <p:cNvPr id="57" name="Picture 6" descr="Image result for CPU core icon transparent">
              <a:extLst>
                <a:ext uri="{FF2B5EF4-FFF2-40B4-BE49-F238E27FC236}">
                  <a16:creationId xmlns:a16="http://schemas.microsoft.com/office/drawing/2014/main" id="{08B16B98-C766-0746-A324-DD9572D38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8" descr="Image result for DRAM icon transparent">
              <a:extLst>
                <a:ext uri="{FF2B5EF4-FFF2-40B4-BE49-F238E27FC236}">
                  <a16:creationId xmlns:a16="http://schemas.microsoft.com/office/drawing/2014/main" id="{473175A0-D89C-614D-AFA5-5DE32C8F0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68BDB2-319F-FD4D-9DAC-F4177853E0BC}"/>
              </a:ext>
            </a:extLst>
          </p:cNvPr>
          <p:cNvGrpSpPr/>
          <p:nvPr/>
        </p:nvGrpSpPr>
        <p:grpSpPr>
          <a:xfrm>
            <a:off x="7835708" y="3046268"/>
            <a:ext cx="411709" cy="725652"/>
            <a:chOff x="1476377" y="1736072"/>
            <a:chExt cx="601990" cy="1017053"/>
          </a:xfrm>
        </p:grpSpPr>
        <p:pic>
          <p:nvPicPr>
            <p:cNvPr id="60" name="Picture 6" descr="Image result for CPU core icon transparent">
              <a:extLst>
                <a:ext uri="{FF2B5EF4-FFF2-40B4-BE49-F238E27FC236}">
                  <a16:creationId xmlns:a16="http://schemas.microsoft.com/office/drawing/2014/main" id="{D2425307-F113-0A47-8521-BDD36B706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 descr="Image result for DRAM icon transparent">
              <a:extLst>
                <a:ext uri="{FF2B5EF4-FFF2-40B4-BE49-F238E27FC236}">
                  <a16:creationId xmlns:a16="http://schemas.microsoft.com/office/drawing/2014/main" id="{ADCB6EA9-3CB1-F147-A943-98AA1C091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14D59D2-6E6B-3340-A1C6-F79B23E67857}"/>
              </a:ext>
            </a:extLst>
          </p:cNvPr>
          <p:cNvGrpSpPr/>
          <p:nvPr/>
        </p:nvGrpSpPr>
        <p:grpSpPr>
          <a:xfrm>
            <a:off x="8313057" y="3047080"/>
            <a:ext cx="411709" cy="725652"/>
            <a:chOff x="1476377" y="1736072"/>
            <a:chExt cx="601990" cy="1017053"/>
          </a:xfrm>
        </p:grpSpPr>
        <p:pic>
          <p:nvPicPr>
            <p:cNvPr id="63" name="Picture 6" descr="Image result for CPU core icon transparent">
              <a:extLst>
                <a:ext uri="{FF2B5EF4-FFF2-40B4-BE49-F238E27FC236}">
                  <a16:creationId xmlns:a16="http://schemas.microsoft.com/office/drawing/2014/main" id="{D9B6ED77-E8B7-6B42-9C0B-6220B0D5A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Image result for DRAM icon transparent">
              <a:extLst>
                <a:ext uri="{FF2B5EF4-FFF2-40B4-BE49-F238E27FC236}">
                  <a16:creationId xmlns:a16="http://schemas.microsoft.com/office/drawing/2014/main" id="{32DAAB8C-A1CC-0445-BFF0-B6A8FC8A7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TextBox 1">
            <a:extLst>
              <a:ext uri="{FF2B5EF4-FFF2-40B4-BE49-F238E27FC236}">
                <a16:creationId xmlns:a16="http://schemas.microsoft.com/office/drawing/2014/main" id="{894752A1-6293-BE49-A686-99A30550C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82" y="5617059"/>
            <a:ext cx="22404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dirty="0">
                <a:latin typeface="Helvetica" pitchFamily="2" charset="0"/>
              </a:rPr>
              <a:t>Vertical scaling</a:t>
            </a:r>
          </a:p>
          <a:p>
            <a:pPr algn="ctr"/>
            <a:r>
              <a:rPr lang="en-US" altLang="en-US" sz="2400" dirty="0">
                <a:latin typeface="Helvetica" pitchFamily="2" charset="0"/>
              </a:rPr>
              <a:t>(Scaling-up)</a:t>
            </a:r>
          </a:p>
        </p:txBody>
      </p:sp>
    </p:spTree>
    <p:extLst>
      <p:ext uri="{BB962C8B-B14F-4D97-AF65-F5344CB8AC3E}">
        <p14:creationId xmlns:p14="http://schemas.microsoft.com/office/powerpoint/2010/main" val="3766908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side Amazon’s Cloud Computing Infrastructure">
            <a:extLst>
              <a:ext uri="{FF2B5EF4-FFF2-40B4-BE49-F238E27FC236}">
                <a16:creationId xmlns:a16="http://schemas.microsoft.com/office/drawing/2014/main" id="{72C249E7-DC0E-7C46-88E7-14CC7E2B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5E142-7F6C-4A47-95B6-B396C168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does Amazon use Dynamo?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8E6C-C4BC-FE4F-A7C5-DD9B831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Shopping cart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Session info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Maybe “recently visited products” </a:t>
            </a:r>
            <a:r>
              <a:rPr lang="en-US" i="1" dirty="0">
                <a:solidFill>
                  <a:schemeClr val="bg1"/>
                </a:solidFill>
              </a:rPr>
              <a:t>etc.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Product list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Mostly read-only, replication for high read throughput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06E7-2614-D34F-A9D1-88C7908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8EF1-B456-8E45-A618-0CA308B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456-D2CC-D64F-94F6-17012040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434F9-15DC-8E41-AA08-209A019DEB95}"/>
              </a:ext>
            </a:extLst>
          </p:cNvPr>
          <p:cNvSpPr txBox="1"/>
          <p:nvPr/>
        </p:nvSpPr>
        <p:spPr>
          <a:xfrm>
            <a:off x="889622" y="5310260"/>
            <a:ext cx="7364756" cy="430887"/>
          </a:xfrm>
          <a:prstGeom prst="rect">
            <a:avLst/>
          </a:prstGeom>
          <a:solidFill>
            <a:srgbClr val="FFDAE0"/>
          </a:solidFill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latin typeface="Helvetica" pitchFamily="2" charset="0"/>
                <a:cs typeface="Arial" panose="020B0604020202020204" pitchFamily="34" charset="0"/>
              </a:rPr>
              <a:t>Each instance contains </a:t>
            </a:r>
            <a:r>
              <a:rPr lang="en-US" sz="2200" b="1" dirty="0">
                <a:latin typeface="Helvetica" pitchFamily="2" charset="0"/>
                <a:cs typeface="Arial" panose="020B0604020202020204" pitchFamily="34" charset="0"/>
              </a:rPr>
              <a:t>a few hundred </a:t>
            </a:r>
            <a:r>
              <a:rPr lang="en-US" sz="2200" dirty="0">
                <a:latin typeface="Helvetica" pitchFamily="2" charset="0"/>
                <a:cs typeface="Arial" panose="020B0604020202020204" pitchFamily="34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53046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side Amazon’s Cloud Computing Infrastructure">
            <a:extLst>
              <a:ext uri="{FF2B5EF4-FFF2-40B4-BE49-F238E27FC236}">
                <a16:creationId xmlns:a16="http://schemas.microsoft.com/office/drawing/2014/main" id="{72C249E7-DC0E-7C46-88E7-14CC7E2B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5E142-7F6C-4A47-95B6-B396C168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Dynamo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8E6C-C4BC-FE4F-A7C5-DD9B831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Highly available writes </a:t>
            </a:r>
            <a:r>
              <a:rPr lang="en-US" dirty="0">
                <a:solidFill>
                  <a:schemeClr val="bg1"/>
                </a:solidFill>
              </a:rPr>
              <a:t>despite failures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Despite disks failing, network routes flapping, “data centers destroyed by tornadoes”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Always respond quickly, even during failures </a:t>
            </a:r>
            <a:r>
              <a:rPr lang="en-US" altLang="en-US" dirty="0">
                <a:solidFill>
                  <a:schemeClr val="bg1"/>
                </a:solidFill>
                <a:sym typeface="Wingdings"/>
              </a:rPr>
              <a:t> replication</a:t>
            </a:r>
          </a:p>
          <a:p>
            <a:pPr lvl="1"/>
            <a:endParaRPr lang="en-US" alt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Low request-response latency: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focus on </a:t>
            </a:r>
            <a:r>
              <a:rPr lang="en-US" b="1" dirty="0">
                <a:solidFill>
                  <a:schemeClr val="bg1"/>
                </a:solidFill>
              </a:rPr>
              <a:t>99.9%</a:t>
            </a:r>
            <a:r>
              <a:rPr lang="en-US" dirty="0">
                <a:solidFill>
                  <a:schemeClr val="bg1"/>
                </a:solidFill>
              </a:rPr>
              <a:t> SLA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Incrementally scalable </a:t>
            </a:r>
            <a:r>
              <a:rPr lang="en-US" dirty="0">
                <a:solidFill>
                  <a:schemeClr val="bg1"/>
                </a:solidFill>
              </a:rPr>
              <a:t>as servers grow to workload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Adding “nodes” should be seamless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bg1"/>
                </a:solidFill>
              </a:rPr>
              <a:t>Comprehensible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accent2"/>
                </a:solidFill>
              </a:rPr>
              <a:t>conflict resolution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High availability in above sense implies conflicts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06E7-2614-D34F-A9D1-88C7908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8EF1-B456-8E45-A618-0CA308B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456-D2CC-D64F-94F6-17012040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6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5129-0D7F-9A4D-887A-0687D845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CC9B-2A19-4249-83B4-639A33FE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is data </a:t>
            </a:r>
            <a:r>
              <a:rPr lang="en-US" altLang="en-US" b="1" dirty="0">
                <a:solidFill>
                  <a:srgbClr val="0070C0"/>
                </a:solidFill>
              </a:rPr>
              <a:t>placed and replicated?</a:t>
            </a:r>
          </a:p>
          <a:p>
            <a:endParaRPr lang="en-US" altLang="en-US" b="1" dirty="0"/>
          </a:p>
          <a:p>
            <a:r>
              <a:rPr lang="en-US" altLang="en-US" dirty="0"/>
              <a:t>How are </a:t>
            </a:r>
            <a:r>
              <a:rPr lang="en-US" altLang="en-US" b="1" dirty="0">
                <a:solidFill>
                  <a:srgbClr val="0070C0"/>
                </a:solidFill>
              </a:rPr>
              <a:t>requests routed and handled </a:t>
            </a:r>
            <a:r>
              <a:rPr lang="en-US" altLang="en-US" dirty="0"/>
              <a:t>in a replicated system?</a:t>
            </a:r>
          </a:p>
          <a:p>
            <a:endParaRPr lang="en-US" altLang="en-US" dirty="0"/>
          </a:p>
          <a:p>
            <a:r>
              <a:rPr lang="en-US" altLang="en-US" dirty="0"/>
              <a:t>How to cope with temporary and permanent </a:t>
            </a:r>
            <a:r>
              <a:rPr lang="en-US" altLang="en-US" b="1" dirty="0">
                <a:solidFill>
                  <a:srgbClr val="C00000"/>
                </a:solidFill>
              </a:rPr>
              <a:t>node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failures?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DC3A-3B6F-3945-BBCC-19F1120F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E771-05F5-4146-9593-190C5D57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AF49-FF6A-C44C-BE70-000E5F21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209D-9503-F04D-925A-48A99806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Dynamo’s system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38CF-3C9E-F246-A027-C28277B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interface is a key-value store</a:t>
            </a:r>
            <a:endParaRPr lang="en-US" altLang="en-US" dirty="0">
              <a:sym typeface="Wingdings" charset="2"/>
            </a:endParaRPr>
          </a:p>
          <a:p>
            <a:pPr lvl="1"/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charset="2"/>
              </a:rPr>
              <a:t>get(k)</a:t>
            </a:r>
            <a:r>
              <a:rPr lang="en-US" altLang="en-US" dirty="0">
                <a:sym typeface="Wingdings" charset="2"/>
              </a:rPr>
              <a:t> and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charset="2"/>
              </a:rPr>
              <a:t>put(k, v)</a:t>
            </a:r>
          </a:p>
          <a:p>
            <a:pPr lvl="1"/>
            <a:r>
              <a:rPr lang="en-US" dirty="0"/>
              <a:t>Keys and values opaque to Dynamo</a:t>
            </a:r>
          </a:p>
          <a:p>
            <a:endParaRPr lang="en-US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get(key)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/>
              </a:rPr>
              <a:t> value,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/>
              </a:rPr>
              <a:t>context</a:t>
            </a:r>
          </a:p>
          <a:p>
            <a:pPr lvl="1"/>
            <a:r>
              <a:rPr lang="en-US" dirty="0">
                <a:sym typeface="Wingdings"/>
              </a:rPr>
              <a:t>Returns one value or multiple conflicting values</a:t>
            </a:r>
          </a:p>
          <a:p>
            <a:pPr lvl="1"/>
            <a:r>
              <a:rPr lang="en-US" dirty="0">
                <a:sym typeface="Wingdings"/>
              </a:rPr>
              <a:t>Context describes version(s) of value(s)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/>
              </a:rPr>
              <a:t>put(key,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/>
              </a:rPr>
              <a:t>context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/>
              </a:rPr>
              <a:t>, value)  “OK”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sym typeface="Wingdings"/>
              </a:rPr>
              <a:t>Context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indicates </a:t>
            </a:r>
            <a:r>
              <a:rPr lang="en-US" b="1" dirty="0">
                <a:sym typeface="Wingdings"/>
              </a:rPr>
              <a:t>which versions </a:t>
            </a:r>
            <a:r>
              <a:rPr lang="en-US" dirty="0">
                <a:sym typeface="Wingdings"/>
              </a:rPr>
              <a:t>this version supersedes or merges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E009-787C-5443-A7D0-373B3E34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13552-8681-3C46-B506-39CE265C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6F44-FA8E-E24A-A7AB-8778ACC9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0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FB8F-07F8-3E47-9F56-E6137E27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Dynamo’s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27AD-7286-6B43-97C8-3B3C8838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31250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replicated data on nodes with </a:t>
            </a:r>
            <a:r>
              <a:rPr lang="en-US" b="1" dirty="0">
                <a:solidFill>
                  <a:srgbClr val="0070C0"/>
                </a:solidFill>
              </a:rPr>
              <a:t>consistent hashing</a:t>
            </a:r>
          </a:p>
          <a:p>
            <a:endParaRPr lang="en-US" dirty="0"/>
          </a:p>
          <a:p>
            <a:r>
              <a:rPr lang="en-US" dirty="0"/>
              <a:t>Maintain consistency of replicated data with </a:t>
            </a:r>
            <a:r>
              <a:rPr lang="en-US" b="1" dirty="0">
                <a:solidFill>
                  <a:srgbClr val="0070C0"/>
                </a:solidFill>
              </a:rPr>
              <a:t>vector clocks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Eventual consistency </a:t>
            </a:r>
            <a:r>
              <a:rPr lang="en-US" dirty="0"/>
              <a:t>for replicated data: prioritize success and low latency of writes over reads</a:t>
            </a:r>
          </a:p>
          <a:p>
            <a:pPr lvl="2"/>
            <a:r>
              <a:rPr lang="en-US" dirty="0"/>
              <a:t>And availability over consistency (unlike DBs)</a:t>
            </a:r>
          </a:p>
          <a:p>
            <a:endParaRPr lang="en-US" dirty="0"/>
          </a:p>
          <a:p>
            <a:r>
              <a:rPr lang="en-US" dirty="0"/>
              <a:t>Efficiently </a:t>
            </a:r>
            <a:r>
              <a:rPr lang="en-US" b="1" dirty="0">
                <a:solidFill>
                  <a:srgbClr val="0070C0"/>
                </a:solidFill>
              </a:rPr>
              <a:t>synchronize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replicas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using </a:t>
            </a:r>
            <a:r>
              <a:rPr lang="en-US" b="1" dirty="0">
                <a:solidFill>
                  <a:srgbClr val="0070C0"/>
                </a:solidFill>
              </a:rPr>
              <a:t>Merkle trees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BA8A-E3E5-5741-96B8-92FCBD7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8067-ACE2-5748-B77E-F7EEC6CE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6025-CD03-E941-A057-F05AFD6B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5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FB8F-07F8-3E47-9F56-E6137E27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Dynamo’s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27AD-7286-6B43-97C8-3B3C8838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31250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replicated data on nodes with </a:t>
            </a:r>
            <a:r>
              <a:rPr lang="en-US" b="1" dirty="0">
                <a:solidFill>
                  <a:srgbClr val="0070C0"/>
                </a:solidFill>
              </a:rPr>
              <a:t>consistent hashing</a:t>
            </a:r>
          </a:p>
          <a:p>
            <a:endParaRPr lang="en-US" dirty="0"/>
          </a:p>
          <a:p>
            <a:r>
              <a:rPr lang="en-US" dirty="0"/>
              <a:t>Maintain consistency of replicated data with </a:t>
            </a:r>
            <a:r>
              <a:rPr lang="en-US" b="1" dirty="0">
                <a:solidFill>
                  <a:srgbClr val="0070C0"/>
                </a:solidFill>
              </a:rPr>
              <a:t>vector clocks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Eventual consistency </a:t>
            </a:r>
            <a:r>
              <a:rPr lang="en-US" dirty="0"/>
              <a:t>for replicated data: prioritize success and low latency of writes over reads</a:t>
            </a:r>
          </a:p>
          <a:p>
            <a:pPr lvl="2"/>
            <a:r>
              <a:rPr lang="en-US" dirty="0"/>
              <a:t>And availability over consistency (unlike DBs)</a:t>
            </a:r>
          </a:p>
          <a:p>
            <a:endParaRPr lang="en-US" dirty="0"/>
          </a:p>
          <a:p>
            <a:r>
              <a:rPr lang="en-US" dirty="0"/>
              <a:t>Efficiently </a:t>
            </a:r>
            <a:r>
              <a:rPr lang="en-US" b="1" dirty="0">
                <a:solidFill>
                  <a:srgbClr val="0070C0"/>
                </a:solidFill>
              </a:rPr>
              <a:t>synchronize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replicas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using </a:t>
            </a:r>
            <a:r>
              <a:rPr lang="en-US" b="1" dirty="0">
                <a:solidFill>
                  <a:srgbClr val="0070C0"/>
                </a:solidFill>
              </a:rPr>
              <a:t>Merkle trees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BA8A-E3E5-5741-96B8-92FCBD7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8067-ACE2-5748-B77E-F7EEC6CE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6025-CD03-E941-A057-F05AFD6B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FC8D1-2DFB-0043-834F-F01AF5E522EF}"/>
              </a:ext>
            </a:extLst>
          </p:cNvPr>
          <p:cNvSpPr txBox="1"/>
          <p:nvPr/>
        </p:nvSpPr>
        <p:spPr>
          <a:xfrm>
            <a:off x="628650" y="5200467"/>
            <a:ext cx="7886700" cy="89255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38100">
            <a:solidFill>
              <a:sysClr val="windowText" lastClr="0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prstClr val="black"/>
                </a:solidFill>
                <a:latin typeface="Helvetica" pitchFamily="2" charset="0"/>
              </a:rPr>
              <a:t>Key tradeoffs: </a:t>
            </a:r>
            <a:r>
              <a:rPr lang="en-US" sz="2600" dirty="0">
                <a:solidFill>
                  <a:prstClr val="black"/>
                </a:solidFill>
                <a:latin typeface="Helvetica" pitchFamily="2" charset="0"/>
              </a:rPr>
              <a:t>Response time vs. consistency vs. durability</a:t>
            </a:r>
          </a:p>
        </p:txBody>
      </p:sp>
    </p:spTree>
    <p:extLst>
      <p:ext uri="{BB962C8B-B14F-4D97-AF65-F5344CB8AC3E}">
        <p14:creationId xmlns:p14="http://schemas.microsoft.com/office/powerpoint/2010/main" val="1794326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2659-013B-5E4B-8EC1-AC978B40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05DE-24C0-6D40-9044-620B46AF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0ED7-916E-BD4A-91E7-59FDBE1C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7FEC-019D-7B44-85C2-529B61F2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26E058BC-2E2F-9842-9B47-C2F84739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91" y="1306017"/>
            <a:ext cx="5680364" cy="445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FA32C-9EC2-284F-A826-05D3E915B19F}"/>
              </a:ext>
            </a:extLst>
          </p:cNvPr>
          <p:cNvSpPr txBox="1"/>
          <p:nvPr/>
        </p:nvSpPr>
        <p:spPr>
          <a:xfrm>
            <a:off x="4635590" y="1142224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13B50-856B-5D42-8C94-C329A1B7B285}"/>
              </a:ext>
            </a:extLst>
          </p:cNvPr>
          <p:cNvSpPr/>
          <p:nvPr/>
        </p:nvSpPr>
        <p:spPr>
          <a:xfrm>
            <a:off x="5230237" y="1603889"/>
            <a:ext cx="1039091" cy="50569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B3A6E-0645-5447-A406-BEAD6028133D}"/>
              </a:ext>
            </a:extLst>
          </p:cNvPr>
          <p:cNvSpPr txBox="1"/>
          <p:nvPr/>
        </p:nvSpPr>
        <p:spPr>
          <a:xfrm>
            <a:off x="5578550" y="2571245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Helvetica" pitchFamily="2" charset="0"/>
                <a:ea typeface="Times New Roman" charset="0"/>
                <a:cs typeface="Times New Roman" charset="0"/>
              </a:rPr>
              <a:t>Coordinator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  <a:ea typeface="Times New Roman" charset="0"/>
                <a:cs typeface="Times New Roman" charset="0"/>
              </a:rPr>
              <a:t> </a:t>
            </a:r>
            <a:r>
              <a:rPr lang="en-US" sz="2400" b="0" dirty="0">
                <a:latin typeface="Helvetica" pitchFamily="2" charset="0"/>
                <a:ea typeface="Times New Roman" charset="0"/>
                <a:cs typeface="Times New Roman" charset="0"/>
              </a:rPr>
              <a:t>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1D9E0-EC27-704D-8731-F504C8E725AE}"/>
              </a:ext>
            </a:extLst>
          </p:cNvPr>
          <p:cNvSpPr txBox="1"/>
          <p:nvPr/>
        </p:nvSpPr>
        <p:spPr>
          <a:xfrm>
            <a:off x="488991" y="5696862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Helvetica" pitchFamily="2" charset="0"/>
                <a:ea typeface="Times New Roman" charset="0"/>
                <a:cs typeface="Times New Roman" charset="0"/>
              </a:rPr>
              <a:t>Each data item is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  <a:ea typeface="Times New Roman" charset="0"/>
                <a:cs typeface="Times New Roman" charset="0"/>
              </a:rPr>
              <a:t>replicated</a:t>
            </a: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  <a:ea typeface="Times New Roman" charset="0"/>
                <a:cs typeface="Times New Roman" charset="0"/>
              </a:rPr>
              <a:t> </a:t>
            </a:r>
            <a:r>
              <a:rPr lang="en-US" sz="2400" b="0" dirty="0">
                <a:latin typeface="Helvetica" pitchFamily="2" charset="0"/>
                <a:ea typeface="Times New Roman" charset="0"/>
                <a:cs typeface="Times New Roman" charset="0"/>
              </a:rPr>
              <a:t>at </a:t>
            </a:r>
            <a:r>
              <a:rPr lang="en-US" sz="2400" i="1" dirty="0">
                <a:latin typeface="Helvetica" pitchFamily="2" charset="0"/>
                <a:ea typeface="Times New Roman" charset="0"/>
                <a:cs typeface="Times New Roman" charset="0"/>
              </a:rPr>
              <a:t>N</a:t>
            </a:r>
            <a:r>
              <a:rPr lang="en-US" sz="2400" b="0" dirty="0">
                <a:latin typeface="Helvetica" pitchFamily="2" charset="0"/>
                <a:ea typeface="Times New Roman" charset="0"/>
                <a:cs typeface="Times New Roman" charset="0"/>
              </a:rPr>
              <a:t> virtual nodes (e.g., </a:t>
            </a:r>
            <a:r>
              <a:rPr lang="en-US" sz="2400" b="0" i="1" dirty="0">
                <a:latin typeface="Helvetica" pitchFamily="2" charset="0"/>
                <a:ea typeface="Times New Roman" charset="0"/>
                <a:cs typeface="Times New Roman" charset="0"/>
              </a:rPr>
              <a:t>N</a:t>
            </a:r>
            <a:r>
              <a:rPr lang="en-US" sz="2400" b="0" dirty="0">
                <a:latin typeface="Helvetica" pitchFamily="2" charset="0"/>
                <a:ea typeface="Times New Roman" charset="0"/>
                <a:cs typeface="Times New Roman" charset="0"/>
              </a:rPr>
              <a:t> = 3)</a:t>
            </a:r>
            <a:endParaRPr lang="en-US" sz="2400" dirty="0">
              <a:latin typeface="Helvetica" pitchFamily="2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C6844DF-7AAE-B44E-BD00-C27497C30AEF}"/>
              </a:ext>
            </a:extLst>
          </p:cNvPr>
          <p:cNvSpPr/>
          <p:nvPr/>
        </p:nvSpPr>
        <p:spPr>
          <a:xfrm>
            <a:off x="5871411" y="1163595"/>
            <a:ext cx="2379115" cy="775036"/>
          </a:xfrm>
          <a:prstGeom prst="wedgeRoundRectCallout">
            <a:avLst>
              <a:gd name="adj1" fmla="val -63724"/>
              <a:gd name="adj2" fmla="val 155061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put(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,</a:t>
            </a:r>
            <a:r>
              <a:rPr lang="is-IS" sz="1600" b="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…), get(</a:t>
            </a:r>
            <a:r>
              <a:rPr lang="is-I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K</a:t>
            </a:r>
            <a:r>
              <a:rPr lang="is-IS" sz="1600" b="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)</a:t>
            </a:r>
            <a:r>
              <a:rPr lang="is-IS" sz="1600" b="0" dirty="0">
                <a:solidFill>
                  <a:schemeClr val="tx1"/>
                </a:solidFill>
                <a:latin typeface="Helvetica" pitchFamily="2" charset="0"/>
                <a:ea typeface="Times New Roman" charset="0"/>
                <a:cs typeface="Times New Roman" charset="0"/>
              </a:rPr>
              <a:t> </a:t>
            </a:r>
            <a:r>
              <a:rPr lang="is-IS" sz="1800" b="0" dirty="0">
                <a:solidFill>
                  <a:schemeClr val="tx1"/>
                </a:solidFill>
                <a:latin typeface="Helvetica" pitchFamily="2" charset="0"/>
                <a:ea typeface="Times New Roman" charset="0"/>
                <a:cs typeface="Times New Roman" charset="0"/>
              </a:rPr>
              <a:t>requests go to me</a:t>
            </a:r>
            <a:endParaRPr lang="en-US" sz="1600" b="0" dirty="0">
              <a:solidFill>
                <a:schemeClr val="tx1"/>
              </a:solidFill>
              <a:latin typeface="Helvetica" pitchFamily="2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66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62E-6141-1145-8073-2E816C4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0FA-9686-E949-96F9-93EF644C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887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key-value pair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key’s </a:t>
            </a:r>
            <a:r>
              <a:rPr lang="en-US" i="1" dirty="0"/>
              <a:t>N</a:t>
            </a:r>
            <a:r>
              <a:rPr lang="en-US" dirty="0"/>
              <a:t> successors (</a:t>
            </a:r>
            <a:r>
              <a:rPr lang="en-US" b="1" i="1" dirty="0">
                <a:solidFill>
                  <a:srgbClr val="C00000"/>
                </a:solidFill>
              </a:rPr>
              <a:t>preference list</a:t>
            </a:r>
            <a:r>
              <a:rPr lang="en-US" dirty="0"/>
              <a:t>)</a:t>
            </a:r>
          </a:p>
          <a:p>
            <a:pPr lvl="1"/>
            <a:r>
              <a:rPr lang="en-US" sz="2800" b="1" dirty="0"/>
              <a:t>Coordinator receives a put </a:t>
            </a:r>
            <a:r>
              <a:rPr lang="en-US" sz="2800" dirty="0"/>
              <a:t>for some key</a:t>
            </a:r>
          </a:p>
          <a:p>
            <a:pPr lvl="1"/>
            <a:r>
              <a:rPr lang="en-US" sz="2800" dirty="0"/>
              <a:t>Coordinator then </a:t>
            </a:r>
            <a:r>
              <a:rPr lang="en-US" sz="2800" b="1" dirty="0">
                <a:solidFill>
                  <a:srgbClr val="0070C0"/>
                </a:solidFill>
              </a:rPr>
              <a:t>replicates data onto nodes </a:t>
            </a:r>
            <a:r>
              <a:rPr lang="en-US" sz="2800" dirty="0"/>
              <a:t>in the key’s </a:t>
            </a:r>
            <a:r>
              <a:rPr lang="en-US" sz="2800" b="1" dirty="0"/>
              <a:t>preference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197C-898E-0D4C-A52B-1C34229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6365-16F5-104D-86D7-0EBB726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3A02-EA7D-A344-BFCB-CF113795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1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62E-6141-1145-8073-2E816C4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0FA-9686-E949-96F9-93EF644C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2"/>
            <a:ext cx="7886700" cy="31873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key-value pair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key’s </a:t>
            </a:r>
            <a:r>
              <a:rPr lang="en-US" i="1" dirty="0"/>
              <a:t>N</a:t>
            </a:r>
            <a:r>
              <a:rPr lang="en-US" dirty="0"/>
              <a:t> successors (</a:t>
            </a:r>
            <a:r>
              <a:rPr lang="en-US" b="1" i="1" dirty="0">
                <a:solidFill>
                  <a:srgbClr val="C00000"/>
                </a:solidFill>
              </a:rPr>
              <a:t>preference list</a:t>
            </a:r>
            <a:r>
              <a:rPr lang="en-US" dirty="0"/>
              <a:t>)</a:t>
            </a:r>
          </a:p>
          <a:p>
            <a:pPr lvl="1"/>
            <a:r>
              <a:rPr lang="en-US" sz="2800" b="1" dirty="0"/>
              <a:t>Coordinator receives a put </a:t>
            </a:r>
            <a:r>
              <a:rPr lang="en-US" sz="2800" dirty="0"/>
              <a:t>for some key</a:t>
            </a:r>
          </a:p>
          <a:p>
            <a:pPr lvl="1"/>
            <a:r>
              <a:rPr lang="en-US" sz="2800" dirty="0"/>
              <a:t>Coordinator then </a:t>
            </a:r>
            <a:r>
              <a:rPr lang="en-US" sz="2800" b="1" dirty="0">
                <a:solidFill>
                  <a:srgbClr val="0070C0"/>
                </a:solidFill>
              </a:rPr>
              <a:t>replicates data onto nodes </a:t>
            </a:r>
            <a:r>
              <a:rPr lang="en-US" sz="2800" dirty="0"/>
              <a:t>in the key’s </a:t>
            </a:r>
            <a:r>
              <a:rPr lang="en-US" sz="2800" b="1" dirty="0"/>
              <a:t>preference list</a:t>
            </a:r>
          </a:p>
          <a:p>
            <a:endParaRPr lang="en-US" dirty="0"/>
          </a:p>
          <a:p>
            <a:r>
              <a:rPr lang="en-US" dirty="0"/>
              <a:t>Writes to more than just </a:t>
            </a:r>
            <a:r>
              <a:rPr lang="en-US" i="1" dirty="0"/>
              <a:t>N</a:t>
            </a:r>
            <a:r>
              <a:rPr lang="en-US" dirty="0"/>
              <a:t> successors in case of failure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197C-898E-0D4C-A52B-1C34229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6365-16F5-104D-86D7-0EBB726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3A02-EA7D-A344-BFCB-CF113795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17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62E-6141-1145-8073-2E816C4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0FA-9686-E949-96F9-93EF644C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key-value pair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key’s </a:t>
            </a:r>
            <a:r>
              <a:rPr lang="en-US" i="1" dirty="0"/>
              <a:t>N</a:t>
            </a:r>
            <a:r>
              <a:rPr lang="en-US" dirty="0"/>
              <a:t> successors (</a:t>
            </a:r>
            <a:r>
              <a:rPr lang="en-US" b="1" i="1" dirty="0">
                <a:solidFill>
                  <a:srgbClr val="C00000"/>
                </a:solidFill>
              </a:rPr>
              <a:t>preference list</a:t>
            </a:r>
            <a:r>
              <a:rPr lang="en-US" dirty="0"/>
              <a:t>)</a:t>
            </a:r>
          </a:p>
          <a:p>
            <a:pPr lvl="1"/>
            <a:r>
              <a:rPr lang="en-US" sz="2800" b="1" dirty="0"/>
              <a:t>Coordinator receives a put </a:t>
            </a:r>
            <a:r>
              <a:rPr lang="en-US" sz="2800" dirty="0"/>
              <a:t>for some key</a:t>
            </a:r>
          </a:p>
          <a:p>
            <a:pPr lvl="1"/>
            <a:r>
              <a:rPr lang="en-US" sz="2800" dirty="0"/>
              <a:t>Coordinator then </a:t>
            </a:r>
            <a:r>
              <a:rPr lang="en-US" sz="2800" b="1" dirty="0">
                <a:solidFill>
                  <a:srgbClr val="0070C0"/>
                </a:solidFill>
              </a:rPr>
              <a:t>replicates data onto nodes </a:t>
            </a:r>
            <a:r>
              <a:rPr lang="en-US" sz="2800" dirty="0"/>
              <a:t>in the key’s </a:t>
            </a:r>
            <a:r>
              <a:rPr lang="en-US" sz="2800" b="1" dirty="0"/>
              <a:t>preference list</a:t>
            </a:r>
          </a:p>
          <a:p>
            <a:endParaRPr lang="en-US" dirty="0"/>
          </a:p>
          <a:p>
            <a:r>
              <a:rPr lang="en-US" dirty="0"/>
              <a:t>Writes to more than just </a:t>
            </a:r>
            <a:r>
              <a:rPr lang="en-US" i="1" dirty="0"/>
              <a:t>N</a:t>
            </a:r>
            <a:r>
              <a:rPr lang="en-US" dirty="0"/>
              <a:t> successors in case of failure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r>
              <a:rPr lang="en-US" dirty="0"/>
              <a:t>For robustness, the preference list </a:t>
            </a:r>
            <a:r>
              <a:rPr lang="en-US" b="1" dirty="0"/>
              <a:t>skips tokens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ensure distinct physical nodes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197C-898E-0D4C-A52B-1C34229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6365-16F5-104D-86D7-0EBB726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3A02-EA7D-A344-BFCB-CF113795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EB78-C7A2-7542-A724-9A236FF6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C915-FF17-B741-B0E9-286EF3D9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584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Probability of any failure in given period = 1−(1−</a:t>
            </a:r>
            <a:r>
              <a:rPr lang="en-US" altLang="en-US" i="1" dirty="0"/>
              <a:t>p</a:t>
            </a:r>
            <a:r>
              <a:rPr lang="en-US" altLang="en-US" dirty="0"/>
              <a:t>)</a:t>
            </a:r>
            <a:r>
              <a:rPr lang="en-US" altLang="en-US" i="1" baseline="30000" dirty="0"/>
              <a:t>n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probability a machine fails in given period</a:t>
            </a:r>
          </a:p>
          <a:p>
            <a:pPr lvl="1"/>
            <a:r>
              <a:rPr lang="en-US" altLang="en-US" i="1" dirty="0"/>
              <a:t>n</a:t>
            </a:r>
            <a:r>
              <a:rPr lang="en-US" altLang="en-US" dirty="0"/>
              <a:t> = number of machines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For </a:t>
            </a:r>
            <a:r>
              <a:rPr lang="en-US" altLang="en-US" b="1" dirty="0"/>
              <a:t>50K</a:t>
            </a:r>
            <a:r>
              <a:rPr lang="en-US" altLang="en-US" dirty="0"/>
              <a:t> </a:t>
            </a:r>
            <a:r>
              <a:rPr lang="en-US" altLang="en-US" b="1" dirty="0"/>
              <a:t>machines</a:t>
            </a:r>
            <a:r>
              <a:rPr lang="en-US" altLang="en-US" dirty="0"/>
              <a:t>, each with </a:t>
            </a:r>
            <a:r>
              <a:rPr lang="en-US" altLang="en-US" b="1" dirty="0">
                <a:solidFill>
                  <a:srgbClr val="0070C0"/>
                </a:solidFill>
              </a:rPr>
              <a:t>99.99966% available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</a:rPr>
              <a:t>16%</a:t>
            </a:r>
            <a:r>
              <a:rPr lang="en-US" altLang="en-US" sz="2800" dirty="0"/>
              <a:t> of the time, </a:t>
            </a:r>
            <a:r>
              <a:rPr lang="en-US" altLang="en-US" sz="2800" b="1" dirty="0"/>
              <a:t>data center experiences </a:t>
            </a:r>
            <a:r>
              <a:rPr lang="en-US" altLang="en-US" sz="2800" b="1" dirty="0">
                <a:solidFill>
                  <a:srgbClr val="C00000"/>
                </a:solidFill>
              </a:rPr>
              <a:t>failures</a:t>
            </a:r>
          </a:p>
          <a:p>
            <a:endParaRPr lang="en-US" altLang="en-US" dirty="0"/>
          </a:p>
          <a:p>
            <a:r>
              <a:rPr lang="en-US" altLang="en-US" dirty="0"/>
              <a:t>For </a:t>
            </a:r>
            <a:r>
              <a:rPr lang="en-US" altLang="en-US" b="1" dirty="0"/>
              <a:t>100K machines, </a:t>
            </a:r>
            <a:r>
              <a:rPr lang="en-US" altLang="en-US" b="1" dirty="0">
                <a:solidFill>
                  <a:srgbClr val="C00000"/>
                </a:solidFill>
              </a:rPr>
              <a:t>failures 30%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the time!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0959-0434-BE49-B198-D50B1F4B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2928-C692-8F45-8868-C1EB9C62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B666-9EE3-7E43-AC14-D7D42C3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2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14D9-13E7-F44D-AF1A-7EA95447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and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6CB4-E1B3-C142-849F-E2524392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41838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Gossip: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Once per second, each node contacts a </a:t>
            </a:r>
            <a:r>
              <a:rPr lang="en-US" b="1" dirty="0"/>
              <a:t>randomly chosen other node</a:t>
            </a:r>
          </a:p>
          <a:p>
            <a:pPr lvl="1"/>
            <a:r>
              <a:rPr lang="en-US" sz="2800" dirty="0"/>
              <a:t>They </a:t>
            </a:r>
            <a:r>
              <a:rPr lang="en-US" sz="2800" b="1" dirty="0">
                <a:solidFill>
                  <a:srgbClr val="0070C0"/>
                </a:solidFill>
              </a:rPr>
              <a:t>exchange their lists of known nodes </a:t>
            </a:r>
            <a:r>
              <a:rPr lang="en-US" sz="2800" dirty="0"/>
              <a:t>(including virtual node IDs)</a:t>
            </a:r>
          </a:p>
          <a:p>
            <a:r>
              <a:rPr lang="en-US" dirty="0"/>
              <a:t>Assumes all nodes will come back eventually, doesn’t repartition</a:t>
            </a:r>
          </a:p>
          <a:p>
            <a:r>
              <a:rPr lang="en-US" dirty="0"/>
              <a:t>Each node </a:t>
            </a:r>
            <a:r>
              <a:rPr lang="en-US" b="1" dirty="0">
                <a:solidFill>
                  <a:srgbClr val="0070C0"/>
                </a:solidFill>
              </a:rPr>
              <a:t>learns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which others handle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all key </a:t>
            </a:r>
            <a:r>
              <a:rPr lang="en-US" b="1" dirty="0">
                <a:solidFill>
                  <a:srgbClr val="0070C0"/>
                </a:solidFill>
              </a:rPr>
              <a:t>ranges</a:t>
            </a:r>
          </a:p>
          <a:p>
            <a:pPr lvl="1"/>
            <a:endParaRPr lang="en-US" sz="28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8BAF-3972-7F4F-8B03-7DA29FA9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A04E-116B-AB4E-9EFA-862F5460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14BA-37B0-384F-A35D-08694ED0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8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14D9-13E7-F44D-AF1A-7EA95447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and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6CB4-E1B3-C142-849F-E2524392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Gossip: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Once per second, each node contacts a </a:t>
            </a:r>
            <a:r>
              <a:rPr lang="en-US" b="1" dirty="0"/>
              <a:t>randomly chosen other node</a:t>
            </a:r>
          </a:p>
          <a:p>
            <a:pPr lvl="1"/>
            <a:r>
              <a:rPr lang="en-US" sz="2800" dirty="0"/>
              <a:t>They </a:t>
            </a:r>
            <a:r>
              <a:rPr lang="en-US" sz="2800" b="1" dirty="0">
                <a:solidFill>
                  <a:srgbClr val="0070C0"/>
                </a:solidFill>
              </a:rPr>
              <a:t>exchange their lists of known nodes </a:t>
            </a:r>
            <a:r>
              <a:rPr lang="en-US" sz="2800" dirty="0"/>
              <a:t>(including virtual node IDs)</a:t>
            </a:r>
          </a:p>
          <a:p>
            <a:r>
              <a:rPr lang="en-US" dirty="0"/>
              <a:t>Assumes all nodes will come back eventually, doesn’t repartition</a:t>
            </a:r>
          </a:p>
          <a:p>
            <a:r>
              <a:rPr lang="en-US" dirty="0"/>
              <a:t>Each node </a:t>
            </a:r>
            <a:r>
              <a:rPr lang="en-US" b="1" dirty="0">
                <a:solidFill>
                  <a:srgbClr val="0070C0"/>
                </a:solidFill>
              </a:rPr>
              <a:t>learns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which others handle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all key </a:t>
            </a:r>
            <a:r>
              <a:rPr lang="en-US" b="1" dirty="0">
                <a:solidFill>
                  <a:srgbClr val="0070C0"/>
                </a:solidFill>
              </a:rPr>
              <a:t>ranges</a:t>
            </a: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Result: All</a:t>
            </a:r>
            <a:r>
              <a:rPr lang="en-US" sz="2800" dirty="0"/>
              <a:t> nodes can send </a:t>
            </a:r>
            <a:r>
              <a:rPr lang="en-US" sz="2800" b="1" dirty="0">
                <a:solidFill>
                  <a:srgbClr val="00B050"/>
                </a:solidFill>
              </a:rPr>
              <a:t>directly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to any key’s coordinator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(“zero-hop DHT”)</a:t>
            </a:r>
          </a:p>
          <a:p>
            <a:pPr lvl="2"/>
            <a:r>
              <a:rPr lang="en-US" sz="2800" b="1" dirty="0">
                <a:solidFill>
                  <a:srgbClr val="00B050"/>
                </a:solidFill>
              </a:rPr>
              <a:t>Reduces variability </a:t>
            </a:r>
            <a:r>
              <a:rPr lang="en-US" sz="2800" dirty="0"/>
              <a:t>in response times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8BAF-3972-7F4F-8B03-7DA29FA9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A04E-116B-AB4E-9EFA-862F5460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14BA-37B0-384F-A35D-08694ED0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78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DA85-42FD-CB48-BCE2-3B7FDF8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force a choice between availability and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D50A-34D7-BF47-AD5F-3F75B401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three replicas are partitioned into two and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replica fixed as master, no client in other partition can write</a:t>
            </a:r>
          </a:p>
          <a:p>
            <a:r>
              <a:rPr lang="en-US" dirty="0"/>
              <a:t>Traditional distributed databases emphasize consistency over availability when there are partitions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CD0E-1492-B14E-8A85-17F223B6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D7C7-65FE-4D4C-8580-D34FA0B2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9A74-978D-264A-9AB6-5E71E4AC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D59B80-2A01-E84D-B0FF-8D053DB4026A}"/>
              </a:ext>
            </a:extLst>
          </p:cNvPr>
          <p:cNvGrpSpPr/>
          <p:nvPr/>
        </p:nvGrpSpPr>
        <p:grpSpPr>
          <a:xfrm>
            <a:off x="961169" y="2514181"/>
            <a:ext cx="7221662" cy="1279602"/>
            <a:chOff x="868101" y="2013667"/>
            <a:chExt cx="7221662" cy="12796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E3BC03-3854-7243-8B54-02D95176CD67}"/>
                </a:ext>
              </a:extLst>
            </p:cNvPr>
            <p:cNvGrpSpPr/>
            <p:nvPr/>
          </p:nvGrpSpPr>
          <p:grpSpPr>
            <a:xfrm>
              <a:off x="868101" y="2022084"/>
              <a:ext cx="2055774" cy="1271185"/>
              <a:chOff x="3868476" y="1714903"/>
              <a:chExt cx="2055774" cy="1271185"/>
            </a:xfrm>
          </p:grpSpPr>
          <p:sp>
            <p:nvSpPr>
              <p:cNvPr id="17" name="Cloud 16">
                <a:extLst>
                  <a:ext uri="{FF2B5EF4-FFF2-40B4-BE49-F238E27FC236}">
                    <a16:creationId xmlns:a16="http://schemas.microsoft.com/office/drawing/2014/main" id="{A29B7232-A1DE-F94E-A7AF-04414CAAED5F}"/>
                  </a:ext>
                </a:extLst>
              </p:cNvPr>
              <p:cNvSpPr/>
              <p:nvPr/>
            </p:nvSpPr>
            <p:spPr>
              <a:xfrm>
                <a:off x="3868476" y="1714903"/>
                <a:ext cx="2055774" cy="1271185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56CEC5D-8577-BE4B-B379-CEA5F378972D}"/>
                  </a:ext>
                </a:extLst>
              </p:cNvPr>
              <p:cNvSpPr/>
              <p:nvPr/>
            </p:nvSpPr>
            <p:spPr bwMode="auto">
              <a:xfrm>
                <a:off x="4233615" y="2447434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3283E4C-1CF5-E74B-A9A9-2B4A47C93261}"/>
                  </a:ext>
                </a:extLst>
              </p:cNvPr>
              <p:cNvSpPr/>
              <p:nvPr/>
            </p:nvSpPr>
            <p:spPr bwMode="auto">
              <a:xfrm>
                <a:off x="4616309" y="1917966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F616F9-B0DE-3542-8503-680FF2A73F09}"/>
                  </a:ext>
                </a:extLst>
              </p:cNvPr>
              <p:cNvSpPr/>
              <p:nvPr/>
            </p:nvSpPr>
            <p:spPr bwMode="auto">
              <a:xfrm rot="20856410">
                <a:off x="5364770" y="224693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6C6C572-2679-AE41-BF07-3538FB81571E}"/>
                  </a:ext>
                </a:extLst>
              </p:cNvPr>
              <p:cNvCxnSpPr>
                <a:stCxn id="18" idx="0"/>
                <a:endCxn id="19" idx="3"/>
              </p:cNvCxnSpPr>
              <p:nvPr/>
            </p:nvCxnSpPr>
            <p:spPr bwMode="auto">
              <a:xfrm flipV="1">
                <a:off x="4347915" y="2113088"/>
                <a:ext cx="301872" cy="3343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78C74D-C6EC-474C-AF1C-1D0F850592B6}"/>
                  </a:ext>
                </a:extLst>
              </p:cNvPr>
              <p:cNvCxnSpPr>
                <a:stCxn id="18" idx="6"/>
                <a:endCxn id="20" idx="2"/>
              </p:cNvCxnSpPr>
              <p:nvPr/>
            </p:nvCxnSpPr>
            <p:spPr bwMode="auto">
              <a:xfrm flipV="1">
                <a:off x="4462215" y="2385770"/>
                <a:ext cx="905218" cy="1759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DF75EBD-A96B-C846-A9F2-5385909B8429}"/>
                  </a:ext>
                </a:extLst>
              </p:cNvPr>
              <p:cNvCxnSpPr>
                <a:stCxn id="19" idx="6"/>
                <a:endCxn id="20" idx="1"/>
              </p:cNvCxnSpPr>
              <p:nvPr/>
            </p:nvCxnSpPr>
            <p:spPr bwMode="auto">
              <a:xfrm>
                <a:off x="4844909" y="2032266"/>
                <a:ext cx="537876" cy="26738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4064CBB-BD08-5248-8507-3DF8F9C5B31C}"/>
                </a:ext>
              </a:extLst>
            </p:cNvPr>
            <p:cNvSpPr/>
            <p:nvPr/>
          </p:nvSpPr>
          <p:spPr>
            <a:xfrm>
              <a:off x="3561410" y="2244434"/>
              <a:ext cx="685800" cy="441486"/>
            </a:xfrm>
            <a:prstGeom prst="right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AA453551-C223-5644-868F-19184BF40B4F}"/>
                </a:ext>
              </a:extLst>
            </p:cNvPr>
            <p:cNvSpPr/>
            <p:nvPr/>
          </p:nvSpPr>
          <p:spPr>
            <a:xfrm>
              <a:off x="4891750" y="2031658"/>
              <a:ext cx="1444756" cy="9515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0379F3-8D9E-3C47-B335-3ED37631F12A}"/>
                </a:ext>
              </a:extLst>
            </p:cNvPr>
            <p:cNvGrpSpPr/>
            <p:nvPr/>
          </p:nvGrpSpPr>
          <p:grpSpPr>
            <a:xfrm>
              <a:off x="5121158" y="2195164"/>
              <a:ext cx="745465" cy="517165"/>
              <a:chOff x="5288472" y="2262240"/>
              <a:chExt cx="745465" cy="51716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82A8562-E9D1-A04D-B6E5-B9CD82A97EFA}"/>
                  </a:ext>
                </a:extLst>
              </p:cNvPr>
              <p:cNvSpPr/>
              <p:nvPr/>
            </p:nvSpPr>
            <p:spPr bwMode="auto">
              <a:xfrm rot="1026486">
                <a:off x="5288472" y="255080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5DE79F6-B016-EB46-9921-8AD4D656CEFC}"/>
                  </a:ext>
                </a:extLst>
              </p:cNvPr>
              <p:cNvSpPr/>
              <p:nvPr/>
            </p:nvSpPr>
            <p:spPr bwMode="auto">
              <a:xfrm rot="19834220">
                <a:off x="5805337" y="226224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E842E21-A0E3-834D-8287-F2948BF081FD}"/>
                  </a:ext>
                </a:extLst>
              </p:cNvPr>
              <p:cNvCxnSpPr>
                <a:stCxn id="14" idx="7"/>
                <a:endCxn id="15" idx="2"/>
              </p:cNvCxnSpPr>
              <p:nvPr/>
            </p:nvCxnSpPr>
            <p:spPr bwMode="auto">
              <a:xfrm flipV="1">
                <a:off x="5503794" y="2432702"/>
                <a:ext cx="316292" cy="17893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45C328F1-FC08-F649-9CB7-A999344708B9}"/>
                </a:ext>
              </a:extLst>
            </p:cNvPr>
            <p:cNvSpPr/>
            <p:nvPr/>
          </p:nvSpPr>
          <p:spPr>
            <a:xfrm>
              <a:off x="6692260" y="2013667"/>
              <a:ext cx="1397503" cy="92043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8455A8-ACFB-3F4C-A5AC-C92F75EAEF8D}"/>
                </a:ext>
              </a:extLst>
            </p:cNvPr>
            <p:cNvSpPr/>
            <p:nvPr/>
          </p:nvSpPr>
          <p:spPr bwMode="auto">
            <a:xfrm>
              <a:off x="7416816" y="2393136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Batang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649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DE0-8899-E64F-ACAA-004FCC4E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Eventual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76A4-FA76-F74F-A86F-C07A51C4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411"/>
            <a:ext cx="7886700" cy="3602394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Dynamo emphasizes </a:t>
            </a:r>
            <a:r>
              <a:rPr lang="en-US" sz="3400" b="1" dirty="0">
                <a:solidFill>
                  <a:srgbClr val="0070C0"/>
                </a:solidFill>
              </a:rPr>
              <a:t>availability over consistency </a:t>
            </a:r>
            <a:r>
              <a:rPr lang="en-US" sz="3400" dirty="0"/>
              <a:t>when there are partitions</a:t>
            </a:r>
            <a:br>
              <a:rPr lang="en-US" sz="3400" dirty="0"/>
            </a:br>
            <a:endParaRPr lang="en-US" sz="3400" dirty="0"/>
          </a:p>
          <a:p>
            <a:r>
              <a:rPr lang="en-US" sz="3400" dirty="0"/>
              <a:t>Tell client write complete when only some replicas have stored it</a:t>
            </a:r>
          </a:p>
          <a:p>
            <a:endParaRPr lang="en-US" sz="3400" dirty="0"/>
          </a:p>
          <a:p>
            <a:r>
              <a:rPr lang="en-US" sz="3400" dirty="0"/>
              <a:t>Propagate to other replicas in background</a:t>
            </a:r>
          </a:p>
          <a:p>
            <a:endParaRPr lang="en-US" sz="3400" dirty="0"/>
          </a:p>
          <a:p>
            <a:r>
              <a:rPr lang="en-US" sz="3400" b="1" dirty="0">
                <a:solidFill>
                  <a:srgbClr val="C00000"/>
                </a:solidFill>
              </a:rPr>
              <a:t>Allows writes in both partitions</a:t>
            </a:r>
            <a:r>
              <a:rPr lang="en-US" sz="3400" dirty="0"/>
              <a:t>…but risks:</a:t>
            </a:r>
          </a:p>
          <a:p>
            <a:pPr lvl="1"/>
            <a:r>
              <a:rPr lang="en-US" sz="2600" dirty="0"/>
              <a:t>Returning </a:t>
            </a:r>
            <a:r>
              <a:rPr lang="en-US" sz="2600" b="1" dirty="0">
                <a:solidFill>
                  <a:srgbClr val="C00000"/>
                </a:solidFill>
              </a:rPr>
              <a:t>stale data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Write conflicts </a:t>
            </a:r>
            <a:r>
              <a:rPr lang="en-US" sz="2600" dirty="0"/>
              <a:t>when partition heals: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4538-DFD2-AE46-B391-204486F2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70E3-9BBC-BE4D-AC08-94CF4937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E1FB-5BD9-B545-AAEE-17092FDB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C5741-F240-BE4B-AA98-04B71460680C}"/>
              </a:ext>
            </a:extLst>
          </p:cNvPr>
          <p:cNvSpPr txBox="1"/>
          <p:nvPr/>
        </p:nvSpPr>
        <p:spPr>
          <a:xfrm>
            <a:off x="1532248" y="6395798"/>
            <a:ext cx="113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C00000"/>
                </a:solidFill>
                <a:latin typeface="Helvetica" pitchFamily="2" charset="0"/>
              </a:rPr>
              <a:t>?@%$!!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BD329B-FFFB-F743-A708-3F0E29CADFF6}"/>
              </a:ext>
            </a:extLst>
          </p:cNvPr>
          <p:cNvGrpSpPr/>
          <p:nvPr/>
        </p:nvGrpSpPr>
        <p:grpSpPr>
          <a:xfrm>
            <a:off x="938509" y="5053564"/>
            <a:ext cx="7221662" cy="1279602"/>
            <a:chOff x="868101" y="2013667"/>
            <a:chExt cx="7221662" cy="127960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AD46DC-FA4C-0A4E-96E7-FBEA763E9FB0}"/>
                </a:ext>
              </a:extLst>
            </p:cNvPr>
            <p:cNvGrpSpPr/>
            <p:nvPr/>
          </p:nvGrpSpPr>
          <p:grpSpPr>
            <a:xfrm>
              <a:off x="868101" y="2022084"/>
              <a:ext cx="2055774" cy="1271185"/>
              <a:chOff x="3868476" y="1714903"/>
              <a:chExt cx="2055774" cy="1271185"/>
            </a:xfrm>
          </p:grpSpPr>
          <p:sp>
            <p:nvSpPr>
              <p:cNvPr id="20" name="Cloud 19">
                <a:extLst>
                  <a:ext uri="{FF2B5EF4-FFF2-40B4-BE49-F238E27FC236}">
                    <a16:creationId xmlns:a16="http://schemas.microsoft.com/office/drawing/2014/main" id="{A271F5C9-BE88-4343-9AA5-07CCBF6ADBFE}"/>
                  </a:ext>
                </a:extLst>
              </p:cNvPr>
              <p:cNvSpPr/>
              <p:nvPr/>
            </p:nvSpPr>
            <p:spPr>
              <a:xfrm>
                <a:off x="3868476" y="1714903"/>
                <a:ext cx="2055774" cy="1271185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0180707-EF78-9D4D-A927-F5BA116AD67F}"/>
                  </a:ext>
                </a:extLst>
              </p:cNvPr>
              <p:cNvSpPr/>
              <p:nvPr/>
            </p:nvSpPr>
            <p:spPr bwMode="auto">
              <a:xfrm>
                <a:off x="4233615" y="2447434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BD69FF5-51F5-3A41-9D3A-E6FF359C3391}"/>
                  </a:ext>
                </a:extLst>
              </p:cNvPr>
              <p:cNvSpPr/>
              <p:nvPr/>
            </p:nvSpPr>
            <p:spPr bwMode="auto">
              <a:xfrm>
                <a:off x="4616309" y="1917966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DAED8A6-FFD3-8744-AF10-E52C11190FCF}"/>
                  </a:ext>
                </a:extLst>
              </p:cNvPr>
              <p:cNvSpPr/>
              <p:nvPr/>
            </p:nvSpPr>
            <p:spPr bwMode="auto">
              <a:xfrm rot="20856410">
                <a:off x="5364770" y="224693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E810EC6-E740-2C4B-A4DD-962D61B8C645}"/>
                  </a:ext>
                </a:extLst>
              </p:cNvPr>
              <p:cNvCxnSpPr/>
              <p:nvPr/>
            </p:nvCxnSpPr>
            <p:spPr bwMode="auto">
              <a:xfrm flipV="1">
                <a:off x="4347915" y="2113088"/>
                <a:ext cx="301872" cy="3343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A5D0F37-98B4-DA47-ACB3-E0089D1D7D5E}"/>
                  </a:ext>
                </a:extLst>
              </p:cNvPr>
              <p:cNvCxnSpPr/>
              <p:nvPr/>
            </p:nvCxnSpPr>
            <p:spPr bwMode="auto">
              <a:xfrm flipV="1">
                <a:off x="4462215" y="2385770"/>
                <a:ext cx="905218" cy="1759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CD1B68-63D0-584D-B77D-EB07D8B0D599}"/>
                  </a:ext>
                </a:extLst>
              </p:cNvPr>
              <p:cNvCxnSpPr/>
              <p:nvPr/>
            </p:nvCxnSpPr>
            <p:spPr bwMode="auto">
              <a:xfrm>
                <a:off x="4844909" y="2032266"/>
                <a:ext cx="537876" cy="26738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8DDF9C2C-B889-DA49-A0D4-57CC5258F4A9}"/>
                </a:ext>
              </a:extLst>
            </p:cNvPr>
            <p:cNvSpPr/>
            <p:nvPr/>
          </p:nvSpPr>
          <p:spPr>
            <a:xfrm rot="10800000">
              <a:off x="3561410" y="2244434"/>
              <a:ext cx="685800" cy="441486"/>
            </a:xfrm>
            <a:prstGeom prst="right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AE6056E9-1C17-1444-A86C-DB4C979378A5}"/>
                </a:ext>
              </a:extLst>
            </p:cNvPr>
            <p:cNvSpPr/>
            <p:nvPr/>
          </p:nvSpPr>
          <p:spPr>
            <a:xfrm>
              <a:off x="4891750" y="2031658"/>
              <a:ext cx="1444756" cy="9515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8D413A-4393-5E46-B17D-737D9566A89C}"/>
                </a:ext>
              </a:extLst>
            </p:cNvPr>
            <p:cNvGrpSpPr/>
            <p:nvPr/>
          </p:nvGrpSpPr>
          <p:grpSpPr>
            <a:xfrm>
              <a:off x="5121158" y="2195164"/>
              <a:ext cx="745465" cy="517165"/>
              <a:chOff x="5288472" y="2262240"/>
              <a:chExt cx="745465" cy="51716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42BC3E7-F791-7A4D-A2A5-853D809BD040}"/>
                  </a:ext>
                </a:extLst>
              </p:cNvPr>
              <p:cNvSpPr/>
              <p:nvPr/>
            </p:nvSpPr>
            <p:spPr bwMode="auto">
              <a:xfrm rot="1026486">
                <a:off x="5288472" y="255080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ED98F5-904F-484D-9910-5D8EA5B056B6}"/>
                  </a:ext>
                </a:extLst>
              </p:cNvPr>
              <p:cNvSpPr/>
              <p:nvPr/>
            </p:nvSpPr>
            <p:spPr bwMode="auto">
              <a:xfrm rot="19834220">
                <a:off x="5805337" y="226224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B43CB0E-C56A-6840-BE0D-9FD01676D447}"/>
                  </a:ext>
                </a:extLst>
              </p:cNvPr>
              <p:cNvCxnSpPr/>
              <p:nvPr/>
            </p:nvCxnSpPr>
            <p:spPr bwMode="auto">
              <a:xfrm flipV="1">
                <a:off x="5503794" y="2432702"/>
                <a:ext cx="316292" cy="17893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0D24EED7-C89B-5E47-81F7-A2CDEFEE1502}"/>
                </a:ext>
              </a:extLst>
            </p:cNvPr>
            <p:cNvSpPr/>
            <p:nvPr/>
          </p:nvSpPr>
          <p:spPr>
            <a:xfrm>
              <a:off x="6692260" y="2013667"/>
              <a:ext cx="1397503" cy="92043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0E11A6-81FF-5344-93A6-9761787BB1F8}"/>
                </a:ext>
              </a:extLst>
            </p:cNvPr>
            <p:cNvSpPr/>
            <p:nvPr/>
          </p:nvSpPr>
          <p:spPr bwMode="auto">
            <a:xfrm>
              <a:off x="7416816" y="2393136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Batang" charset="0"/>
                <a:cs typeface="Arial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19DE491-11FE-634E-AC88-69D140FAE949}"/>
              </a:ext>
            </a:extLst>
          </p:cNvPr>
          <p:cNvSpPr txBox="1"/>
          <p:nvPr/>
        </p:nvSpPr>
        <p:spPr>
          <a:xfrm>
            <a:off x="5116652" y="6075130"/>
            <a:ext cx="129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latin typeface="Consolas" panose="020B0609020204030204" pitchFamily="49" charset="0"/>
                <a:cs typeface="Consolas" panose="020B0609020204030204" pitchFamily="49" charset="0"/>
              </a:rPr>
              <a:t>put(k,v</a:t>
            </a:r>
            <a:r>
              <a:rPr lang="en-US" sz="2000" b="1" spc="-15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1" spc="-1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18F1BA-B962-EA47-961F-354B3C8A9F6F}"/>
              </a:ext>
            </a:extLst>
          </p:cNvPr>
          <p:cNvSpPr txBox="1"/>
          <p:nvPr/>
        </p:nvSpPr>
        <p:spPr>
          <a:xfrm>
            <a:off x="6869909" y="6075130"/>
            <a:ext cx="129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latin typeface="Consolas" panose="020B0609020204030204" pitchFamily="49" charset="0"/>
                <a:cs typeface="Consolas" panose="020B0609020204030204" pitchFamily="49" charset="0"/>
              </a:rPr>
              <a:t>put(k,v</a:t>
            </a:r>
            <a:r>
              <a:rPr lang="en-US" sz="2000" b="1" spc="-15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1" spc="-1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167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B9D-5432-3F49-BFB8-8ABF876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Mechanism: Sloppy quorums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8C9-6DB9-9744-89F0-A048A187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561732"/>
          </a:xfrm>
        </p:spPr>
        <p:txBody>
          <a:bodyPr>
            <a:normAutofit fontScale="92500"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rgbClr val="0070C0"/>
                </a:solidFill>
              </a:rPr>
              <a:t>no failure</a:t>
            </a:r>
            <a:r>
              <a:rPr lang="en-US" dirty="0"/>
              <a:t>, reap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b="1" dirty="0">
                <a:solidFill>
                  <a:srgbClr val="0070C0"/>
                </a:solidFill>
              </a:rPr>
              <a:t>consistency” benefits </a:t>
            </a:r>
            <a:r>
              <a:rPr lang="en-US" dirty="0"/>
              <a:t>of single master</a:t>
            </a:r>
          </a:p>
          <a:p>
            <a:pPr lvl="1"/>
            <a:r>
              <a:rPr lang="en-US" dirty="0"/>
              <a:t>Else </a:t>
            </a:r>
            <a:r>
              <a:rPr lang="en-US" b="1" dirty="0">
                <a:solidFill>
                  <a:srgbClr val="C00000"/>
                </a:solidFill>
              </a:rPr>
              <a:t>sacrifice “consistency”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allow progress</a:t>
            </a:r>
          </a:p>
          <a:p>
            <a:pPr lvl="1"/>
            <a:endParaRPr lang="en-US" dirty="0"/>
          </a:p>
          <a:p>
            <a:r>
              <a:rPr lang="en-US" dirty="0"/>
              <a:t>Dynamo tries to store all values put() under a key on </a:t>
            </a:r>
            <a:r>
              <a:rPr lang="en-US" b="1" dirty="0">
                <a:solidFill>
                  <a:srgbClr val="00B050"/>
                </a:solidFill>
              </a:rPr>
              <a:t>first N live nodes </a:t>
            </a:r>
            <a:r>
              <a:rPr lang="en-US" dirty="0"/>
              <a:t>of coordinator’s preference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46A5-09A6-244F-B272-489669BF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98AA-977C-144E-874E-3AF33356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6FAD-6FFB-5543-8D96-12DA2261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2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B9D-5432-3F49-BFB8-8ABF876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Mechanism: Sloppy quorums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8C9-6DB9-9744-89F0-A048A187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rgbClr val="0070C0"/>
                </a:solidFill>
              </a:rPr>
              <a:t>no failure</a:t>
            </a:r>
            <a:r>
              <a:rPr lang="en-US" dirty="0"/>
              <a:t>, reap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b="1" dirty="0">
                <a:solidFill>
                  <a:srgbClr val="0070C0"/>
                </a:solidFill>
              </a:rPr>
              <a:t>consistency” benefits </a:t>
            </a:r>
            <a:r>
              <a:rPr lang="en-US" dirty="0"/>
              <a:t>of single master</a:t>
            </a:r>
          </a:p>
          <a:p>
            <a:pPr lvl="1"/>
            <a:r>
              <a:rPr lang="en-US" dirty="0"/>
              <a:t>Else </a:t>
            </a:r>
            <a:r>
              <a:rPr lang="en-US" b="1" dirty="0">
                <a:solidFill>
                  <a:srgbClr val="C00000"/>
                </a:solidFill>
              </a:rPr>
              <a:t>sacrifice “consistency”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allow progress</a:t>
            </a:r>
          </a:p>
          <a:p>
            <a:pPr lvl="1"/>
            <a:endParaRPr lang="en-US" dirty="0"/>
          </a:p>
          <a:p>
            <a:r>
              <a:rPr lang="en-US" dirty="0"/>
              <a:t>Dynamo tries to store all values put() under a key on </a:t>
            </a:r>
            <a:r>
              <a:rPr lang="en-US" b="1" dirty="0">
                <a:solidFill>
                  <a:srgbClr val="00B050"/>
                </a:solidFill>
              </a:rPr>
              <a:t>first N live nodes </a:t>
            </a:r>
            <a:r>
              <a:rPr lang="en-US" dirty="0"/>
              <a:t>of coordinator’s preference list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BUT to speed up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Coordinator returns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dirty="0"/>
              <a:t>”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dirty="0"/>
              <a:t> when </a:t>
            </a:r>
            <a:r>
              <a:rPr lang="en-US" b="1" dirty="0"/>
              <a:t>W</a:t>
            </a:r>
            <a:r>
              <a:rPr lang="en-US" dirty="0"/>
              <a:t> &lt; N replicas have completed </a:t>
            </a:r>
            <a:r>
              <a:rPr lang="en-US" b="1" dirty="0"/>
              <a:t>write</a:t>
            </a:r>
          </a:p>
          <a:p>
            <a:pPr lvl="1"/>
            <a:r>
              <a:rPr lang="en-US" dirty="0"/>
              <a:t>Coordinator returns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dirty="0"/>
              <a:t>”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 when </a:t>
            </a:r>
            <a:r>
              <a:rPr lang="en-US" b="1" dirty="0"/>
              <a:t>R</a:t>
            </a:r>
            <a:r>
              <a:rPr lang="en-US" dirty="0"/>
              <a:t> &lt; N replicas have completed </a:t>
            </a:r>
            <a:r>
              <a:rPr lang="en-US" b="1" dirty="0"/>
              <a:t>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46A5-09A6-244F-B272-489669BF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98AA-977C-144E-874E-3AF33356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6FAD-6FFB-5543-8D96-12DA2261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5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4649-13AF-A84C-AA84-069A5DA3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5400"/>
            <a:ext cx="8157999" cy="1325563"/>
          </a:xfrm>
        </p:spPr>
        <p:txBody>
          <a:bodyPr>
            <a:normAutofit/>
          </a:bodyPr>
          <a:lstStyle/>
          <a:p>
            <a:r>
              <a:rPr lang="en-US" sz="3600" spc="-150" dirty="0"/>
              <a:t>Consistency under sloppy quorums != linearizability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6C11-0A2D-E644-BBFC-5EF41EA1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1919-7927-C242-A7CD-B1F33A1A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F21D-1BFC-E247-8016-FCEF3C4E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6" name="Picture 2" descr="An example of quorum read violating Linearizability">
            <a:extLst>
              <a:ext uri="{FF2B5EF4-FFF2-40B4-BE49-F238E27FC236}">
                <a16:creationId xmlns:a16="http://schemas.microsoft.com/office/drawing/2014/main" id="{8A8D0398-022F-334B-B38B-1A6C1649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0" y="1666645"/>
            <a:ext cx="8157999" cy="4506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1777D9-CB75-7D4D-B9FC-C637A41398D9}"/>
              </a:ext>
            </a:extLst>
          </p:cNvPr>
          <p:cNvSpPr/>
          <p:nvPr/>
        </p:nvSpPr>
        <p:spPr>
          <a:xfrm>
            <a:off x="494971" y="6267966"/>
            <a:ext cx="78866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*: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https://www.oreilly.com/library/view/designing-data-intensive-applications/9781491903063/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(Page 334)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34A2-2D52-0A46-87D9-9B009D76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2329"/>
            <a:ext cx="7886700" cy="4198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Sloppy quorum of (N=3, W=3, R=2)</a:t>
            </a:r>
          </a:p>
        </p:txBody>
      </p:sp>
    </p:spTree>
    <p:extLst>
      <p:ext uri="{BB962C8B-B14F-4D97-AF65-F5344CB8AC3E}">
        <p14:creationId xmlns:p14="http://schemas.microsoft.com/office/powerpoint/2010/main" val="2746457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090A-16B6-004F-87E4-A39E30FC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quorums: Hinted handoff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E00B-31D5-BC48-A4E8-9997BEE8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6088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coordinator </a:t>
            </a:r>
            <a:r>
              <a:rPr lang="en-US" b="1" dirty="0">
                <a:solidFill>
                  <a:srgbClr val="C00000"/>
                </a:solidFill>
              </a:rPr>
              <a:t>doesn’t receive </a:t>
            </a:r>
            <a:r>
              <a:rPr lang="en-US" b="1" i="1" dirty="0">
                <a:solidFill>
                  <a:srgbClr val="C00000"/>
                </a:solidFill>
              </a:rPr>
              <a:t>W</a:t>
            </a:r>
            <a:r>
              <a:rPr lang="en-US" b="1" dirty="0">
                <a:solidFill>
                  <a:srgbClr val="C00000"/>
                </a:solidFill>
              </a:rPr>
              <a:t> replies </a:t>
            </a:r>
            <a:r>
              <a:rPr lang="en-US" dirty="0"/>
              <a:t>when replicating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pPr lvl="1"/>
            <a:r>
              <a:rPr lang="en-US" sz="2800" dirty="0"/>
              <a:t>Could return failure, but remember goal of </a:t>
            </a:r>
            <a:r>
              <a:rPr lang="en-US" sz="2800" b="1" dirty="0">
                <a:solidFill>
                  <a:srgbClr val="0070C0"/>
                </a:solidFill>
              </a:rPr>
              <a:t>high availability for writes…</a:t>
            </a:r>
          </a:p>
          <a:p>
            <a:endParaRPr lang="en-US" dirty="0"/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6E81-6240-DD49-9810-D4320A0F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6293-18DF-C743-B777-D33353EB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8800-055F-5F4A-BE9D-77DC58BC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8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090A-16B6-004F-87E4-A39E30FC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quorums: Hinted handoff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E00B-31D5-BC48-A4E8-9997BEE8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coordinator </a:t>
            </a:r>
            <a:r>
              <a:rPr lang="en-US" b="1" dirty="0">
                <a:solidFill>
                  <a:srgbClr val="C00000"/>
                </a:solidFill>
              </a:rPr>
              <a:t>doesn’t receive </a:t>
            </a:r>
            <a:r>
              <a:rPr lang="en-US" b="1" i="1" dirty="0">
                <a:solidFill>
                  <a:srgbClr val="C00000"/>
                </a:solidFill>
              </a:rPr>
              <a:t>W</a:t>
            </a:r>
            <a:r>
              <a:rPr lang="en-US" b="1" dirty="0">
                <a:solidFill>
                  <a:srgbClr val="C00000"/>
                </a:solidFill>
              </a:rPr>
              <a:t> replies </a:t>
            </a:r>
            <a:r>
              <a:rPr lang="en-US" dirty="0"/>
              <a:t>when replicating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pPr lvl="1"/>
            <a:r>
              <a:rPr lang="en-US" sz="2800" dirty="0"/>
              <a:t>Could return failure, but remember goal of </a:t>
            </a:r>
            <a:r>
              <a:rPr lang="en-US" sz="2800" b="1" dirty="0">
                <a:solidFill>
                  <a:srgbClr val="0070C0"/>
                </a:solidFill>
              </a:rPr>
              <a:t>high availability for writes…</a:t>
            </a:r>
          </a:p>
          <a:p>
            <a:endParaRPr lang="en-US" dirty="0"/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Hinted handoff: </a:t>
            </a:r>
            <a:r>
              <a:rPr lang="en-US" dirty="0"/>
              <a:t>Coordinator </a:t>
            </a:r>
            <a:r>
              <a:rPr lang="en-US" b="1" dirty="0"/>
              <a:t>tries further nodes </a:t>
            </a:r>
            <a:r>
              <a:rPr lang="en-US" dirty="0"/>
              <a:t>in preference list (</a:t>
            </a:r>
            <a:r>
              <a:rPr lang="en-US" b="1" dirty="0"/>
              <a:t>beyond first </a:t>
            </a:r>
            <a:r>
              <a:rPr lang="en-US" b="1" i="1" dirty="0"/>
              <a:t>N</a:t>
            </a:r>
            <a:r>
              <a:rPr lang="en-US" dirty="0"/>
              <a:t>) if necessary</a:t>
            </a:r>
          </a:p>
          <a:p>
            <a:pPr lvl="1"/>
            <a:r>
              <a:rPr lang="en-US" sz="2800" dirty="0"/>
              <a:t>Indicates the </a:t>
            </a:r>
            <a:r>
              <a:rPr lang="en-US" sz="2800" b="1" dirty="0"/>
              <a:t>intended replica node </a:t>
            </a:r>
            <a:r>
              <a:rPr lang="en-US" sz="2800" dirty="0"/>
              <a:t>to recipient</a:t>
            </a:r>
          </a:p>
          <a:p>
            <a:pPr lvl="1"/>
            <a:r>
              <a:rPr lang="en-US" sz="2800" b="1" dirty="0"/>
              <a:t>Recipient</a:t>
            </a:r>
            <a:r>
              <a:rPr lang="en-US" sz="2800" dirty="0"/>
              <a:t> will periodically try to forward to the </a:t>
            </a:r>
            <a:r>
              <a:rPr lang="en-US" sz="2800" b="1" dirty="0"/>
              <a:t>intended replica node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6E81-6240-DD49-9810-D4320A0F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6293-18DF-C743-B777-D33353EB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8800-055F-5F4A-BE9D-77DC58BC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2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58FE-1E3C-0448-9A0C-0E21D8E7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Hinted handoff: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315F-EC77-CA43-A6BC-FC92977D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81" y="1577130"/>
            <a:ext cx="4658627" cy="27734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C fails</a:t>
            </a:r>
          </a:p>
          <a:p>
            <a:pPr lvl="1"/>
            <a:r>
              <a:rPr lang="en-US" sz="2800" b="1" dirty="0"/>
              <a:t>Node E</a:t>
            </a:r>
            <a:r>
              <a:rPr lang="en-US" sz="2800" dirty="0"/>
              <a:t> is in </a:t>
            </a:r>
            <a:r>
              <a:rPr lang="en-US" sz="2800" b="1" dirty="0"/>
              <a:t>preference list</a:t>
            </a:r>
          </a:p>
          <a:p>
            <a:pPr lvl="2"/>
            <a:r>
              <a:rPr lang="en-US" sz="2800" dirty="0"/>
              <a:t>Needs to receive replica of the data</a:t>
            </a:r>
          </a:p>
          <a:p>
            <a:pPr lvl="1"/>
            <a:r>
              <a:rPr lang="en-US" sz="2800" dirty="0"/>
              <a:t>Hinted Handoff: replica at </a:t>
            </a:r>
            <a:r>
              <a:rPr lang="en-US" sz="2800" b="1" dirty="0"/>
              <a:t>E</a:t>
            </a:r>
            <a:r>
              <a:rPr lang="en-US" sz="2800" dirty="0"/>
              <a:t> points to node </a:t>
            </a:r>
            <a:r>
              <a:rPr lang="en-US" sz="2800" b="1" dirty="0"/>
              <a:t>C</a:t>
            </a:r>
            <a:r>
              <a:rPr lang="en-US" sz="2800" dirty="0"/>
              <a:t>; </a:t>
            </a:r>
            <a:r>
              <a:rPr lang="en-US" sz="2800" b="1" dirty="0"/>
              <a:t>E</a:t>
            </a:r>
            <a:r>
              <a:rPr lang="en-US" sz="2800" dirty="0"/>
              <a:t> periodically forwards to </a:t>
            </a:r>
            <a:r>
              <a:rPr lang="en-US" sz="2800" b="1" dirty="0"/>
              <a:t>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71A5-3813-5744-9A55-4383D7B3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BEEA-4348-084C-B91D-E9E9164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789D-B576-2C4E-B869-0FC2529D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2D631-795E-AC42-8100-660685D1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757" y="1807079"/>
            <a:ext cx="3886606" cy="305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B9F3E5-15F0-184E-8200-7AE0CDF085D9}"/>
              </a:ext>
            </a:extLst>
          </p:cNvPr>
          <p:cNvSpPr/>
          <p:nvPr/>
        </p:nvSpPr>
        <p:spPr>
          <a:xfrm>
            <a:off x="6929349" y="1851474"/>
            <a:ext cx="1039091" cy="50569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5698D-BAB9-CB4D-A8BD-B1D103BA1E46}"/>
              </a:ext>
            </a:extLst>
          </p:cNvPr>
          <p:cNvSpPr txBox="1"/>
          <p:nvPr/>
        </p:nvSpPr>
        <p:spPr>
          <a:xfrm>
            <a:off x="7205385" y="2565716"/>
            <a:ext cx="176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ea typeface="Times New Roman" charset="0"/>
                <a:cs typeface="Times New Roman" charset="0"/>
              </a:rPr>
              <a:t>Coordinator</a:t>
            </a:r>
            <a:endParaRPr lang="en-US" sz="2000" b="0" dirty="0">
              <a:solidFill>
                <a:srgbClr val="C00000"/>
              </a:solidFill>
              <a:latin typeface="Helvetica" pitchFamily="2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B413F-9F36-7045-9743-398DCC3A7707}"/>
              </a:ext>
            </a:extLst>
          </p:cNvPr>
          <p:cNvSpPr txBox="1"/>
          <p:nvPr/>
        </p:nvSpPr>
        <p:spPr>
          <a:xfrm>
            <a:off x="6754060" y="1480963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DC5CDA6B-8EEB-CF45-BBC3-AD7F264710F1}"/>
              </a:ext>
            </a:extLst>
          </p:cNvPr>
          <p:cNvSpPr/>
          <p:nvPr/>
        </p:nvSpPr>
        <p:spPr>
          <a:xfrm rot="2700000">
            <a:off x="7056027" y="3661286"/>
            <a:ext cx="419100" cy="419100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66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EB78-C7A2-7542-A724-9A236FF6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C915-FF17-B741-B0E9-286EF3D9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584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Probability of any failure in given period = 1−(1−</a:t>
            </a:r>
            <a:r>
              <a:rPr lang="en-US" altLang="en-US" i="1" dirty="0"/>
              <a:t>p</a:t>
            </a:r>
            <a:r>
              <a:rPr lang="en-US" altLang="en-US" dirty="0"/>
              <a:t>)</a:t>
            </a:r>
            <a:r>
              <a:rPr lang="en-US" altLang="en-US" i="1" baseline="30000" dirty="0"/>
              <a:t>n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probability a machine fails in given period</a:t>
            </a:r>
          </a:p>
          <a:p>
            <a:pPr lvl="1"/>
            <a:r>
              <a:rPr lang="en-US" altLang="en-US" i="1" dirty="0"/>
              <a:t>n</a:t>
            </a:r>
            <a:r>
              <a:rPr lang="en-US" altLang="en-US" dirty="0"/>
              <a:t> = number of machines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For </a:t>
            </a:r>
            <a:r>
              <a:rPr lang="en-US" altLang="en-US" b="1" dirty="0"/>
              <a:t>50K</a:t>
            </a:r>
            <a:r>
              <a:rPr lang="en-US" altLang="en-US" dirty="0"/>
              <a:t> </a:t>
            </a:r>
            <a:r>
              <a:rPr lang="en-US" altLang="en-US" b="1" dirty="0"/>
              <a:t>machines</a:t>
            </a:r>
            <a:r>
              <a:rPr lang="en-US" altLang="en-US" dirty="0"/>
              <a:t>, each with </a:t>
            </a:r>
            <a:r>
              <a:rPr lang="en-US" altLang="en-US" b="1" dirty="0">
                <a:solidFill>
                  <a:srgbClr val="0070C0"/>
                </a:solidFill>
              </a:rPr>
              <a:t>99.99966% available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</a:rPr>
              <a:t>16%</a:t>
            </a:r>
            <a:r>
              <a:rPr lang="en-US" altLang="en-US" sz="2800" dirty="0"/>
              <a:t> of the time, </a:t>
            </a:r>
            <a:r>
              <a:rPr lang="en-US" altLang="en-US" sz="2800" b="1" dirty="0"/>
              <a:t>data center experiences </a:t>
            </a:r>
            <a:r>
              <a:rPr lang="en-US" altLang="en-US" sz="2800" b="1" dirty="0">
                <a:solidFill>
                  <a:srgbClr val="C00000"/>
                </a:solidFill>
              </a:rPr>
              <a:t>failures</a:t>
            </a:r>
          </a:p>
          <a:p>
            <a:endParaRPr lang="en-US" altLang="en-US" dirty="0"/>
          </a:p>
          <a:p>
            <a:r>
              <a:rPr lang="en-US" altLang="en-US" dirty="0"/>
              <a:t>For </a:t>
            </a:r>
            <a:r>
              <a:rPr lang="en-US" altLang="en-US" b="1" dirty="0"/>
              <a:t>100K machines, </a:t>
            </a:r>
            <a:r>
              <a:rPr lang="en-US" altLang="en-US" b="1" dirty="0">
                <a:solidFill>
                  <a:srgbClr val="C00000"/>
                </a:solidFill>
              </a:rPr>
              <a:t>failures 30%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the time!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0959-0434-BE49-B198-D50B1F4B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2928-C692-8F45-8868-C1EB9C62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B666-9EE3-7E43-AC14-D7D42C3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86CA5-40E9-6547-8155-4109E34C779B}"/>
              </a:ext>
            </a:extLst>
          </p:cNvPr>
          <p:cNvSpPr txBox="1"/>
          <p:nvPr/>
        </p:nvSpPr>
        <p:spPr>
          <a:xfrm>
            <a:off x="370332" y="5111123"/>
            <a:ext cx="8403336" cy="52322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38100">
            <a:solidFill>
              <a:sysClr val="windowText" lastClr="0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>
                <a:solidFill>
                  <a:srgbClr val="C00000"/>
                </a:solidFill>
                <a:latin typeface="Helvetica" pitchFamily="2" charset="0"/>
              </a:rPr>
              <a:t>Main challenge: </a:t>
            </a:r>
            <a:r>
              <a:rPr lang="en-US" sz="2800" kern="0" dirty="0">
                <a:solidFill>
                  <a:prstClr val="black"/>
                </a:solidFill>
                <a:latin typeface="Helvetica" pitchFamily="2" charset="0"/>
              </a:rPr>
              <a:t>Coping with </a:t>
            </a:r>
            <a:r>
              <a:rPr lang="en-US" sz="2800" kern="0" dirty="0">
                <a:solidFill>
                  <a:srgbClr val="FF0000"/>
                </a:solidFill>
                <a:latin typeface="Helvetica" pitchFamily="2" charset="0"/>
              </a:rPr>
              <a:t>constant failures</a:t>
            </a:r>
          </a:p>
        </p:txBody>
      </p:sp>
    </p:spTree>
    <p:extLst>
      <p:ext uri="{BB962C8B-B14F-4D97-AF65-F5344CB8AC3E}">
        <p14:creationId xmlns:p14="http://schemas.microsoft.com/office/powerpoint/2010/main" val="257760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58FE-1E3C-0448-9A0C-0E21D8E7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Hinted handoff: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315F-EC77-CA43-A6BC-FC92977D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81" y="1577130"/>
            <a:ext cx="4658627" cy="48882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C fails</a:t>
            </a:r>
          </a:p>
          <a:p>
            <a:pPr lvl="1"/>
            <a:r>
              <a:rPr lang="en-US" sz="2800" b="1" dirty="0"/>
              <a:t>Node E</a:t>
            </a:r>
            <a:r>
              <a:rPr lang="en-US" sz="2800" dirty="0"/>
              <a:t> is in </a:t>
            </a:r>
            <a:r>
              <a:rPr lang="en-US" sz="2800" b="1" dirty="0"/>
              <a:t>preference list</a:t>
            </a:r>
          </a:p>
          <a:p>
            <a:pPr lvl="2"/>
            <a:r>
              <a:rPr lang="en-US" sz="2800" dirty="0"/>
              <a:t>Needs to receive replica of the data</a:t>
            </a:r>
          </a:p>
          <a:p>
            <a:pPr lvl="1"/>
            <a:r>
              <a:rPr lang="en-US" sz="2800" dirty="0"/>
              <a:t>Hinted Handoff: replica at </a:t>
            </a:r>
            <a:r>
              <a:rPr lang="en-US" sz="2800" b="1" dirty="0"/>
              <a:t>E</a:t>
            </a:r>
            <a:r>
              <a:rPr lang="en-US" sz="2800" dirty="0"/>
              <a:t> points to node </a:t>
            </a:r>
            <a:r>
              <a:rPr lang="en-US" sz="2800" b="1" dirty="0"/>
              <a:t>C</a:t>
            </a:r>
            <a:r>
              <a:rPr lang="en-US" sz="2800" dirty="0"/>
              <a:t>; </a:t>
            </a:r>
            <a:r>
              <a:rPr lang="en-US" sz="2800" b="1" dirty="0"/>
              <a:t>E</a:t>
            </a:r>
            <a:r>
              <a:rPr lang="en-US" sz="2800" dirty="0"/>
              <a:t> periodically forwards to </a:t>
            </a:r>
            <a:r>
              <a:rPr lang="en-US" sz="2800" b="1" dirty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rgbClr val="0070C0"/>
                </a:solidFill>
              </a:rPr>
              <a:t>C comes back</a:t>
            </a:r>
          </a:p>
          <a:p>
            <a:pPr lvl="1"/>
            <a:r>
              <a:rPr lang="en-US" sz="2800" b="1" dirty="0"/>
              <a:t>E</a:t>
            </a:r>
            <a:r>
              <a:rPr lang="en-US" sz="2800" dirty="0"/>
              <a:t> forwards the replicated data back to </a:t>
            </a:r>
            <a:r>
              <a:rPr lang="en-US" sz="2800" b="1" dirty="0"/>
              <a:t>C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71A5-3813-5744-9A55-4383D7B3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BEEA-4348-084C-B91D-E9E9164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789D-B576-2C4E-B869-0FC2529D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2D631-795E-AC42-8100-660685D1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757" y="1807079"/>
            <a:ext cx="3886606" cy="305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B9F3E5-15F0-184E-8200-7AE0CDF085D9}"/>
              </a:ext>
            </a:extLst>
          </p:cNvPr>
          <p:cNvSpPr/>
          <p:nvPr/>
        </p:nvSpPr>
        <p:spPr>
          <a:xfrm>
            <a:off x="6929349" y="1851474"/>
            <a:ext cx="1039091" cy="50569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5698D-BAB9-CB4D-A8BD-B1D103BA1E46}"/>
              </a:ext>
            </a:extLst>
          </p:cNvPr>
          <p:cNvSpPr txBox="1"/>
          <p:nvPr/>
        </p:nvSpPr>
        <p:spPr>
          <a:xfrm>
            <a:off x="7205385" y="2565716"/>
            <a:ext cx="176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ea typeface="Times New Roman" charset="0"/>
                <a:cs typeface="Times New Roman" charset="0"/>
              </a:rPr>
              <a:t>Coordinator</a:t>
            </a:r>
            <a:endParaRPr lang="en-US" sz="2000" b="0" dirty="0">
              <a:solidFill>
                <a:srgbClr val="C00000"/>
              </a:solidFill>
              <a:latin typeface="Helvetica" pitchFamily="2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B413F-9F36-7045-9743-398DCC3A7707}"/>
              </a:ext>
            </a:extLst>
          </p:cNvPr>
          <p:cNvSpPr txBox="1"/>
          <p:nvPr/>
        </p:nvSpPr>
        <p:spPr>
          <a:xfrm>
            <a:off x="6754060" y="1480963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DC5CDA6B-8EEB-CF45-BBC3-AD7F264710F1}"/>
              </a:ext>
            </a:extLst>
          </p:cNvPr>
          <p:cNvSpPr/>
          <p:nvPr/>
        </p:nvSpPr>
        <p:spPr>
          <a:xfrm rot="2700000">
            <a:off x="7056027" y="3661286"/>
            <a:ext cx="419100" cy="419100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1645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2FA2-ECAA-954A-BB5F-08BEFDCF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Wide-area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B4A7-26C6-5F47-9D11-0EFF074F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599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Last ¶,§4.6: </a:t>
            </a:r>
            <a:r>
              <a:rPr lang="en-US" b="1" dirty="0"/>
              <a:t>Preference lists always</a:t>
            </a:r>
            <a:r>
              <a:rPr lang="en-US" dirty="0"/>
              <a:t> contain nodes from </a:t>
            </a:r>
            <a:r>
              <a:rPr lang="en-US" b="1" dirty="0">
                <a:solidFill>
                  <a:srgbClr val="C00000"/>
                </a:solidFill>
              </a:rPr>
              <a:t>more than one data center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Consequence: </a:t>
            </a:r>
            <a:r>
              <a:rPr lang="en-US" sz="2800" dirty="0"/>
              <a:t>Data likely to </a:t>
            </a:r>
            <a:r>
              <a:rPr lang="en-US" sz="2800" b="1" dirty="0"/>
              <a:t>survive failure</a:t>
            </a:r>
            <a:r>
              <a:rPr lang="en-US" sz="2800" dirty="0"/>
              <a:t> of </a:t>
            </a:r>
            <a:r>
              <a:rPr lang="en-US" sz="2800" b="1" dirty="0"/>
              <a:t>entire data center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5C63-261A-F145-A0EB-74A253A4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4AC2-F8D5-CE40-855C-F554954C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47DC-B44C-E646-97D4-FF67593C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5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2FA2-ECAA-954A-BB5F-08BEFDCF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Wide-area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B4A7-26C6-5F47-9D11-0EFF074F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¶,§4.6: </a:t>
            </a:r>
            <a:r>
              <a:rPr lang="en-US" b="1" dirty="0"/>
              <a:t>Preference lists always</a:t>
            </a:r>
            <a:r>
              <a:rPr lang="en-US" dirty="0"/>
              <a:t> contain nodes from </a:t>
            </a:r>
            <a:r>
              <a:rPr lang="en-US" b="1" dirty="0">
                <a:solidFill>
                  <a:srgbClr val="C00000"/>
                </a:solidFill>
              </a:rPr>
              <a:t>more than one data center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Consequence: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Data likely to </a:t>
            </a:r>
            <a:r>
              <a:rPr lang="en-US" sz="2800" b="1" dirty="0"/>
              <a:t>survive failure</a:t>
            </a:r>
            <a:r>
              <a:rPr lang="en-US" sz="2800" dirty="0"/>
              <a:t> of </a:t>
            </a:r>
            <a:r>
              <a:rPr lang="en-US" sz="2800" b="1" dirty="0"/>
              <a:t>entire data center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Blocking on </a:t>
            </a:r>
            <a:r>
              <a:rPr lang="en-US" b="1" dirty="0">
                <a:solidFill>
                  <a:srgbClr val="0070C0"/>
                </a:solidFill>
              </a:rPr>
              <a:t>writes to a remote data center </a:t>
            </a:r>
            <a:r>
              <a:rPr lang="en-US" dirty="0"/>
              <a:t>would incur unacceptably high latency</a:t>
            </a:r>
          </a:p>
          <a:p>
            <a:pPr lvl="1"/>
            <a:r>
              <a:rPr lang="en-US" sz="2800" b="1" dirty="0"/>
              <a:t>Compromise: </a:t>
            </a:r>
            <a:r>
              <a:rPr lang="en-US" sz="2800" b="1" dirty="0">
                <a:solidFill>
                  <a:srgbClr val="C00000"/>
                </a:solidFill>
              </a:rPr>
              <a:t>W &lt; N</a:t>
            </a:r>
            <a:r>
              <a:rPr lang="en-US" sz="2800" dirty="0"/>
              <a:t>, eventual consistency</a:t>
            </a:r>
          </a:p>
          <a:p>
            <a:pPr lvl="1"/>
            <a:r>
              <a:rPr lang="en-US" sz="2800" dirty="0"/>
              <a:t>Better </a:t>
            </a:r>
            <a:r>
              <a:rPr lang="en-US" sz="2800" b="1" dirty="0"/>
              <a:t>durability</a:t>
            </a:r>
            <a:r>
              <a:rPr lang="en-US" sz="2800" dirty="0"/>
              <a:t>, </a:t>
            </a:r>
            <a:r>
              <a:rPr lang="en-US" sz="2800" b="1" dirty="0"/>
              <a:t>latency</a:t>
            </a:r>
            <a:r>
              <a:rPr lang="en-US" sz="2800" dirty="0"/>
              <a:t> but worse </a:t>
            </a:r>
            <a:r>
              <a:rPr lang="en-US" sz="2800" b="1" dirty="0"/>
              <a:t>consistency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5C63-261A-F145-A0EB-74A253A4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4AC2-F8D5-CE40-855C-F554954C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47DC-B44C-E646-97D4-FF67593C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95DA-736C-674D-BEB1-DF124E79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get()s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6154-C789-B642-AE25-6A9B57C4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coordinator </a:t>
            </a:r>
            <a:r>
              <a:rPr lang="en-US" b="1" dirty="0">
                <a:solidFill>
                  <a:srgbClr val="C00000"/>
                </a:solidFill>
              </a:rPr>
              <a:t>doesn’t receive </a:t>
            </a:r>
            <a:r>
              <a:rPr lang="en-US" b="1" i="1" dirty="0">
                <a:solidFill>
                  <a:srgbClr val="C00000"/>
                </a:solidFill>
              </a:rPr>
              <a:t>R</a:t>
            </a:r>
            <a:r>
              <a:rPr lang="en-US" b="1" dirty="0">
                <a:solidFill>
                  <a:srgbClr val="C00000"/>
                </a:solidFill>
              </a:rPr>
              <a:t> replies </a:t>
            </a:r>
            <a:r>
              <a:rPr lang="en-US" dirty="0"/>
              <a:t>when processing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</a:p>
          <a:p>
            <a:pPr lvl="1"/>
            <a:r>
              <a:rPr lang="en-US" sz="2800" dirty="0"/>
              <a:t>Penultimate ¶,§4.5: “</a:t>
            </a:r>
            <a:r>
              <a:rPr lang="en-US" sz="2800" i="1" dirty="0"/>
              <a:t>R</a:t>
            </a:r>
            <a:r>
              <a:rPr lang="en-US" sz="2800" dirty="0"/>
              <a:t> is the min. number of nodes that must participate in a successful read operation.”</a:t>
            </a:r>
          </a:p>
          <a:p>
            <a:pPr lvl="2"/>
            <a:r>
              <a:rPr lang="en-US" sz="2800" dirty="0"/>
              <a:t>Sounds like these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get()s</a:t>
            </a:r>
            <a:r>
              <a:rPr lang="en-US" sz="2800" dirty="0"/>
              <a:t> fail</a:t>
            </a:r>
          </a:p>
          <a:p>
            <a:pPr lvl="1"/>
            <a:endParaRPr lang="en-US" sz="2800" dirty="0"/>
          </a:p>
          <a:p>
            <a:r>
              <a:rPr lang="en-US" b="1" dirty="0"/>
              <a:t>Why not return whatever data was found, though?</a:t>
            </a:r>
          </a:p>
          <a:p>
            <a:pPr lvl="1"/>
            <a:r>
              <a:rPr lang="en-US" dirty="0"/>
              <a:t>As we will see, consistency not guaranteed anyway…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6C42-DA00-B04B-B009-C3057E05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0553-D48C-5540-ADE9-F1D021DF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A5CA-334C-484D-BD14-319CAF3C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2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F33-DBF8-A145-95F6-D40763E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freshness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6110-6B01-0F4F-B515-F3575886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case given in paper: </a:t>
            </a:r>
            <a:r>
              <a:rPr lang="en-US" b="1" dirty="0">
                <a:solidFill>
                  <a:srgbClr val="0070C0"/>
                </a:solidFill>
              </a:rPr>
              <a:t>N = 3; R = W = 2</a:t>
            </a:r>
          </a:p>
          <a:p>
            <a:pPr lvl="1"/>
            <a:r>
              <a:rPr lang="en-US" sz="2800" dirty="0"/>
              <a:t>With these values, </a:t>
            </a:r>
            <a:r>
              <a:rPr lang="en-US" sz="2800" b="1" dirty="0"/>
              <a:t>do sloppy quorums guarantee a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800" b="1" dirty="0"/>
              <a:t> sees all prior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put()s</a:t>
            </a:r>
            <a:r>
              <a:rPr lang="en-US" sz="2800" b="1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3D93-8C00-2141-A962-26392727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97B-D2FA-B14E-BE15-BE3DFB09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34A3-2C74-8148-B1B0-CEC257D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11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F33-DBF8-A145-95F6-D40763E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freshness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6110-6B01-0F4F-B515-F3575886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case given in paper: </a:t>
            </a:r>
            <a:r>
              <a:rPr lang="en-US" b="1" dirty="0">
                <a:solidFill>
                  <a:srgbClr val="0070C0"/>
                </a:solidFill>
              </a:rPr>
              <a:t>N = 3; R = W = 2</a:t>
            </a:r>
          </a:p>
          <a:p>
            <a:pPr lvl="1"/>
            <a:r>
              <a:rPr lang="en-US" sz="2800" dirty="0"/>
              <a:t>With these values, </a:t>
            </a:r>
            <a:r>
              <a:rPr lang="en-US" sz="2800" b="1" dirty="0"/>
              <a:t>do sloppy quorums guarantee a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800" b="1" dirty="0"/>
              <a:t> sees all prior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put()s</a:t>
            </a:r>
            <a:r>
              <a:rPr lang="en-US" sz="2800" b="1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no failures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yes:</a:t>
            </a:r>
          </a:p>
          <a:p>
            <a:pPr lvl="1"/>
            <a:r>
              <a:rPr lang="en-US" sz="2800" b="1" dirty="0"/>
              <a:t>Two writers </a:t>
            </a:r>
            <a:r>
              <a:rPr lang="en-US" sz="2800" dirty="0"/>
              <a:t>saw each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pPr lvl="1"/>
            <a:r>
              <a:rPr lang="en-US" sz="2800" b="1" dirty="0"/>
              <a:t>Two readers </a:t>
            </a:r>
            <a:r>
              <a:rPr lang="en-US" sz="2800" dirty="0"/>
              <a:t>responded to each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3D93-8C00-2141-A962-26392727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97B-D2FA-B14E-BE15-BE3DFB09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34A3-2C74-8148-B1B0-CEC257D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F33-DBF8-A145-95F6-D40763E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freshness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6110-6B01-0F4F-B515-F3575886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case given in paper: </a:t>
            </a:r>
            <a:r>
              <a:rPr lang="en-US" b="1" dirty="0">
                <a:solidFill>
                  <a:srgbClr val="0070C0"/>
                </a:solidFill>
              </a:rPr>
              <a:t>N = 3; R = W = 2</a:t>
            </a:r>
          </a:p>
          <a:p>
            <a:pPr lvl="1"/>
            <a:r>
              <a:rPr lang="en-US" sz="2800" dirty="0"/>
              <a:t>With these values, </a:t>
            </a:r>
            <a:r>
              <a:rPr lang="en-US" sz="2800" b="1" dirty="0"/>
              <a:t>do sloppy quorums guarantee a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800" b="1" dirty="0"/>
              <a:t> sees all prior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put()s</a:t>
            </a:r>
            <a:r>
              <a:rPr lang="en-US" sz="2800" b="1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no failures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yes:</a:t>
            </a:r>
          </a:p>
          <a:p>
            <a:pPr lvl="1"/>
            <a:r>
              <a:rPr lang="en-US" sz="2800" b="1" dirty="0"/>
              <a:t>Two writers </a:t>
            </a:r>
            <a:r>
              <a:rPr lang="en-US" sz="2800" dirty="0"/>
              <a:t>saw each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pPr lvl="1"/>
            <a:r>
              <a:rPr lang="en-US" sz="2800" b="1" dirty="0"/>
              <a:t>Two readers </a:t>
            </a:r>
            <a:r>
              <a:rPr lang="en-US" sz="2800" dirty="0"/>
              <a:t>responded to each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</a:p>
          <a:p>
            <a:pPr lvl="1"/>
            <a:r>
              <a:rPr lang="en-US" sz="2800" dirty="0"/>
              <a:t>Write and read </a:t>
            </a:r>
            <a:r>
              <a:rPr lang="en-US" sz="2800" b="1" dirty="0">
                <a:solidFill>
                  <a:srgbClr val="C00000"/>
                </a:solidFill>
              </a:rPr>
              <a:t>quorums must overlap!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3D93-8C00-2141-A962-26392727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97B-D2FA-B14E-BE15-BE3DFB09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34A3-2C74-8148-B1B0-CEC257D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0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D237-25A0-B146-93C5-595B17F1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freshness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792F-1F03-2446-8C27-BF5D20E4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case given in paper: </a:t>
            </a:r>
            <a:r>
              <a:rPr lang="en-US" b="1" dirty="0">
                <a:solidFill>
                  <a:srgbClr val="0070C0"/>
                </a:solidFill>
              </a:rPr>
              <a:t>N = 3; R = W = 2</a:t>
            </a:r>
          </a:p>
          <a:p>
            <a:pPr lvl="1"/>
            <a:r>
              <a:rPr lang="en-US" sz="2600" dirty="0"/>
              <a:t>With these values, </a:t>
            </a:r>
            <a:r>
              <a:rPr lang="en-US" sz="2600" b="1" dirty="0"/>
              <a:t>do sloppy quorums guarantee a 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600" b="1" dirty="0"/>
              <a:t> sees all prior 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put()s</a:t>
            </a:r>
            <a:r>
              <a:rPr lang="en-US" sz="2600" b="1" dirty="0"/>
              <a:t>?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b="1" dirty="0"/>
              <a:t>node</a:t>
            </a:r>
            <a:r>
              <a:rPr lang="en-US" dirty="0"/>
              <a:t> </a:t>
            </a:r>
            <a:r>
              <a:rPr lang="en-US" b="1" dirty="0"/>
              <a:t>failures,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no:</a:t>
            </a:r>
          </a:p>
          <a:p>
            <a:pPr lvl="1"/>
            <a:r>
              <a:rPr lang="en-US" sz="2600" b="1" dirty="0"/>
              <a:t>Two nodes </a:t>
            </a:r>
            <a:r>
              <a:rPr lang="en-US" sz="2600" dirty="0"/>
              <a:t>in preference list </a:t>
            </a:r>
            <a:r>
              <a:rPr lang="en-US" sz="2600" b="1" dirty="0"/>
              <a:t>go down</a:t>
            </a:r>
          </a:p>
          <a:p>
            <a:pPr lvl="2"/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sz="2600" dirty="0"/>
              <a:t> replicated </a:t>
            </a:r>
            <a:r>
              <a:rPr lang="en-US" sz="2600" b="1" dirty="0">
                <a:solidFill>
                  <a:srgbClr val="0070C0"/>
                </a:solidFill>
              </a:rPr>
              <a:t>outside preference list; </a:t>
            </a:r>
            <a:r>
              <a:rPr lang="en-US" sz="2600" dirty="0"/>
              <a:t>Hinted handoff nodes have data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r>
              <a:rPr lang="en-US" sz="2600" b="1" dirty="0"/>
              <a:t>Two nodes </a:t>
            </a:r>
            <a:r>
              <a:rPr lang="en-US" sz="2600" dirty="0"/>
              <a:t>in preference list </a:t>
            </a:r>
            <a:r>
              <a:rPr lang="en-US" sz="2600" b="1" dirty="0"/>
              <a:t>come back up</a:t>
            </a:r>
            <a:endParaRPr lang="en-US" sz="2600" dirty="0"/>
          </a:p>
          <a:p>
            <a:pPr lvl="2"/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600" dirty="0"/>
              <a:t> occurs before they receive prior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3176-8DD4-7043-A5D6-E7D3933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96CB-322E-A14C-B3A8-3DE24F7F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BA72-AE7E-B348-B277-380F1545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2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05CE-2640-584E-9D63-B0A8C32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DB36-E353-5B4E-8501-C057CB97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24848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0070C0"/>
                </a:solidFill>
              </a:rPr>
              <a:t>N = 3, W = R = 2,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nodes are named </a:t>
            </a:r>
            <a:r>
              <a:rPr lang="en-US" b="1" dirty="0"/>
              <a:t>A, B, C</a:t>
            </a:r>
          </a:p>
          <a:p>
            <a:pPr lvl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</a:p>
          <a:p>
            <a:pPr lvl="1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B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r>
              <a:rPr lang="en-US" sz="2800" dirty="0"/>
              <a:t>Now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get(k)</a:t>
            </a:r>
            <a:r>
              <a:rPr lang="en-US" sz="2800" dirty="0"/>
              <a:t> arrives, completes first at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DAB2-428C-A24F-801B-E5DF2155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F67D-EBE0-A04A-8E17-4D8B990A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7238-65B1-3045-98BF-33D39DB6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6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05CE-2640-584E-9D63-B0A8C32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DB36-E353-5B4E-8501-C057CB97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543509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0070C0"/>
                </a:solidFill>
              </a:rPr>
              <a:t>N = 3, W = R = 2,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nodes are named </a:t>
            </a:r>
            <a:r>
              <a:rPr lang="en-US" b="1" dirty="0"/>
              <a:t>A, B, C</a:t>
            </a:r>
          </a:p>
          <a:p>
            <a:pPr lvl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</a:p>
          <a:p>
            <a:pPr lvl="1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B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r>
              <a:rPr lang="en-US" sz="2800" dirty="0"/>
              <a:t>Now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get(k)</a:t>
            </a:r>
            <a:r>
              <a:rPr lang="en-US" sz="2800" dirty="0"/>
              <a:t> arrives, completes first at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endParaRPr lang="en-US" sz="2800" dirty="0"/>
          </a:p>
          <a:p>
            <a:r>
              <a:rPr lang="en-US" b="1" dirty="0">
                <a:solidFill>
                  <a:srgbClr val="C00000"/>
                </a:solidFill>
              </a:rPr>
              <a:t>Conflicting results </a:t>
            </a:r>
            <a:r>
              <a:rPr lang="en-US" dirty="0"/>
              <a:t>from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C</a:t>
            </a:r>
          </a:p>
          <a:p>
            <a:pPr lvl="1"/>
            <a:r>
              <a:rPr lang="en-US" sz="2800" dirty="0"/>
              <a:t>Each has seen a </a:t>
            </a:r>
            <a:r>
              <a:rPr lang="en-US" sz="2800" b="1" dirty="0">
                <a:solidFill>
                  <a:srgbClr val="C00000"/>
                </a:solidFill>
              </a:rPr>
              <a:t>different put(k, …)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DAB2-428C-A24F-801B-E5DF2155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F67D-EBE0-A04A-8E17-4D8B990A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7238-65B1-3045-98BF-33D39DB6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5AD6-622E-1D48-B98D-CB7967E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03E7-0D71-5D49-A45B-7A98D5DC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b="1" dirty="0"/>
              <a:t>Techniques for partitioning data</a:t>
            </a:r>
          </a:p>
          <a:p>
            <a:pPr lvl="1"/>
            <a:r>
              <a:rPr lang="en-US" altLang="en-US" b="1" dirty="0"/>
              <a:t>Metrics for success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Case study</a:t>
            </a:r>
          </a:p>
          <a:p>
            <a:pPr lvl="1"/>
            <a:r>
              <a:rPr lang="en-US" altLang="en-US" dirty="0"/>
              <a:t>Amazon Dynamo key-value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B419-74DF-E64E-863B-DC0CED4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68A0-70E5-2548-A04C-2DAE9B46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77E0-6290-634A-9F0F-297FFDEA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59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05CE-2640-584E-9D63-B0A8C32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DB36-E353-5B4E-8501-C057CB97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0070C0"/>
                </a:solidFill>
              </a:rPr>
              <a:t>N = 3, W = R = 2,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nodes are named </a:t>
            </a:r>
            <a:r>
              <a:rPr lang="en-US" b="1" dirty="0"/>
              <a:t>A, B, C</a:t>
            </a:r>
          </a:p>
          <a:p>
            <a:pPr lvl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</a:p>
          <a:p>
            <a:pPr lvl="1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B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r>
              <a:rPr lang="en-US" sz="2800" dirty="0"/>
              <a:t>Now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get(k)</a:t>
            </a:r>
            <a:r>
              <a:rPr lang="en-US" sz="2800" dirty="0"/>
              <a:t> arrives, completes first at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endParaRPr lang="en-US" sz="2800" dirty="0"/>
          </a:p>
          <a:p>
            <a:r>
              <a:rPr lang="en-US" b="1" dirty="0">
                <a:solidFill>
                  <a:srgbClr val="C00000"/>
                </a:solidFill>
              </a:rPr>
              <a:t>Conflicting results </a:t>
            </a:r>
            <a:r>
              <a:rPr lang="en-US" dirty="0"/>
              <a:t>from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C</a:t>
            </a:r>
          </a:p>
          <a:p>
            <a:pPr lvl="1"/>
            <a:r>
              <a:rPr lang="en-US" sz="2800" dirty="0"/>
              <a:t>Each has seen a </a:t>
            </a:r>
            <a:r>
              <a:rPr lang="en-US" sz="2800" b="1" dirty="0">
                <a:solidFill>
                  <a:srgbClr val="C00000"/>
                </a:solidFill>
              </a:rPr>
              <a:t>different put(k, …)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Dynamo returns both results; </a:t>
            </a:r>
            <a:r>
              <a:rPr lang="en-US" dirty="0"/>
              <a:t>what does client do now?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DAB2-428C-A24F-801B-E5DF2155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F67D-EBE0-A04A-8E17-4D8B990A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7238-65B1-3045-98BF-33D39DB6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2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1C1D-3620-8547-A173-58F3A69F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(vector clocks)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0CAF-3A86-1744-BA96-A8255CCF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Version vectors: </a:t>
            </a:r>
            <a:r>
              <a:rPr lang="en-US" dirty="0"/>
              <a:t>List of (</a:t>
            </a:r>
            <a:r>
              <a:rPr lang="en-US" b="1" dirty="0"/>
              <a:t>coordinator node, counter</a:t>
            </a:r>
            <a:r>
              <a:rPr lang="en-US" dirty="0"/>
              <a:t>) pairs</a:t>
            </a:r>
            <a:endParaRPr lang="en-US" i="1" dirty="0"/>
          </a:p>
          <a:p>
            <a:pPr lvl="1"/>
            <a:r>
              <a:rPr lang="en-US" i="1" dirty="0"/>
              <a:t>e.g., </a:t>
            </a:r>
            <a:r>
              <a:rPr lang="en-US" dirty="0"/>
              <a:t>[(A, 1), (B, 3), …]</a:t>
            </a:r>
          </a:p>
          <a:p>
            <a:endParaRPr lang="en-US" sz="2400" dirty="0"/>
          </a:p>
          <a:p>
            <a:r>
              <a:rPr lang="en-US" sz="2400" dirty="0"/>
              <a:t>Dynamo stores a version vector with </a:t>
            </a:r>
            <a:r>
              <a:rPr lang="en-US" sz="2400" b="1" dirty="0"/>
              <a:t>each stored </a:t>
            </a:r>
            <a:r>
              <a:rPr lang="en-US" sz="2400" dirty="0"/>
              <a:t>key-value </a:t>
            </a:r>
            <a:r>
              <a:rPr lang="en-US" sz="2400" b="1" dirty="0"/>
              <a:t>pair</a:t>
            </a:r>
          </a:p>
          <a:p>
            <a:endParaRPr lang="en-US" sz="2400" dirty="0"/>
          </a:p>
          <a:p>
            <a:r>
              <a:rPr lang="en-US" sz="2400" dirty="0"/>
              <a:t>Tracks causal relationship between different versions of data stored under the same key </a:t>
            </a:r>
            <a:r>
              <a:rPr lang="en-US" sz="2400" b="1" dirty="0"/>
              <a:t>k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14EB-917A-B147-85DF-52F5BD33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2967-9736-FF4D-A5CA-C128012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E4F54-BF74-004B-BFEC-BC87E9F8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7DFD-4B9C-1240-A8E3-7C33C27F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(VV) in Dynamo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81A8-FE97-CF41-9697-80C49E5D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Rule: </a:t>
            </a:r>
            <a:r>
              <a:rPr lang="en-US" dirty="0"/>
              <a:t>If vector clock comparison of v1 &lt; v2, then the first is an ancestor of the second – </a:t>
            </a:r>
            <a:r>
              <a:rPr lang="en-US" b="1" dirty="0">
                <a:solidFill>
                  <a:srgbClr val="0070C0"/>
                </a:solidFill>
              </a:rPr>
              <a:t>Dynamo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can forget v1</a:t>
            </a:r>
          </a:p>
          <a:p>
            <a:endParaRPr lang="en-US" dirty="0"/>
          </a:p>
          <a:p>
            <a:r>
              <a:rPr lang="en-US" dirty="0"/>
              <a:t>Each time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 occurs, Dynamo increments the counter in the V.V. for the coordinator node</a:t>
            </a:r>
          </a:p>
          <a:p>
            <a:endParaRPr lang="en-US" dirty="0"/>
          </a:p>
          <a:p>
            <a:r>
              <a:rPr lang="en-US" dirty="0"/>
              <a:t>Each time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dirty="0"/>
              <a:t> occurs, Dynamo returns the V.V. for the value(s) returned (in the “</a:t>
            </a:r>
            <a:r>
              <a:rPr lang="en-US" b="1" dirty="0">
                <a:solidFill>
                  <a:srgbClr val="00B0F0"/>
                </a:solidFill>
              </a:rPr>
              <a:t>context</a:t>
            </a:r>
            <a:r>
              <a:rPr lang="en-US" dirty="0"/>
              <a:t>”)</a:t>
            </a:r>
          </a:p>
          <a:p>
            <a:endParaRPr lang="en-US" dirty="0"/>
          </a:p>
          <a:p>
            <a:pPr lvl="1"/>
            <a:r>
              <a:rPr lang="en-US" dirty="0"/>
              <a:t>Then users </a:t>
            </a:r>
            <a:r>
              <a:rPr lang="en-US" b="1" dirty="0">
                <a:solidFill>
                  <a:srgbClr val="0070C0"/>
                </a:solidFill>
              </a:rPr>
              <a:t>must supply that context </a:t>
            </a:r>
            <a:r>
              <a:rPr lang="en-US" dirty="0"/>
              <a:t>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s that modify the same key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37DD-B8FE-A64B-8CDF-8CEB8698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1039-90AB-E641-99A8-7D1E13F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9035-8481-E24A-AF8F-715989DA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50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3D8D-7E06-B14C-84FB-ED61BD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(auto-resolving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5E80-1BEC-BD4D-9F56-A7E267B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87F8-AFA5-3243-83DC-67B9E56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BFF0-2637-6344-9789-B73626C1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BF33-E82C-6240-A28E-D92CDFC8750C}"/>
              </a:ext>
            </a:extLst>
          </p:cNvPr>
          <p:cNvSpPr txBox="1"/>
          <p:nvPr/>
        </p:nvSpPr>
        <p:spPr>
          <a:xfrm>
            <a:off x="3255905" y="259291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7DF4EC-DC6F-2541-B37A-26B21C4FBD5F}"/>
              </a:ext>
            </a:extLst>
          </p:cNvPr>
          <p:cNvCxnSpPr>
            <a:endCxn id="7" idx="0"/>
          </p:cNvCxnSpPr>
          <p:nvPr/>
        </p:nvCxnSpPr>
        <p:spPr bwMode="auto">
          <a:xfrm>
            <a:off x="4056005" y="1449414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263CCE-1B11-144A-AA59-7F05BF2169E9}"/>
              </a:ext>
            </a:extLst>
          </p:cNvPr>
          <p:cNvSpPr txBox="1"/>
          <p:nvPr/>
        </p:nvSpPr>
        <p:spPr>
          <a:xfrm>
            <a:off x="4066742" y="1480963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26918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3D8D-7E06-B14C-84FB-ED61BD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(auto-resolving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5E80-1BEC-BD4D-9F56-A7E267B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87F8-AFA5-3243-83DC-67B9E56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BFF0-2637-6344-9789-B73626C1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BF33-E82C-6240-A28E-D92CDFC8750C}"/>
              </a:ext>
            </a:extLst>
          </p:cNvPr>
          <p:cNvSpPr txBox="1"/>
          <p:nvPr/>
        </p:nvSpPr>
        <p:spPr>
          <a:xfrm>
            <a:off x="3255905" y="259291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E2B044-3FFA-EA41-BD77-C2DA6D315694}"/>
              </a:ext>
            </a:extLst>
          </p:cNvPr>
          <p:cNvGrpSpPr/>
          <p:nvPr/>
        </p:nvGrpSpPr>
        <p:grpSpPr>
          <a:xfrm>
            <a:off x="3583565" y="3054584"/>
            <a:ext cx="2798185" cy="2380121"/>
            <a:chOff x="3598718" y="3054584"/>
            <a:chExt cx="2798185" cy="23801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765F6C-AFD7-6143-887F-127D20622F6D}"/>
                </a:ext>
              </a:extLst>
            </p:cNvPr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355681-69BA-844B-8D0F-C3F72D882965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 bwMode="auto">
            <a:xfrm>
              <a:off x="4071158" y="3054584"/>
              <a:ext cx="918210" cy="19184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7B6611-8355-874F-BB02-0B5DE59CE096}"/>
                </a:ext>
              </a:extLst>
            </p:cNvPr>
            <p:cNvSpPr txBox="1"/>
            <p:nvPr/>
          </p:nvSpPr>
          <p:spPr>
            <a:xfrm>
              <a:off x="4587153" y="3495712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7DF4EC-DC6F-2541-B37A-26B21C4FBD5F}"/>
              </a:ext>
            </a:extLst>
          </p:cNvPr>
          <p:cNvCxnSpPr>
            <a:endCxn id="7" idx="0"/>
          </p:cNvCxnSpPr>
          <p:nvPr/>
        </p:nvCxnSpPr>
        <p:spPr bwMode="auto">
          <a:xfrm>
            <a:off x="4056005" y="1449414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263CCE-1B11-144A-AA59-7F05BF2169E9}"/>
              </a:ext>
            </a:extLst>
          </p:cNvPr>
          <p:cNvSpPr txBox="1"/>
          <p:nvPr/>
        </p:nvSpPr>
        <p:spPr>
          <a:xfrm>
            <a:off x="4066742" y="1480963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02265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3D8D-7E06-B14C-84FB-ED61BD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(auto-resolving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5E80-1BEC-BD4D-9F56-A7E267B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87F8-AFA5-3243-83DC-67B9E56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BFF0-2637-6344-9789-B73626C1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BF33-E82C-6240-A28E-D92CDFC8750C}"/>
              </a:ext>
            </a:extLst>
          </p:cNvPr>
          <p:cNvSpPr txBox="1"/>
          <p:nvPr/>
        </p:nvSpPr>
        <p:spPr>
          <a:xfrm>
            <a:off x="3255905" y="259291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E2B044-3FFA-EA41-BD77-C2DA6D315694}"/>
              </a:ext>
            </a:extLst>
          </p:cNvPr>
          <p:cNvGrpSpPr/>
          <p:nvPr/>
        </p:nvGrpSpPr>
        <p:grpSpPr>
          <a:xfrm>
            <a:off x="3583565" y="3054584"/>
            <a:ext cx="2798185" cy="2380121"/>
            <a:chOff x="3598718" y="3054584"/>
            <a:chExt cx="2798185" cy="23801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765F6C-AFD7-6143-887F-127D20622F6D}"/>
                </a:ext>
              </a:extLst>
            </p:cNvPr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355681-69BA-844B-8D0F-C3F72D882965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 bwMode="auto">
            <a:xfrm>
              <a:off x="4071158" y="3054584"/>
              <a:ext cx="918210" cy="19184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7B6611-8355-874F-BB02-0B5DE59CE096}"/>
                </a:ext>
              </a:extLst>
            </p:cNvPr>
            <p:cNvSpPr txBox="1"/>
            <p:nvPr/>
          </p:nvSpPr>
          <p:spPr>
            <a:xfrm>
              <a:off x="4587153" y="3495712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7DF4EC-DC6F-2541-B37A-26B21C4FBD5F}"/>
              </a:ext>
            </a:extLst>
          </p:cNvPr>
          <p:cNvCxnSpPr>
            <a:endCxn id="7" idx="0"/>
          </p:cNvCxnSpPr>
          <p:nvPr/>
        </p:nvCxnSpPr>
        <p:spPr bwMode="auto">
          <a:xfrm>
            <a:off x="4056005" y="1449414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263CCE-1B11-144A-AA59-7F05BF2169E9}"/>
              </a:ext>
            </a:extLst>
          </p:cNvPr>
          <p:cNvSpPr txBox="1"/>
          <p:nvPr/>
        </p:nvSpPr>
        <p:spPr>
          <a:xfrm>
            <a:off x="4066742" y="1480963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87FC6-7C7C-0943-998D-38856D60BD16}"/>
              </a:ext>
            </a:extLst>
          </p:cNvPr>
          <p:cNvSpPr txBox="1"/>
          <p:nvPr/>
        </p:nvSpPr>
        <p:spPr>
          <a:xfrm>
            <a:off x="628650" y="5611273"/>
            <a:ext cx="78867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Helvetica" pitchFamily="2" charset="0"/>
              </a:rPr>
              <a:t>v2 &gt; v1, so Dynamo nodes </a:t>
            </a:r>
            <a:r>
              <a:rPr lang="en-US" sz="2600" spc="-150" dirty="0">
                <a:solidFill>
                  <a:srgbClr val="0070C0"/>
                </a:solidFill>
                <a:latin typeface="Helvetica" pitchFamily="2" charset="0"/>
              </a:rPr>
              <a:t>automatically drop</a:t>
            </a:r>
            <a:r>
              <a:rPr lang="en-US" sz="2600" b="0" spc="-15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spc="-150" dirty="0">
                <a:latin typeface="Helvetica" pitchFamily="2" charset="0"/>
              </a:rPr>
              <a:t>v1</a:t>
            </a:r>
            <a:r>
              <a:rPr lang="en-US" sz="2600" b="0" spc="-150" dirty="0">
                <a:latin typeface="Helvetica" pitchFamily="2" charset="0"/>
              </a:rPr>
              <a:t>, for </a:t>
            </a:r>
            <a:r>
              <a:rPr lang="en-US" sz="2600" spc="-150" dirty="0">
                <a:latin typeface="Helvetica" pitchFamily="2" charset="0"/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2300440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18A-4BE8-7544-95F2-AE2395D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(app-resolving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7BD6-BD15-AC4E-936C-21F688D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272-E1B6-2343-B8B7-3B78DE2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0EE-880E-ED44-BC01-C33CA63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D5DE-5008-A240-8E83-D63342181EF7}"/>
              </a:ext>
            </a:extLst>
          </p:cNvPr>
          <p:cNvSpPr txBox="1"/>
          <p:nvPr/>
        </p:nvSpPr>
        <p:spPr>
          <a:xfrm>
            <a:off x="3504033" y="21864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50D73-7C94-9747-85D1-BC8FF44824AD}"/>
              </a:ext>
            </a:extLst>
          </p:cNvPr>
          <p:cNvCxnSpPr/>
          <p:nvPr/>
        </p:nvCxnSpPr>
        <p:spPr bwMode="auto">
          <a:xfrm>
            <a:off x="4255606" y="1336068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19782-9ED6-D44D-AA75-F5EDB195719F}"/>
              </a:ext>
            </a:extLst>
          </p:cNvPr>
          <p:cNvSpPr txBox="1"/>
          <p:nvPr/>
        </p:nvSpPr>
        <p:spPr>
          <a:xfrm>
            <a:off x="4265231" y="1235989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DB0AC-9CDB-9840-9D05-ED04EDC636E8}"/>
              </a:ext>
            </a:extLst>
          </p:cNvPr>
          <p:cNvGrpSpPr/>
          <p:nvPr/>
        </p:nvGrpSpPr>
        <p:grpSpPr>
          <a:xfrm>
            <a:off x="1599033" y="2648093"/>
            <a:ext cx="2590800" cy="1561791"/>
            <a:chOff x="3581400" y="3124200"/>
            <a:chExt cx="2590800" cy="15617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51997-3ABC-E148-A56D-183BECA8E367}"/>
                </a:ext>
              </a:extLst>
            </p:cNvPr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1991B-4349-8440-8CA8-E7640FF26DCA}"/>
                </a:ext>
              </a:extLst>
            </p:cNvPr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0213D-4920-204B-8963-61419AB4D0ED}"/>
                </a:ext>
              </a:extLst>
            </p:cNvPr>
            <p:cNvSpPr txBox="1"/>
            <p:nvPr/>
          </p:nvSpPr>
          <p:spPr>
            <a:xfrm>
              <a:off x="3581400" y="422432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18A-4BE8-7544-95F2-AE2395D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(app-resolving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7BD6-BD15-AC4E-936C-21F688D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272-E1B6-2343-B8B7-3B78DE2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0EE-880E-ED44-BC01-C33CA63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D5DE-5008-A240-8E83-D63342181EF7}"/>
              </a:ext>
            </a:extLst>
          </p:cNvPr>
          <p:cNvSpPr txBox="1"/>
          <p:nvPr/>
        </p:nvSpPr>
        <p:spPr>
          <a:xfrm>
            <a:off x="3504033" y="21864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7567E5-9417-BB4E-B151-56B49CE7508C}"/>
              </a:ext>
            </a:extLst>
          </p:cNvPr>
          <p:cNvGrpSpPr/>
          <p:nvPr/>
        </p:nvGrpSpPr>
        <p:grpSpPr>
          <a:xfrm>
            <a:off x="4342233" y="2648093"/>
            <a:ext cx="2667000" cy="1528465"/>
            <a:chOff x="6324600" y="3124200"/>
            <a:chExt cx="2667000" cy="1528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047E5E-04F7-3743-9942-7C2E867538D6}"/>
                </a:ext>
              </a:extLst>
            </p:cNvPr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9BF325-C770-0F46-B3E4-38379EFB7138}"/>
                </a:ext>
              </a:extLst>
            </p:cNvPr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C24DE-9E8A-B141-A3A4-04C1CE3E9D3F}"/>
                </a:ext>
              </a:extLst>
            </p:cNvPr>
            <p:cNvSpPr txBox="1"/>
            <p:nvPr/>
          </p:nvSpPr>
          <p:spPr>
            <a:xfrm>
              <a:off x="6759778" y="3140044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50D73-7C94-9747-85D1-BC8FF44824AD}"/>
              </a:ext>
            </a:extLst>
          </p:cNvPr>
          <p:cNvCxnSpPr/>
          <p:nvPr/>
        </p:nvCxnSpPr>
        <p:spPr bwMode="auto">
          <a:xfrm>
            <a:off x="4255606" y="1336068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19782-9ED6-D44D-AA75-F5EDB195719F}"/>
              </a:ext>
            </a:extLst>
          </p:cNvPr>
          <p:cNvSpPr txBox="1"/>
          <p:nvPr/>
        </p:nvSpPr>
        <p:spPr>
          <a:xfrm>
            <a:off x="4265231" y="1235989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DB0AC-9CDB-9840-9D05-ED04EDC636E8}"/>
              </a:ext>
            </a:extLst>
          </p:cNvPr>
          <p:cNvGrpSpPr/>
          <p:nvPr/>
        </p:nvGrpSpPr>
        <p:grpSpPr>
          <a:xfrm>
            <a:off x="1599033" y="2648093"/>
            <a:ext cx="2590800" cy="1561791"/>
            <a:chOff x="3581400" y="3124200"/>
            <a:chExt cx="2590800" cy="15617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51997-3ABC-E148-A56D-183BECA8E367}"/>
                </a:ext>
              </a:extLst>
            </p:cNvPr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1991B-4349-8440-8CA8-E7640FF26DCA}"/>
                </a:ext>
              </a:extLst>
            </p:cNvPr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0213D-4920-204B-8963-61419AB4D0ED}"/>
                </a:ext>
              </a:extLst>
            </p:cNvPr>
            <p:cNvSpPr txBox="1"/>
            <p:nvPr/>
          </p:nvSpPr>
          <p:spPr>
            <a:xfrm>
              <a:off x="3581400" y="422432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376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18A-4BE8-7544-95F2-AE2395D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(app-resolving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7BD6-BD15-AC4E-936C-21F688D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272-E1B6-2343-B8B7-3B78DE2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0EE-880E-ED44-BC01-C33CA63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D5DE-5008-A240-8E83-D63342181EF7}"/>
              </a:ext>
            </a:extLst>
          </p:cNvPr>
          <p:cNvSpPr txBox="1"/>
          <p:nvPr/>
        </p:nvSpPr>
        <p:spPr>
          <a:xfrm>
            <a:off x="3504033" y="21864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7567E5-9417-BB4E-B151-56B49CE7508C}"/>
              </a:ext>
            </a:extLst>
          </p:cNvPr>
          <p:cNvGrpSpPr/>
          <p:nvPr/>
        </p:nvGrpSpPr>
        <p:grpSpPr>
          <a:xfrm>
            <a:off x="4342233" y="2648093"/>
            <a:ext cx="2667000" cy="1528465"/>
            <a:chOff x="6324600" y="3124200"/>
            <a:chExt cx="2667000" cy="1528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047E5E-04F7-3743-9942-7C2E867538D6}"/>
                </a:ext>
              </a:extLst>
            </p:cNvPr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9BF325-C770-0F46-B3E4-38379EFB7138}"/>
                </a:ext>
              </a:extLst>
            </p:cNvPr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C24DE-9E8A-B141-A3A4-04C1CE3E9D3F}"/>
                </a:ext>
              </a:extLst>
            </p:cNvPr>
            <p:cNvSpPr txBox="1"/>
            <p:nvPr/>
          </p:nvSpPr>
          <p:spPr>
            <a:xfrm>
              <a:off x="6759778" y="3140044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50D73-7C94-9747-85D1-BC8FF44824AD}"/>
              </a:ext>
            </a:extLst>
          </p:cNvPr>
          <p:cNvCxnSpPr/>
          <p:nvPr/>
        </p:nvCxnSpPr>
        <p:spPr bwMode="auto">
          <a:xfrm>
            <a:off x="4255606" y="1336068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19782-9ED6-D44D-AA75-F5EDB195719F}"/>
              </a:ext>
            </a:extLst>
          </p:cNvPr>
          <p:cNvSpPr txBox="1"/>
          <p:nvPr/>
        </p:nvSpPr>
        <p:spPr>
          <a:xfrm>
            <a:off x="4265231" y="1235989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DB0AC-9CDB-9840-9D05-ED04EDC636E8}"/>
              </a:ext>
            </a:extLst>
          </p:cNvPr>
          <p:cNvGrpSpPr/>
          <p:nvPr/>
        </p:nvGrpSpPr>
        <p:grpSpPr>
          <a:xfrm>
            <a:off x="1599033" y="2648093"/>
            <a:ext cx="2590800" cy="1561791"/>
            <a:chOff x="3581400" y="3124200"/>
            <a:chExt cx="2590800" cy="15617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51997-3ABC-E148-A56D-183BECA8E367}"/>
                </a:ext>
              </a:extLst>
            </p:cNvPr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1991B-4349-8440-8CA8-E7640FF26DCA}"/>
                </a:ext>
              </a:extLst>
            </p:cNvPr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0213D-4920-204B-8963-61419AB4D0ED}"/>
                </a:ext>
              </a:extLst>
            </p:cNvPr>
            <p:cNvSpPr txBox="1"/>
            <p:nvPr/>
          </p:nvSpPr>
          <p:spPr>
            <a:xfrm>
              <a:off x="3581400" y="422432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5FBB5C-F84E-F243-8469-2DD461440BEE}"/>
              </a:ext>
            </a:extLst>
          </p:cNvPr>
          <p:cNvSpPr txBox="1"/>
          <p:nvPr/>
        </p:nvSpPr>
        <p:spPr>
          <a:xfrm>
            <a:off x="4663148" y="4209884"/>
            <a:ext cx="4340338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Helvetica" pitchFamily="2" charset="0"/>
              </a:rPr>
              <a:t>v2 || v3, so </a:t>
            </a:r>
            <a:r>
              <a:rPr lang="en-US" sz="2600" spc="-150" dirty="0">
                <a:latin typeface="Helvetica" pitchFamily="2" charset="0"/>
              </a:rPr>
              <a:t>a client </a:t>
            </a:r>
            <a:r>
              <a:rPr lang="en-US" sz="2600" b="0" spc="-150" dirty="0">
                <a:latin typeface="Helvetica" pitchFamily="2" charset="0"/>
              </a:rPr>
              <a:t>must perform </a:t>
            </a:r>
            <a:r>
              <a:rPr lang="en-US" sz="2600" spc="-150" dirty="0">
                <a:latin typeface="Helvetica" pitchFamily="2" charset="0"/>
              </a:rPr>
              <a:t>semantic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27112169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18A-4BE8-7544-95F2-AE2395D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(app-resolving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7BD6-BD15-AC4E-936C-21F688D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272-E1B6-2343-B8B7-3B78DE2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0EE-880E-ED44-BC01-C33CA63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D5DE-5008-A240-8E83-D63342181EF7}"/>
              </a:ext>
            </a:extLst>
          </p:cNvPr>
          <p:cNvSpPr txBox="1"/>
          <p:nvPr/>
        </p:nvSpPr>
        <p:spPr>
          <a:xfrm>
            <a:off x="3504033" y="21864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7567E5-9417-BB4E-B151-56B49CE7508C}"/>
              </a:ext>
            </a:extLst>
          </p:cNvPr>
          <p:cNvGrpSpPr/>
          <p:nvPr/>
        </p:nvGrpSpPr>
        <p:grpSpPr>
          <a:xfrm>
            <a:off x="4342233" y="2648093"/>
            <a:ext cx="2667000" cy="1528465"/>
            <a:chOff x="6324600" y="3124200"/>
            <a:chExt cx="2667000" cy="1528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047E5E-04F7-3743-9942-7C2E867538D6}"/>
                </a:ext>
              </a:extLst>
            </p:cNvPr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9BF325-C770-0F46-B3E4-38379EFB7138}"/>
                </a:ext>
              </a:extLst>
            </p:cNvPr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C24DE-9E8A-B141-A3A4-04C1CE3E9D3F}"/>
                </a:ext>
              </a:extLst>
            </p:cNvPr>
            <p:cNvSpPr txBox="1"/>
            <p:nvPr/>
          </p:nvSpPr>
          <p:spPr>
            <a:xfrm>
              <a:off x="6759778" y="3140044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50D73-7C94-9747-85D1-BC8FF44824AD}"/>
              </a:ext>
            </a:extLst>
          </p:cNvPr>
          <p:cNvCxnSpPr/>
          <p:nvPr/>
        </p:nvCxnSpPr>
        <p:spPr bwMode="auto">
          <a:xfrm>
            <a:off x="4255606" y="1336068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19782-9ED6-D44D-AA75-F5EDB195719F}"/>
              </a:ext>
            </a:extLst>
          </p:cNvPr>
          <p:cNvSpPr txBox="1"/>
          <p:nvPr/>
        </p:nvSpPr>
        <p:spPr>
          <a:xfrm>
            <a:off x="4265231" y="1235989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DB0AC-9CDB-9840-9D05-ED04EDC636E8}"/>
              </a:ext>
            </a:extLst>
          </p:cNvPr>
          <p:cNvGrpSpPr/>
          <p:nvPr/>
        </p:nvGrpSpPr>
        <p:grpSpPr>
          <a:xfrm>
            <a:off x="1599033" y="2648093"/>
            <a:ext cx="2590800" cy="1561791"/>
            <a:chOff x="3581400" y="3124200"/>
            <a:chExt cx="2590800" cy="15617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51997-3ABC-E148-A56D-183BECA8E367}"/>
                </a:ext>
              </a:extLst>
            </p:cNvPr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1991B-4349-8440-8CA8-E7640FF26DCA}"/>
                </a:ext>
              </a:extLst>
            </p:cNvPr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0213D-4920-204B-8963-61419AB4D0ED}"/>
                </a:ext>
              </a:extLst>
            </p:cNvPr>
            <p:cNvSpPr txBox="1"/>
            <p:nvPr/>
          </p:nvSpPr>
          <p:spPr>
            <a:xfrm>
              <a:off x="3581400" y="422432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4FAC4A2-9C9D-0C44-90B6-5A884B2B69C5}"/>
              </a:ext>
            </a:extLst>
          </p:cNvPr>
          <p:cNvSpPr txBox="1"/>
          <p:nvPr/>
        </p:nvSpPr>
        <p:spPr>
          <a:xfrm>
            <a:off x="2742033" y="5314523"/>
            <a:ext cx="340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v4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[(A,2), (B,1), (C,1)]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BF7F5E-A02F-DB42-9C19-329E7F97D07D}"/>
              </a:ext>
            </a:extLst>
          </p:cNvPr>
          <p:cNvGrpSpPr/>
          <p:nvPr/>
        </p:nvGrpSpPr>
        <p:grpSpPr>
          <a:xfrm>
            <a:off x="3656433" y="4248293"/>
            <a:ext cx="1219200" cy="1066800"/>
            <a:chOff x="3685309" y="4527426"/>
            <a:chExt cx="1219200" cy="10668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4A3DF4-4EB3-5045-9C77-CFC63D8ADE2A}"/>
                </a:ext>
              </a:extLst>
            </p:cNvPr>
            <p:cNvCxnSpPr/>
            <p:nvPr/>
          </p:nvCxnSpPr>
          <p:spPr bwMode="auto">
            <a:xfrm flipH="1">
              <a:off x="43711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635252-1553-2A40-A84A-3B1209DA42C5}"/>
                </a:ext>
              </a:extLst>
            </p:cNvPr>
            <p:cNvCxnSpPr/>
            <p:nvPr/>
          </p:nvCxnSpPr>
          <p:spPr bwMode="auto">
            <a:xfrm>
              <a:off x="36853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5FBB5C-F84E-F243-8469-2DD461440BEE}"/>
              </a:ext>
            </a:extLst>
          </p:cNvPr>
          <p:cNvSpPr txBox="1"/>
          <p:nvPr/>
        </p:nvSpPr>
        <p:spPr>
          <a:xfrm>
            <a:off x="4663148" y="4209884"/>
            <a:ext cx="4340338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Helvetica" pitchFamily="2" charset="0"/>
              </a:rPr>
              <a:t>v2 || v3, so </a:t>
            </a:r>
            <a:r>
              <a:rPr lang="en-US" sz="2600" spc="-150" dirty="0">
                <a:latin typeface="Helvetica" pitchFamily="2" charset="0"/>
              </a:rPr>
              <a:t>a client </a:t>
            </a:r>
            <a:r>
              <a:rPr lang="en-US" sz="2600" b="0" spc="-150" dirty="0">
                <a:latin typeface="Helvetica" pitchFamily="2" charset="0"/>
              </a:rPr>
              <a:t>must perform </a:t>
            </a:r>
            <a:r>
              <a:rPr lang="en-US" sz="2600" spc="-150" dirty="0">
                <a:latin typeface="Helvetica" pitchFamily="2" charset="0"/>
              </a:rPr>
              <a:t>semantic reconciliation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7469CA-1732-9C4A-93A7-A4D3065985A2}"/>
              </a:ext>
            </a:extLst>
          </p:cNvPr>
          <p:cNvSpPr txBox="1"/>
          <p:nvPr/>
        </p:nvSpPr>
        <p:spPr>
          <a:xfrm>
            <a:off x="324853" y="4427750"/>
            <a:ext cx="345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Helvetica" pitchFamily="2" charset="0"/>
                <a:ea typeface="Times New Roman" charset="0"/>
                <a:cs typeface="Times New Roman" charset="0"/>
              </a:rPr>
              <a:t>Client reads v2, v3; context: [(A,1), (B,1), (C,1)]</a:t>
            </a:r>
            <a:endParaRPr lang="en-US" sz="2000" i="0" dirty="0">
              <a:latin typeface="Helvetica" pitchFamily="2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9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8651-A529-2441-8140-2B0560D5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out: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3A1C-6EBA-E242-BD12-2066F6B4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key-value pairs to be partitioned across nodes based on an ID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Problem 1: Data placement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On which node(s) </a:t>
            </a:r>
            <a:r>
              <a:rPr lang="en-US" dirty="0"/>
              <a:t>to </a:t>
            </a:r>
            <a:r>
              <a:rPr lang="en-US" b="1" dirty="0"/>
              <a:t>place</a:t>
            </a:r>
            <a:r>
              <a:rPr lang="en-US" dirty="0"/>
              <a:t> each key-value pair?</a:t>
            </a:r>
          </a:p>
          <a:p>
            <a:pPr lvl="2"/>
            <a:r>
              <a:rPr lang="en-US" dirty="0"/>
              <a:t>Maintain mapping from data object to node(s)</a:t>
            </a:r>
          </a:p>
          <a:p>
            <a:pPr lvl="2"/>
            <a:r>
              <a:rPr lang="en-US" dirty="0"/>
              <a:t>Evenly distribute data/load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3610-9CC0-3046-B12D-F4957DDE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3E92-9D08-2E44-8946-75C06FC4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355B-EE03-F446-B218-A24E55BB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41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18A-4BE8-7544-95F2-AE2395D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(app-resolving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7BD6-BD15-AC4E-936C-21F688D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272-E1B6-2343-B8B7-3B78DE2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0EE-880E-ED44-BC01-C33CA63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D5DE-5008-A240-8E83-D63342181EF7}"/>
              </a:ext>
            </a:extLst>
          </p:cNvPr>
          <p:cNvSpPr txBox="1"/>
          <p:nvPr/>
        </p:nvSpPr>
        <p:spPr>
          <a:xfrm>
            <a:off x="3504033" y="21864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7567E5-9417-BB4E-B151-56B49CE7508C}"/>
              </a:ext>
            </a:extLst>
          </p:cNvPr>
          <p:cNvGrpSpPr/>
          <p:nvPr/>
        </p:nvGrpSpPr>
        <p:grpSpPr>
          <a:xfrm>
            <a:off x="4342233" y="2648093"/>
            <a:ext cx="2667000" cy="1528465"/>
            <a:chOff x="6324600" y="3124200"/>
            <a:chExt cx="2667000" cy="1528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047E5E-04F7-3743-9942-7C2E867538D6}"/>
                </a:ext>
              </a:extLst>
            </p:cNvPr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9BF325-C770-0F46-B3E4-38379EFB7138}"/>
                </a:ext>
              </a:extLst>
            </p:cNvPr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C24DE-9E8A-B141-A3A4-04C1CE3E9D3F}"/>
                </a:ext>
              </a:extLst>
            </p:cNvPr>
            <p:cNvSpPr txBox="1"/>
            <p:nvPr/>
          </p:nvSpPr>
          <p:spPr>
            <a:xfrm>
              <a:off x="6759778" y="3140044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50D73-7C94-9747-85D1-BC8FF44824AD}"/>
              </a:ext>
            </a:extLst>
          </p:cNvPr>
          <p:cNvCxnSpPr/>
          <p:nvPr/>
        </p:nvCxnSpPr>
        <p:spPr bwMode="auto">
          <a:xfrm>
            <a:off x="4255606" y="1336068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19782-9ED6-D44D-AA75-F5EDB195719F}"/>
              </a:ext>
            </a:extLst>
          </p:cNvPr>
          <p:cNvSpPr txBox="1"/>
          <p:nvPr/>
        </p:nvSpPr>
        <p:spPr>
          <a:xfrm>
            <a:off x="4265231" y="1235989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DB0AC-9CDB-9840-9D05-ED04EDC636E8}"/>
              </a:ext>
            </a:extLst>
          </p:cNvPr>
          <p:cNvGrpSpPr/>
          <p:nvPr/>
        </p:nvGrpSpPr>
        <p:grpSpPr>
          <a:xfrm>
            <a:off x="1599033" y="2648093"/>
            <a:ext cx="2590800" cy="1561791"/>
            <a:chOff x="3581400" y="3124200"/>
            <a:chExt cx="2590800" cy="15617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51997-3ABC-E148-A56D-183BECA8E367}"/>
                </a:ext>
              </a:extLst>
            </p:cNvPr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1991B-4349-8440-8CA8-E7640FF26DCA}"/>
                </a:ext>
              </a:extLst>
            </p:cNvPr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0213D-4920-204B-8963-61419AB4D0ED}"/>
                </a:ext>
              </a:extLst>
            </p:cNvPr>
            <p:cNvSpPr txBox="1"/>
            <p:nvPr/>
          </p:nvSpPr>
          <p:spPr>
            <a:xfrm>
              <a:off x="3581400" y="422432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4FAC4A2-9C9D-0C44-90B6-5A884B2B69C5}"/>
              </a:ext>
            </a:extLst>
          </p:cNvPr>
          <p:cNvSpPr txBox="1"/>
          <p:nvPr/>
        </p:nvSpPr>
        <p:spPr>
          <a:xfrm>
            <a:off x="2742033" y="5314523"/>
            <a:ext cx="340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v4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[(A,2), (B,1), (C,1)]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BF7F5E-A02F-DB42-9C19-329E7F97D07D}"/>
              </a:ext>
            </a:extLst>
          </p:cNvPr>
          <p:cNvGrpSpPr/>
          <p:nvPr/>
        </p:nvGrpSpPr>
        <p:grpSpPr>
          <a:xfrm>
            <a:off x="324853" y="4248293"/>
            <a:ext cx="4550780" cy="1066800"/>
            <a:chOff x="353729" y="4527426"/>
            <a:chExt cx="4550780" cy="10668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4A3DF4-4EB3-5045-9C77-CFC63D8ADE2A}"/>
                </a:ext>
              </a:extLst>
            </p:cNvPr>
            <p:cNvCxnSpPr/>
            <p:nvPr/>
          </p:nvCxnSpPr>
          <p:spPr bwMode="auto">
            <a:xfrm flipH="1">
              <a:off x="43711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635252-1553-2A40-A84A-3B1209DA42C5}"/>
                </a:ext>
              </a:extLst>
            </p:cNvPr>
            <p:cNvCxnSpPr/>
            <p:nvPr/>
          </p:nvCxnSpPr>
          <p:spPr bwMode="auto">
            <a:xfrm>
              <a:off x="36853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E298C-7185-9B4A-BA24-C1FD02F620CC}"/>
                </a:ext>
              </a:extLst>
            </p:cNvPr>
            <p:cNvSpPr txBox="1"/>
            <p:nvPr/>
          </p:nvSpPr>
          <p:spPr>
            <a:xfrm>
              <a:off x="353729" y="4706883"/>
              <a:ext cx="3456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Helvetica" pitchFamily="2" charset="0"/>
                  <a:ea typeface="Times New Roman" charset="0"/>
                  <a:cs typeface="Times New Roman" charset="0"/>
                </a:rPr>
                <a:t>Client reads v2, v3; context: [(A,1), (B,1), (C,1)]</a:t>
              </a:r>
              <a:endParaRPr lang="en-US" sz="2000" i="0" dirty="0">
                <a:latin typeface="Helvetica" pitchFamily="2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5FBB5C-F84E-F243-8469-2DD461440BEE}"/>
              </a:ext>
            </a:extLst>
          </p:cNvPr>
          <p:cNvSpPr txBox="1"/>
          <p:nvPr/>
        </p:nvSpPr>
        <p:spPr>
          <a:xfrm>
            <a:off x="4663148" y="4209884"/>
            <a:ext cx="4340338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Helvetica" pitchFamily="2" charset="0"/>
              </a:rPr>
              <a:t>v2 || v3, so </a:t>
            </a:r>
            <a:r>
              <a:rPr lang="en-US" sz="2600" spc="-150" dirty="0">
                <a:latin typeface="Helvetica" pitchFamily="2" charset="0"/>
              </a:rPr>
              <a:t>a client </a:t>
            </a:r>
            <a:r>
              <a:rPr lang="en-US" sz="2600" b="0" spc="-150" dirty="0">
                <a:latin typeface="Helvetica" pitchFamily="2" charset="0"/>
              </a:rPr>
              <a:t>must perform </a:t>
            </a:r>
            <a:r>
              <a:rPr lang="en-US" sz="2600" spc="-150" dirty="0">
                <a:latin typeface="Helvetica" pitchFamily="2" charset="0"/>
              </a:rPr>
              <a:t>semantic reconciliation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F6D75-D8CB-7F4A-9D03-476C2DB9D6F1}"/>
              </a:ext>
            </a:extLst>
          </p:cNvPr>
          <p:cNvSpPr txBox="1"/>
          <p:nvPr/>
        </p:nvSpPr>
        <p:spPr>
          <a:xfrm>
            <a:off x="459151" y="5809388"/>
            <a:ext cx="8091744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pitchFamily="2" charset="0"/>
              </a:rPr>
              <a:t>Client reconciles </a:t>
            </a:r>
            <a:r>
              <a:rPr lang="en-US" sz="2600" b="0" dirty="0">
                <a:latin typeface="Helvetica" pitchFamily="2" charset="0"/>
              </a:rPr>
              <a:t>v2 and v3; node </a:t>
            </a:r>
            <a:r>
              <a:rPr lang="en-US" sz="2600" dirty="0">
                <a:latin typeface="Helvetica" pitchFamily="2" charset="0"/>
              </a:rPr>
              <a:t>A</a:t>
            </a:r>
            <a:r>
              <a:rPr lang="en-US" sz="2600" b="0" dirty="0">
                <a:latin typeface="Helvetica" pitchFamily="2" charset="0"/>
              </a:rPr>
              <a:t> handles the put</a:t>
            </a:r>
            <a:endParaRPr lang="en-US" sz="2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849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29A-A7E7-B84B-8AB6-710C7B4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version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E2B3-1A5D-4042-A5CB-F1A67BE5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Many nodes </a:t>
            </a:r>
            <a:r>
              <a:rPr lang="en-US" dirty="0"/>
              <a:t>may process a series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s to </a:t>
            </a:r>
            <a:r>
              <a:rPr lang="en-US" b="1" dirty="0"/>
              <a:t>same key</a:t>
            </a:r>
          </a:p>
          <a:p>
            <a:pPr lvl="1"/>
            <a:r>
              <a:rPr lang="en-US" dirty="0"/>
              <a:t>Version vectors </a:t>
            </a:r>
            <a:r>
              <a:rPr lang="en-US" b="1" dirty="0">
                <a:solidFill>
                  <a:srgbClr val="C00000"/>
                </a:solidFill>
              </a:rPr>
              <a:t>may get long </a:t>
            </a:r>
            <a:r>
              <a:rPr lang="en-US" dirty="0"/>
              <a:t>– do they grow forever?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2217-D2B6-3A40-BD47-3C14016C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C0BA-2B52-2F41-A4A2-30B6896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00A1-7276-4B42-B973-7738A09F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31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29A-A7E7-B84B-8AB6-710C7B4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version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E2B3-1A5D-4042-A5CB-F1A67BE5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Many nodes </a:t>
            </a:r>
            <a:r>
              <a:rPr lang="en-US" dirty="0"/>
              <a:t>may process a series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s to </a:t>
            </a:r>
            <a:r>
              <a:rPr lang="en-US" b="1" dirty="0"/>
              <a:t>same key</a:t>
            </a:r>
          </a:p>
          <a:p>
            <a:pPr lvl="1"/>
            <a:r>
              <a:rPr lang="en-US" dirty="0"/>
              <a:t>Version vectors </a:t>
            </a:r>
            <a:r>
              <a:rPr lang="en-US" b="1" dirty="0">
                <a:solidFill>
                  <a:srgbClr val="C00000"/>
                </a:solidFill>
              </a:rPr>
              <a:t>may get long </a:t>
            </a:r>
            <a:r>
              <a:rPr lang="en-US" dirty="0"/>
              <a:t>– do they grow forever?</a:t>
            </a:r>
          </a:p>
          <a:p>
            <a:pPr lvl="1"/>
            <a:r>
              <a:rPr lang="en-US" dirty="0"/>
              <a:t>In practice, unlikely: unless </a:t>
            </a:r>
            <a:r>
              <a:rPr lang="en-US" b="1" dirty="0">
                <a:solidFill>
                  <a:srgbClr val="C00000"/>
                </a:solidFill>
              </a:rPr>
              <a:t>failures</a:t>
            </a:r>
            <a:r>
              <a:rPr lang="en-US" dirty="0"/>
              <a:t>, upper limit of </a:t>
            </a:r>
            <a:r>
              <a:rPr lang="en-US" b="1" dirty="0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2217-D2B6-3A40-BD47-3C14016C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C0BA-2B52-2F41-A4A2-30B6896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00A1-7276-4B42-B973-7738A09F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80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29A-A7E7-B84B-8AB6-710C7B4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version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E2B3-1A5D-4042-A5CB-F1A67BE5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Many nodes </a:t>
            </a:r>
            <a:r>
              <a:rPr lang="en-US" dirty="0"/>
              <a:t>may process a series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s to </a:t>
            </a:r>
            <a:r>
              <a:rPr lang="en-US" b="1" dirty="0"/>
              <a:t>same key</a:t>
            </a:r>
          </a:p>
          <a:p>
            <a:pPr lvl="1"/>
            <a:r>
              <a:rPr lang="en-US" dirty="0"/>
              <a:t>Version vectors </a:t>
            </a:r>
            <a:r>
              <a:rPr lang="en-US" b="1" dirty="0">
                <a:solidFill>
                  <a:srgbClr val="C00000"/>
                </a:solidFill>
              </a:rPr>
              <a:t>may get long </a:t>
            </a:r>
            <a:r>
              <a:rPr lang="en-US" dirty="0"/>
              <a:t>– do they grow forever?</a:t>
            </a:r>
          </a:p>
          <a:p>
            <a:pPr lvl="1"/>
            <a:r>
              <a:rPr lang="en-US" dirty="0"/>
              <a:t>In practice, unlikely: unless </a:t>
            </a:r>
            <a:r>
              <a:rPr lang="en-US" b="1" dirty="0">
                <a:solidFill>
                  <a:srgbClr val="C00000"/>
                </a:solidFill>
              </a:rPr>
              <a:t>failures</a:t>
            </a:r>
            <a:r>
              <a:rPr lang="en-US" dirty="0"/>
              <a:t>, upper limit of </a:t>
            </a:r>
            <a:r>
              <a:rPr lang="en-US" b="1" dirty="0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Dynamo also uses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clock truncation scheme</a:t>
            </a:r>
          </a:p>
          <a:p>
            <a:pPr lvl="1"/>
            <a:r>
              <a:rPr lang="en-US" dirty="0"/>
              <a:t>Stores time of modification with each V.V. entry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V.V. &gt; 10 nodes long, V.V.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drops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the timestamp of the </a:t>
            </a:r>
            <a:r>
              <a:rPr lang="en-US" b="1" dirty="0">
                <a:solidFill>
                  <a:srgbClr val="0070C0"/>
                </a:solidFill>
              </a:rPr>
              <a:t>node that least recently processed </a:t>
            </a:r>
            <a:r>
              <a:rPr lang="en-US" dirty="0"/>
              <a:t>that key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2217-D2B6-3A40-BD47-3C14016C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C0BA-2B52-2F41-A4A2-30B6896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00A1-7276-4B42-B973-7738A09F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36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CC5-A20B-5245-995B-1B070F08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deleting a VV entry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BC2E-0F3B-F448-9254-3FD5903A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A0E-C751-0741-829B-BE688B96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DBBD-9B2A-7249-BCBA-776F4DB0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6A493-0279-A143-9E45-1CD65F5DA45E}"/>
              </a:ext>
            </a:extLst>
          </p:cNvPr>
          <p:cNvSpPr txBox="1"/>
          <p:nvPr/>
        </p:nvSpPr>
        <p:spPr>
          <a:xfrm>
            <a:off x="3456313" y="26684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BF9B0-3836-6C4F-983E-816ABBB99E89}"/>
              </a:ext>
            </a:extLst>
          </p:cNvPr>
          <p:cNvCxnSpPr>
            <a:endCxn id="7" idx="0"/>
          </p:cNvCxnSpPr>
          <p:nvPr/>
        </p:nvCxnSpPr>
        <p:spPr bwMode="auto">
          <a:xfrm>
            <a:off x="4256413" y="1524930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14B19-1474-6D43-899B-7C5A41EDF590}"/>
              </a:ext>
            </a:extLst>
          </p:cNvPr>
          <p:cNvSpPr txBox="1"/>
          <p:nvPr/>
        </p:nvSpPr>
        <p:spPr>
          <a:xfrm>
            <a:off x="4267150" y="1556479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18380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CC5-A20B-5245-995B-1B070F08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deleting a VV entry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BC2E-0F3B-F448-9254-3FD5903A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A0E-C751-0741-829B-BE688B96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DBBD-9B2A-7249-BCBA-776F4DB0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6A493-0279-A143-9E45-1CD65F5DA45E}"/>
              </a:ext>
            </a:extLst>
          </p:cNvPr>
          <p:cNvSpPr txBox="1"/>
          <p:nvPr/>
        </p:nvSpPr>
        <p:spPr>
          <a:xfrm>
            <a:off x="3456313" y="26684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DC9836-526A-8843-BEBE-C7AC8FDC9377}"/>
              </a:ext>
            </a:extLst>
          </p:cNvPr>
          <p:cNvGrpSpPr/>
          <p:nvPr/>
        </p:nvGrpSpPr>
        <p:grpSpPr>
          <a:xfrm>
            <a:off x="3783973" y="3121174"/>
            <a:ext cx="2866593" cy="2260047"/>
            <a:chOff x="3598718" y="3121174"/>
            <a:chExt cx="2866593" cy="23135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F141A2-2043-954C-8F10-E5D9FE6A8C2B}"/>
                </a:ext>
              </a:extLst>
            </p:cNvPr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</a:t>
              </a:r>
              <a:r>
                <a:rPr lang="en-US" sz="2400" b="0" i="0" strike="sngStrike" dirty="0">
                  <a:solidFill>
                    <a:srgbClr val="FF0000"/>
                  </a:solidFill>
                  <a:latin typeface="Helvetica" pitchFamily="2" charset="0"/>
                  <a:ea typeface="Times New Roman" charset="0"/>
                  <a:cs typeface="Times New Roman" charset="0"/>
                </a:rPr>
                <a:t>(A,1),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00B902-2679-7D43-A3C8-AD91924865DC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 bwMode="auto">
            <a:xfrm>
              <a:off x="4071158" y="3121174"/>
              <a:ext cx="918210" cy="18518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1A57F2-07BE-9343-BC13-AF54EA5F056C}"/>
                </a:ext>
              </a:extLst>
            </p:cNvPr>
            <p:cNvSpPr txBox="1"/>
            <p:nvPr/>
          </p:nvSpPr>
          <p:spPr>
            <a:xfrm>
              <a:off x="4655561" y="3545812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BF9B0-3836-6C4F-983E-816ABBB99E89}"/>
              </a:ext>
            </a:extLst>
          </p:cNvPr>
          <p:cNvCxnSpPr>
            <a:endCxn id="7" idx="0"/>
          </p:cNvCxnSpPr>
          <p:nvPr/>
        </p:nvCxnSpPr>
        <p:spPr bwMode="auto">
          <a:xfrm>
            <a:off x="4256413" y="1524930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14B19-1474-6D43-899B-7C5A41EDF590}"/>
              </a:ext>
            </a:extLst>
          </p:cNvPr>
          <p:cNvSpPr txBox="1"/>
          <p:nvPr/>
        </p:nvSpPr>
        <p:spPr>
          <a:xfrm>
            <a:off x="4267150" y="1556479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224730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CC5-A20B-5245-995B-1B070F08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deleting a VV entry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BC2E-0F3B-F448-9254-3FD5903A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A0E-C751-0741-829B-BE688B96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DBBD-9B2A-7249-BCBA-776F4DB0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6A493-0279-A143-9E45-1CD65F5DA45E}"/>
              </a:ext>
            </a:extLst>
          </p:cNvPr>
          <p:cNvSpPr txBox="1"/>
          <p:nvPr/>
        </p:nvSpPr>
        <p:spPr>
          <a:xfrm>
            <a:off x="3456313" y="26684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DC9836-526A-8843-BEBE-C7AC8FDC9377}"/>
              </a:ext>
            </a:extLst>
          </p:cNvPr>
          <p:cNvGrpSpPr/>
          <p:nvPr/>
        </p:nvGrpSpPr>
        <p:grpSpPr>
          <a:xfrm>
            <a:off x="3783973" y="3121174"/>
            <a:ext cx="2866593" cy="2260047"/>
            <a:chOff x="3598718" y="3121174"/>
            <a:chExt cx="2866593" cy="23135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F141A2-2043-954C-8F10-E5D9FE6A8C2B}"/>
                </a:ext>
              </a:extLst>
            </p:cNvPr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</a:t>
              </a:r>
              <a:r>
                <a:rPr lang="en-US" sz="2400" b="0" i="0" strike="sngStrike" dirty="0">
                  <a:solidFill>
                    <a:srgbClr val="FF0000"/>
                  </a:solidFill>
                  <a:latin typeface="Helvetica" pitchFamily="2" charset="0"/>
                  <a:ea typeface="Times New Roman" charset="0"/>
                  <a:cs typeface="Times New Roman" charset="0"/>
                </a:rPr>
                <a:t>(A,1),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00B902-2679-7D43-A3C8-AD91924865DC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 bwMode="auto">
            <a:xfrm>
              <a:off x="4071158" y="3121174"/>
              <a:ext cx="918210" cy="18518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1A57F2-07BE-9343-BC13-AF54EA5F056C}"/>
                </a:ext>
              </a:extLst>
            </p:cNvPr>
            <p:cNvSpPr txBox="1"/>
            <p:nvPr/>
          </p:nvSpPr>
          <p:spPr>
            <a:xfrm>
              <a:off x="4655561" y="3545812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BF9B0-3836-6C4F-983E-816ABBB99E89}"/>
              </a:ext>
            </a:extLst>
          </p:cNvPr>
          <p:cNvCxnSpPr>
            <a:endCxn id="7" idx="0"/>
          </p:cNvCxnSpPr>
          <p:nvPr/>
        </p:nvCxnSpPr>
        <p:spPr bwMode="auto">
          <a:xfrm>
            <a:off x="4256413" y="1524930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14B19-1474-6D43-899B-7C5A41EDF590}"/>
              </a:ext>
            </a:extLst>
          </p:cNvPr>
          <p:cNvSpPr txBox="1"/>
          <p:nvPr/>
        </p:nvSpPr>
        <p:spPr>
          <a:xfrm>
            <a:off x="4267150" y="1556479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BEA2A6-A80C-FD46-AF96-6B9FAA59DC88}"/>
              </a:ext>
            </a:extLst>
          </p:cNvPr>
          <p:cNvSpPr txBox="1"/>
          <p:nvPr/>
        </p:nvSpPr>
        <p:spPr>
          <a:xfrm>
            <a:off x="628650" y="5655467"/>
            <a:ext cx="78867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Helvetica" pitchFamily="2" charset="0"/>
              </a:rPr>
              <a:t>v2 || v1, so </a:t>
            </a:r>
            <a:r>
              <a:rPr lang="en-US" sz="2600" spc="-150" dirty="0">
                <a:latin typeface="Helvetica" pitchFamily="2" charset="0"/>
              </a:rPr>
              <a:t>looks like application resolution </a:t>
            </a:r>
            <a:r>
              <a:rPr lang="en-US" sz="2600" b="0" spc="-150" dirty="0">
                <a:latin typeface="Helvetica" pitchFamily="2" charset="0"/>
              </a:rPr>
              <a:t>is required</a:t>
            </a:r>
            <a:endParaRPr lang="en-US" sz="2600" spc="-15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363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62A2-CE4C-0B47-8284-9D825FE6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27DD-DF1B-2244-977D-FDF947B2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264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two clients concurrently write w/o failure?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add </a:t>
            </a:r>
            <a:r>
              <a:rPr lang="en-US" b="1" dirty="0"/>
              <a:t>different items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same cart </a:t>
            </a:r>
            <a:r>
              <a:rPr lang="en-US" dirty="0"/>
              <a:t>at </a:t>
            </a:r>
            <a:r>
              <a:rPr lang="en-US" b="1" dirty="0"/>
              <a:t>same time</a:t>
            </a:r>
          </a:p>
          <a:p>
            <a:pPr lvl="1"/>
            <a:r>
              <a:rPr lang="en-US" dirty="0"/>
              <a:t>Each does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get-modify-put</a:t>
            </a:r>
          </a:p>
          <a:p>
            <a:pPr lvl="1"/>
            <a:r>
              <a:rPr lang="en-US" dirty="0"/>
              <a:t>They both see the same initial version</a:t>
            </a:r>
          </a:p>
          <a:p>
            <a:pPr lvl="2"/>
            <a:r>
              <a:rPr lang="en-US" dirty="0"/>
              <a:t>And they both send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same coordinator</a:t>
            </a:r>
          </a:p>
          <a:p>
            <a:endParaRPr lang="en-US" dirty="0"/>
          </a:p>
          <a:p>
            <a:r>
              <a:rPr lang="en-US" dirty="0"/>
              <a:t>Will coordinator create two versions with conflicting VVs?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55B4-57DF-4D43-B088-7B083F1D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4D40-B04D-CC48-8FD3-D6D417B7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B0FE-6AF4-6447-844C-EB93F705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05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62A2-CE4C-0B47-8284-9D825FE6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27DD-DF1B-2244-977D-FDF947B2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two clients concurrently write w/o failure?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add </a:t>
            </a:r>
            <a:r>
              <a:rPr lang="en-US" b="1" dirty="0"/>
              <a:t>different items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same cart </a:t>
            </a:r>
            <a:r>
              <a:rPr lang="en-US" dirty="0"/>
              <a:t>at </a:t>
            </a:r>
            <a:r>
              <a:rPr lang="en-US" b="1" dirty="0"/>
              <a:t>same time</a:t>
            </a:r>
          </a:p>
          <a:p>
            <a:pPr lvl="1"/>
            <a:r>
              <a:rPr lang="en-US" dirty="0"/>
              <a:t>Each does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get-modify-put</a:t>
            </a:r>
          </a:p>
          <a:p>
            <a:pPr lvl="1"/>
            <a:r>
              <a:rPr lang="en-US" dirty="0"/>
              <a:t>They both see the same initial version</a:t>
            </a:r>
          </a:p>
          <a:p>
            <a:pPr lvl="2"/>
            <a:r>
              <a:rPr lang="en-US" dirty="0"/>
              <a:t>And they both send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same coordinator</a:t>
            </a:r>
          </a:p>
          <a:p>
            <a:endParaRPr lang="en-US" dirty="0"/>
          </a:p>
          <a:p>
            <a:r>
              <a:rPr lang="en-US" dirty="0"/>
              <a:t>Will coordinator create two versions with conflicting VVs?</a:t>
            </a:r>
          </a:p>
          <a:p>
            <a:pPr lvl="1"/>
            <a:r>
              <a:rPr lang="en-US" dirty="0"/>
              <a:t>We want that outcome, otherwise one was thrown away</a:t>
            </a:r>
          </a:p>
          <a:p>
            <a:pPr lvl="1"/>
            <a:r>
              <a:rPr lang="en-US" dirty="0"/>
              <a:t>Paper doesn't say, but coordinator could detect problem via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 context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55B4-57DF-4D43-B088-7B083F1D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4D40-B04D-CC48-8FD3-D6D417B7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B0FE-6AF4-6447-844C-EB93F705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953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472A-4CFC-8248-93AB-D6DDC3C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threats to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02BF-6F82-1E4A-9A47-04D3752D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678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Hinted handoff node </a:t>
            </a:r>
            <a:r>
              <a:rPr lang="en-US" b="1" dirty="0">
                <a:solidFill>
                  <a:srgbClr val="FF0000"/>
                </a:solidFill>
              </a:rPr>
              <a:t>crashes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before it can replicate data </a:t>
            </a:r>
            <a:r>
              <a:rPr lang="en-US" dirty="0"/>
              <a:t>to node in </a:t>
            </a:r>
            <a:r>
              <a:rPr lang="en-US" b="1" dirty="0"/>
              <a:t>preference list</a:t>
            </a:r>
          </a:p>
          <a:p>
            <a:pPr lvl="1"/>
            <a:r>
              <a:rPr lang="en-US" sz="2800" dirty="0"/>
              <a:t>Need another way to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that each key-value pair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replicated N times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0BBB-C6F8-BE4A-B167-2C66BD8B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255D-0453-2548-856F-3B47804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675B-E42D-C649-A749-B474A350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5714-65FA-A849-9F08-CD553ACF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out: Partition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2CD4-1FF0-6640-A9E3-37A269E3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2: Partition management</a:t>
            </a:r>
          </a:p>
          <a:p>
            <a:pPr lvl="1"/>
            <a:r>
              <a:rPr lang="en-US" dirty="0"/>
              <a:t>How to recover from node failure</a:t>
            </a:r>
          </a:p>
          <a:p>
            <a:pPr lvl="2"/>
            <a:r>
              <a:rPr lang="en-US" i="1" dirty="0"/>
              <a:t>e.g.,</a:t>
            </a:r>
            <a:r>
              <a:rPr lang="en-US" dirty="0"/>
              <a:t> bringing another node into partition group</a:t>
            </a:r>
          </a:p>
          <a:p>
            <a:pPr lvl="1"/>
            <a:r>
              <a:rPr lang="en-US" dirty="0"/>
              <a:t>Changes in system size, </a:t>
            </a:r>
            <a:r>
              <a:rPr lang="en-US" i="1" dirty="0"/>
              <a:t>i.e.,</a:t>
            </a:r>
            <a:r>
              <a:rPr lang="en-US" dirty="0"/>
              <a:t> </a:t>
            </a:r>
            <a:r>
              <a:rPr lang="en-US" b="1" dirty="0"/>
              <a:t>nodes joining/leaving</a:t>
            </a:r>
          </a:p>
          <a:p>
            <a:pPr lvl="1"/>
            <a:r>
              <a:rPr lang="en-US" dirty="0"/>
              <a:t>Heterogeneous nodes</a:t>
            </a:r>
          </a:p>
          <a:p>
            <a:pPr marL="914377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4290-17C5-E24C-ACAF-361199A2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E492-C57F-5849-915F-ED345CCF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66C2-0D38-4142-8E5E-A4EFFC4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78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472A-4CFC-8248-93AB-D6DDC3C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threats to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02BF-6F82-1E4A-9A47-04D3752D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9796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Hinted handoff node </a:t>
            </a:r>
            <a:r>
              <a:rPr lang="en-US" b="1" dirty="0">
                <a:solidFill>
                  <a:srgbClr val="FF0000"/>
                </a:solidFill>
              </a:rPr>
              <a:t>crashes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before it can replicate data </a:t>
            </a:r>
            <a:r>
              <a:rPr lang="en-US" dirty="0"/>
              <a:t>to node in </a:t>
            </a:r>
            <a:r>
              <a:rPr lang="en-US" b="1" dirty="0"/>
              <a:t>preference list</a:t>
            </a:r>
          </a:p>
          <a:p>
            <a:pPr lvl="1"/>
            <a:r>
              <a:rPr lang="en-US" sz="2800" dirty="0"/>
              <a:t>Need another way to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that each key-value pair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replicated N times</a:t>
            </a:r>
          </a:p>
          <a:p>
            <a:endParaRPr lang="en-US" dirty="0"/>
          </a:p>
          <a:p>
            <a:r>
              <a:rPr lang="en-US" b="1" dirty="0"/>
              <a:t>Mechanism: </a:t>
            </a:r>
            <a:r>
              <a:rPr lang="en-US" b="1" dirty="0">
                <a:solidFill>
                  <a:srgbClr val="0070C0"/>
                </a:solidFill>
              </a:rPr>
              <a:t>replica synchronization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sz="2800" dirty="0"/>
              <a:t>Nodes nearby on ring periodically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gossip</a:t>
            </a:r>
          </a:p>
          <a:p>
            <a:pPr lvl="2"/>
            <a:r>
              <a:rPr lang="en-US" sz="2800" b="1" dirty="0">
                <a:solidFill>
                  <a:srgbClr val="0070C0"/>
                </a:solidFill>
              </a:rPr>
              <a:t>Compare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the (k, v) pairs they hold</a:t>
            </a:r>
          </a:p>
          <a:p>
            <a:pPr lvl="2"/>
            <a:r>
              <a:rPr lang="en-US" sz="2800" b="1" dirty="0">
                <a:solidFill>
                  <a:srgbClr val="0070C0"/>
                </a:solidFill>
              </a:rPr>
              <a:t>Copy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any missing keys the other has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0BBB-C6F8-BE4A-B167-2C66BD8B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255D-0453-2548-856F-3B47804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675B-E42D-C649-A749-B474A350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78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472A-4CFC-8248-93AB-D6DDC3C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threats to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02BF-6F82-1E4A-9A47-04D3752D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9796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Hinted handoff node </a:t>
            </a:r>
            <a:r>
              <a:rPr lang="en-US" b="1" dirty="0">
                <a:solidFill>
                  <a:srgbClr val="FF0000"/>
                </a:solidFill>
              </a:rPr>
              <a:t>crashes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before it can replicate data </a:t>
            </a:r>
            <a:r>
              <a:rPr lang="en-US" dirty="0"/>
              <a:t>to node in </a:t>
            </a:r>
            <a:r>
              <a:rPr lang="en-US" b="1" dirty="0"/>
              <a:t>preference list</a:t>
            </a:r>
          </a:p>
          <a:p>
            <a:pPr lvl="1"/>
            <a:r>
              <a:rPr lang="en-US" sz="2800" dirty="0"/>
              <a:t>Need another way to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that each key-value pair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replicated N times</a:t>
            </a:r>
          </a:p>
          <a:p>
            <a:endParaRPr lang="en-US" dirty="0"/>
          </a:p>
          <a:p>
            <a:r>
              <a:rPr lang="en-US" b="1" dirty="0"/>
              <a:t>Mechanism: </a:t>
            </a:r>
            <a:r>
              <a:rPr lang="en-US" b="1" dirty="0">
                <a:solidFill>
                  <a:srgbClr val="0070C0"/>
                </a:solidFill>
              </a:rPr>
              <a:t>replica synchronization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sz="2800" dirty="0"/>
              <a:t>Nodes nearby on ring periodically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gossip</a:t>
            </a:r>
          </a:p>
          <a:p>
            <a:pPr lvl="2"/>
            <a:r>
              <a:rPr lang="en-US" sz="2800" b="1" dirty="0">
                <a:solidFill>
                  <a:srgbClr val="0070C0"/>
                </a:solidFill>
              </a:rPr>
              <a:t>Compare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the (k, v) pairs they hold</a:t>
            </a:r>
          </a:p>
          <a:p>
            <a:pPr lvl="2"/>
            <a:r>
              <a:rPr lang="en-US" sz="2800" b="1" dirty="0">
                <a:solidFill>
                  <a:srgbClr val="0070C0"/>
                </a:solidFill>
              </a:rPr>
              <a:t>Copy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any missing keys the other has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0BBB-C6F8-BE4A-B167-2C66BD8B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255D-0453-2548-856F-3B47804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675B-E42D-C649-A749-B474A350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74BA0-EF09-E848-9B3D-35DEB5688B0D}"/>
              </a:ext>
            </a:extLst>
          </p:cNvPr>
          <p:cNvSpPr/>
          <p:nvPr/>
        </p:nvSpPr>
        <p:spPr>
          <a:xfrm>
            <a:off x="1517650" y="5435600"/>
            <a:ext cx="6032500" cy="1041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 and copy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replica state </a:t>
            </a:r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quickly and efficiently?</a:t>
            </a:r>
          </a:p>
        </p:txBody>
      </p:sp>
    </p:spTree>
    <p:extLst>
      <p:ext uri="{BB962C8B-B14F-4D97-AF65-F5344CB8AC3E}">
        <p14:creationId xmlns:p14="http://schemas.microsoft.com/office/powerpoint/2010/main" val="13536212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Merkle trees </a:t>
            </a:r>
            <a:r>
              <a:rPr lang="en-US" sz="2800" b="1" dirty="0"/>
              <a:t>hierarchically summarize </a:t>
            </a:r>
            <a:r>
              <a:rPr lang="en-US" sz="2800" dirty="0"/>
              <a:t>the key-value pairs a node holds</a:t>
            </a:r>
          </a:p>
          <a:p>
            <a:endParaRPr lang="en-US" sz="2800" dirty="0"/>
          </a:p>
          <a:p>
            <a:r>
              <a:rPr lang="en-US" sz="2800" dirty="0"/>
              <a:t>One Merkle tree for each </a:t>
            </a:r>
            <a:r>
              <a:rPr lang="en-US" sz="2800" b="1" dirty="0"/>
              <a:t>virtual node key range</a:t>
            </a:r>
          </a:p>
          <a:p>
            <a:pPr lvl="1"/>
            <a:r>
              <a:rPr lang="en-US" sz="2800" b="1" dirty="0"/>
              <a:t>Leaf node</a:t>
            </a:r>
            <a:r>
              <a:rPr lang="en-US" sz="2800" dirty="0"/>
              <a:t> = hash of </a:t>
            </a:r>
            <a:r>
              <a:rPr lang="en-US" sz="2800" b="1" dirty="0">
                <a:solidFill>
                  <a:srgbClr val="0070C0"/>
                </a:solidFill>
              </a:rPr>
              <a:t>one key’s value</a:t>
            </a:r>
          </a:p>
          <a:p>
            <a:pPr lvl="1"/>
            <a:r>
              <a:rPr lang="en-US" sz="2800" b="1" dirty="0"/>
              <a:t>Internal node </a:t>
            </a:r>
            <a:r>
              <a:rPr lang="en-US" sz="2800" dirty="0"/>
              <a:t>= hash of </a:t>
            </a:r>
            <a:r>
              <a:rPr lang="en-US" sz="2800" b="1" dirty="0">
                <a:solidFill>
                  <a:srgbClr val="0070C0"/>
                </a:solidFill>
              </a:rPr>
              <a:t>concatenation of children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Compare roots;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if match, values match</a:t>
            </a:r>
          </a:p>
          <a:p>
            <a:pPr lvl="1"/>
            <a:r>
              <a:rPr lang="en-US" sz="2800" dirty="0"/>
              <a:t>If they </a:t>
            </a:r>
            <a:r>
              <a:rPr lang="en-US" sz="2800" b="1" dirty="0">
                <a:solidFill>
                  <a:srgbClr val="C00000"/>
                </a:solidFill>
              </a:rPr>
              <a:t>don’t match</a:t>
            </a:r>
            <a:r>
              <a:rPr lang="en-US" sz="2800" dirty="0"/>
              <a:t>, compare </a:t>
            </a:r>
            <a:r>
              <a:rPr lang="en-US" sz="2800" b="1" dirty="0"/>
              <a:t>children</a:t>
            </a:r>
          </a:p>
          <a:p>
            <a:pPr lvl="2"/>
            <a:r>
              <a:rPr lang="en-US" sz="2800" b="1" dirty="0"/>
              <a:t>Iterate</a:t>
            </a:r>
            <a:r>
              <a:rPr lang="en-US" sz="2800" dirty="0"/>
              <a:t> this process down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Efficient synchronization with Merkle trees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85C01-329A-8E4F-8B07-E56EFF4F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FA2AB-1EC6-1842-8F2F-DE0F4731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998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755946" cy="166623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B</a:t>
            </a:r>
            <a:r>
              <a:rPr lang="en-US" sz="2800" dirty="0"/>
              <a:t> is missing orange key; </a:t>
            </a:r>
            <a:r>
              <a:rPr lang="en-US" sz="2800" b="1" dirty="0"/>
              <a:t>A</a:t>
            </a:r>
            <a:r>
              <a:rPr lang="en-US" sz="2800" dirty="0"/>
              <a:t> is missing green one</a:t>
            </a:r>
          </a:p>
          <a:p>
            <a:endParaRPr lang="en-US" sz="2800" dirty="0"/>
          </a:p>
          <a:p>
            <a:r>
              <a:rPr lang="en-US" sz="2800" dirty="0"/>
              <a:t>Exchange and compare hash nodes from root downwards, </a:t>
            </a:r>
            <a:r>
              <a:rPr lang="en-US" sz="2800" b="1" dirty="0">
                <a:solidFill>
                  <a:srgbClr val="00B050"/>
                </a:solidFill>
              </a:rPr>
              <a:t>pruning when hashes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tree reconciliation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17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8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33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60596" y="5062835"/>
            <a:ext cx="304800" cy="2286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321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177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74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882355" y="3183533"/>
            <a:ext cx="179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i="0" dirty="0">
                <a:latin typeface="+mn-lt"/>
              </a:rPr>
              <a:t>B</a:t>
            </a:r>
            <a:r>
              <a:rPr lang="en-US" sz="2400" dirty="0">
                <a:latin typeface="+mn-lt"/>
              </a:rPr>
              <a:t>’</a:t>
            </a:r>
            <a:r>
              <a:rPr lang="en-US" sz="2400" i="0" dirty="0">
                <a:latin typeface="+mn-lt"/>
              </a:rPr>
              <a:t>s values: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184196" y="4224635"/>
            <a:ext cx="3200400" cy="838200"/>
            <a:chOff x="3456" y="2496"/>
            <a:chExt cx="2016" cy="528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456" y="2880"/>
              <a:ext cx="288" cy="144"/>
              <a:chOff x="3504" y="1152"/>
              <a:chExt cx="288" cy="144"/>
            </a:xfrm>
          </p:grpSpPr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4608" y="2880"/>
              <a:ext cx="288" cy="144"/>
              <a:chOff x="3504" y="1152"/>
              <a:chExt cx="288" cy="144"/>
            </a:xfrm>
          </p:grpSpPr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5184" y="2880"/>
              <a:ext cx="288" cy="144"/>
              <a:chOff x="3504" y="1152"/>
              <a:chExt cx="288" cy="144"/>
            </a:xfrm>
          </p:grpSpPr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3600" y="2688"/>
              <a:ext cx="576" cy="192"/>
              <a:chOff x="3648" y="960"/>
              <a:chExt cx="576" cy="192"/>
            </a:xfrm>
          </p:grpSpPr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4752" y="2688"/>
              <a:ext cx="576" cy="192"/>
              <a:chOff x="3648" y="960"/>
              <a:chExt cx="576" cy="192"/>
            </a:xfrm>
          </p:grpSpPr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3888" y="2496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 flipV="1">
              <a:off x="4464" y="2496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35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931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450396" y="5062835"/>
            <a:ext cx="304800" cy="228600"/>
          </a:xfrm>
          <a:prstGeom prst="rect">
            <a:avLst/>
          </a:prstGeom>
          <a:solidFill>
            <a:srgbClr val="FF8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9075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363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821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2791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488145" y="3183533"/>
            <a:ext cx="179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i="0" dirty="0">
                <a:latin typeface="+mn-lt"/>
              </a:rPr>
              <a:t>A</a:t>
            </a:r>
            <a:r>
              <a:rPr lang="en-US" sz="2400" dirty="0">
                <a:latin typeface="+mn-lt"/>
              </a:rPr>
              <a:t>’</a:t>
            </a:r>
            <a:r>
              <a:rPr lang="en-US" sz="2400" i="0" dirty="0">
                <a:latin typeface="+mn-lt"/>
              </a:rPr>
              <a:t>s values:</a:t>
            </a: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88396" y="4224635"/>
            <a:ext cx="3200400" cy="838200"/>
            <a:chOff x="3456" y="1200"/>
            <a:chExt cx="2016" cy="528"/>
          </a:xfrm>
        </p:grpSpPr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3456" y="1584"/>
              <a:ext cx="288" cy="144"/>
              <a:chOff x="3504" y="1152"/>
              <a:chExt cx="288" cy="144"/>
            </a:xfrm>
          </p:grpSpPr>
          <p:sp>
            <p:nvSpPr>
              <p:cNvPr id="57" name="Line 41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8" name="Line 42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42" name="Group 43"/>
            <p:cNvGrpSpPr>
              <a:grpSpLocks/>
            </p:cNvGrpSpPr>
            <p:nvPr/>
          </p:nvGrpSpPr>
          <p:grpSpPr bwMode="auto">
            <a:xfrm>
              <a:off x="4032" y="1584"/>
              <a:ext cx="288" cy="144"/>
              <a:chOff x="3504" y="1152"/>
              <a:chExt cx="288" cy="144"/>
            </a:xfrm>
          </p:grpSpPr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6" name="Line 45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H="1" flipV="1">
              <a:off x="4752" y="15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44" name="Group 47"/>
            <p:cNvGrpSpPr>
              <a:grpSpLocks/>
            </p:cNvGrpSpPr>
            <p:nvPr/>
          </p:nvGrpSpPr>
          <p:grpSpPr bwMode="auto">
            <a:xfrm>
              <a:off x="5184" y="1584"/>
              <a:ext cx="288" cy="144"/>
              <a:chOff x="3504" y="1152"/>
              <a:chExt cx="288" cy="144"/>
            </a:xfrm>
          </p:grpSpPr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45" name="Group 50"/>
            <p:cNvGrpSpPr>
              <a:grpSpLocks/>
            </p:cNvGrpSpPr>
            <p:nvPr/>
          </p:nvGrpSpPr>
          <p:grpSpPr bwMode="auto">
            <a:xfrm>
              <a:off x="3600" y="1392"/>
              <a:ext cx="576" cy="192"/>
              <a:chOff x="3648" y="960"/>
              <a:chExt cx="576" cy="192"/>
            </a:xfrm>
          </p:grpSpPr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46" name="Group 53"/>
            <p:cNvGrpSpPr>
              <a:grpSpLocks/>
            </p:cNvGrpSpPr>
            <p:nvPr/>
          </p:nvGrpSpPr>
          <p:grpSpPr bwMode="auto">
            <a:xfrm>
              <a:off x="4752" y="1392"/>
              <a:ext cx="576" cy="192"/>
              <a:chOff x="3648" y="960"/>
              <a:chExt cx="576" cy="192"/>
            </a:xfrm>
          </p:grpSpPr>
          <p:sp>
            <p:nvSpPr>
              <p:cNvPr id="49" name="Line 54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0" name="Line 55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 flipV="1">
              <a:off x="3888" y="1200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 flipH="1" flipV="1">
              <a:off x="4464" y="1200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1675286" y="3617268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785797" y="3996035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821996" y="3996035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2212396" y="4148435"/>
            <a:ext cx="4648200" cy="152400"/>
            <a:chOff x="1536" y="3120"/>
            <a:chExt cx="2928" cy="96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53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 i="0">
                <a:latin typeface="+mn-lt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68" y="3120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 i="0">
                <a:latin typeface="+mn-lt"/>
              </a:endParaRP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297996" y="4453235"/>
            <a:ext cx="6477000" cy="152400"/>
            <a:chOff x="960" y="3312"/>
            <a:chExt cx="4080" cy="96"/>
          </a:xfrm>
        </p:grpSpPr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112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3792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944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755196" y="4758035"/>
            <a:ext cx="5562600" cy="152400"/>
            <a:chOff x="1248" y="3504"/>
            <a:chExt cx="3504" cy="96"/>
          </a:xfrm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1248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824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4080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4656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</p:grp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6168490" y="3615035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5205397" y="3996035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77" name="Text Box 76"/>
          <p:cNvSpPr txBox="1">
            <a:spLocks noChangeArrowheads="1"/>
          </p:cNvSpPr>
          <p:nvPr/>
        </p:nvSpPr>
        <p:spPr bwMode="auto">
          <a:xfrm>
            <a:off x="7241596" y="3996035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24724" y="5481935"/>
            <a:ext cx="6418351" cy="995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Finds differing keys quickly and with minimum information exchange</a:t>
            </a:r>
          </a:p>
        </p:txBody>
      </p:sp>
      <p:sp>
        <p:nvSpPr>
          <p:cNvPr id="79" name="Date Placeholder 78">
            <a:extLst>
              <a:ext uri="{FF2B5EF4-FFF2-40B4-BE49-F238E27FC236}">
                <a16:creationId xmlns:a16="http://schemas.microsoft.com/office/drawing/2014/main" id="{F2A5F84F-DF47-EE48-B47A-90138D2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E7CDCFA7-CE99-C741-8855-4DF7FF94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0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useful is it to vary N, R, W?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398798"/>
              </p:ext>
            </p:extLst>
          </p:nvPr>
        </p:nvGraphicFramePr>
        <p:xfrm>
          <a:off x="152400" y="1571625"/>
          <a:ext cx="8872728" cy="354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8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Parameters from paper:</a:t>
                      </a:r>
                    </a:p>
                    <a:p>
                      <a:r>
                        <a:rPr lang="en-US" sz="28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Good durability, good R/W</a:t>
                      </a:r>
                      <a:r>
                        <a:rPr lang="en-US" sz="2800" b="1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latency</a:t>
                      </a:r>
                      <a:endParaRPr lang="en-US" sz="28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Slow reads,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weak durability,</a:t>
                      </a:r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fast writes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Slow writes, </a:t>
                      </a:r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strong</a:t>
                      </a:r>
                      <a:r>
                        <a:rPr lang="en-US" sz="2800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durability, fast reads</a:t>
                      </a:r>
                      <a:endParaRPr lang="en-US" sz="2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More likely</a:t>
                      </a:r>
                      <a:r>
                        <a:rPr lang="en-US" sz="2800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that </a:t>
                      </a:r>
                      <a:r>
                        <a:rPr lang="en-US" sz="2800" b="1" baseline="0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reads see all prior writes</a:t>
                      </a:r>
                      <a:r>
                        <a:rPr lang="en-US" sz="2800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?</a:t>
                      </a:r>
                      <a:endParaRPr lang="en-US" sz="2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 quorum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doesn’t overlap </a:t>
                      </a:r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 quorum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426E1-88D1-AE49-A352-57D1329A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F909-D445-644A-B247-3E75318A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48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Consistent hashing broadly useful for replication—not only in P2P systems</a:t>
            </a:r>
          </a:p>
          <a:p>
            <a:endParaRPr lang="en-US" dirty="0"/>
          </a:p>
          <a:p>
            <a:r>
              <a:rPr lang="en-US" dirty="0"/>
              <a:t>Extreme emphasis on </a:t>
            </a:r>
            <a:r>
              <a:rPr lang="en-US" b="1" dirty="0">
                <a:solidFill>
                  <a:srgbClr val="0070C0"/>
                </a:solidFill>
              </a:rPr>
              <a:t>availability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rgbClr val="00B050"/>
                </a:solidFill>
              </a:rPr>
              <a:t>low latency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dirty="0"/>
              <a:t>unusually, at the </a:t>
            </a:r>
            <a:r>
              <a:rPr lang="en-US" b="1" dirty="0"/>
              <a:t>cost of some inconsistency</a:t>
            </a:r>
          </a:p>
          <a:p>
            <a:endParaRPr lang="en-US" dirty="0"/>
          </a:p>
          <a:p>
            <a:r>
              <a:rPr lang="en-US" dirty="0"/>
              <a:t>Eventual consistency lets writes and reads return quickly, </a:t>
            </a:r>
            <a:r>
              <a:rPr lang="en-US" b="1" dirty="0">
                <a:solidFill>
                  <a:srgbClr val="C00000"/>
                </a:solidFill>
              </a:rPr>
              <a:t>even when partitions and failures</a:t>
            </a:r>
          </a:p>
          <a:p>
            <a:endParaRPr lang="en-US" dirty="0"/>
          </a:p>
          <a:p>
            <a:r>
              <a:rPr lang="en-US" b="1" dirty="0"/>
              <a:t>Version vectors </a:t>
            </a:r>
            <a:r>
              <a:rPr lang="en-US" dirty="0"/>
              <a:t>allow some </a:t>
            </a:r>
            <a:r>
              <a:rPr lang="en-US" b="1" dirty="0">
                <a:solidFill>
                  <a:srgbClr val="0070C0"/>
                </a:solidFill>
              </a:rPr>
              <a:t>conflicts to be resolved </a:t>
            </a:r>
            <a:r>
              <a:rPr lang="en-US" dirty="0"/>
              <a:t>automatically; </a:t>
            </a:r>
            <a:r>
              <a:rPr lang="en-US" b="1" dirty="0">
                <a:solidFill>
                  <a:srgbClr val="C00000"/>
                </a:solidFill>
              </a:rPr>
              <a:t>others left to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Take-aways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04F6-1971-D841-BA45-802EE82C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49468-FDF3-7343-AEBC-2234376D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4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5714-65FA-A849-9F08-CD553ACF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out: Partition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2CD4-1FF0-6640-A9E3-37A269E3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2: Partition management</a:t>
            </a:r>
          </a:p>
          <a:p>
            <a:pPr lvl="1"/>
            <a:r>
              <a:rPr lang="en-US" dirty="0"/>
              <a:t>How to recover from node failure</a:t>
            </a:r>
          </a:p>
          <a:p>
            <a:pPr lvl="2"/>
            <a:r>
              <a:rPr lang="en-US" i="1" dirty="0"/>
              <a:t>e.g.,</a:t>
            </a:r>
            <a:r>
              <a:rPr lang="en-US" dirty="0"/>
              <a:t> bringing another node into partition group</a:t>
            </a:r>
          </a:p>
          <a:p>
            <a:pPr lvl="1"/>
            <a:r>
              <a:rPr lang="en-US" dirty="0"/>
              <a:t>Changes in system size, </a:t>
            </a:r>
            <a:r>
              <a:rPr lang="en-US" i="1" dirty="0"/>
              <a:t>i.e.,</a:t>
            </a:r>
            <a:r>
              <a:rPr lang="en-US" dirty="0"/>
              <a:t> </a:t>
            </a:r>
            <a:r>
              <a:rPr lang="en-US" b="1" dirty="0"/>
              <a:t>nodes joining/leaving</a:t>
            </a:r>
          </a:p>
          <a:p>
            <a:pPr lvl="1"/>
            <a:r>
              <a:rPr lang="en-US" dirty="0"/>
              <a:t>Heterogeneous nodes</a:t>
            </a:r>
          </a:p>
          <a:p>
            <a:pPr marL="914377" lvl="2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Centralized:</a:t>
            </a:r>
            <a:r>
              <a:rPr lang="en-US" dirty="0"/>
              <a:t> Cluster manager</a:t>
            </a:r>
          </a:p>
          <a:p>
            <a:r>
              <a:rPr lang="en-US" b="1" dirty="0">
                <a:solidFill>
                  <a:srgbClr val="0070C0"/>
                </a:solidFill>
              </a:rPr>
              <a:t>Decentralized:</a:t>
            </a:r>
            <a:r>
              <a:rPr lang="en-US" dirty="0"/>
              <a:t> Deterministic hashing and algorithms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4290-17C5-E24C-ACAF-361199A2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E492-C57F-5849-915F-ED345CCF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66C2-0D38-4142-8E5E-A4EFFC4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25748</TotalTime>
  <Words>5074</Words>
  <Application>Microsoft Macintosh PowerPoint</Application>
  <PresentationFormat>On-screen Show (4:3)</PresentationFormat>
  <Paragraphs>985</Paragraphs>
  <Slides>85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6" baseType="lpstr">
      <vt:lpstr>Arial</vt:lpstr>
      <vt:lpstr>Calibri</vt:lpstr>
      <vt:lpstr>Consolas</vt:lpstr>
      <vt:lpstr>Franklin Gothic Medium Cond</vt:lpstr>
      <vt:lpstr>Gill Sans</vt:lpstr>
      <vt:lpstr>Helvetica</vt:lpstr>
      <vt:lpstr>Helvetica Neue</vt:lpstr>
      <vt:lpstr>Helvetica Neue Light</vt:lpstr>
      <vt:lpstr>Tahoma</vt:lpstr>
      <vt:lpstr>Times New Roman</vt:lpstr>
      <vt:lpstr>Office Theme</vt:lpstr>
      <vt:lpstr>Amazon Dynamo</vt:lpstr>
      <vt:lpstr>Horizontal or vertical scalability</vt:lpstr>
      <vt:lpstr>Horizontal or vertical scalability</vt:lpstr>
      <vt:lpstr>Horizontal scaling is challenging</vt:lpstr>
      <vt:lpstr>Horizontal scaling is challenging</vt:lpstr>
      <vt:lpstr>Outline</vt:lpstr>
      <vt:lpstr>Scaling out: Placement</vt:lpstr>
      <vt:lpstr>Scaling out: Partition management</vt:lpstr>
      <vt:lpstr>Scaling out: Partition management</vt:lpstr>
      <vt:lpstr>Modulo hashing</vt:lpstr>
      <vt:lpstr>Modulo hashing</vt:lpstr>
      <vt:lpstr>Problem for modulo hashing: Changing number of servers</vt:lpstr>
      <vt:lpstr>Problem for modulo hashing: Changing number of servers</vt:lpstr>
      <vt:lpstr>Problem for modulo hashing: Changing number of servers</vt:lpstr>
      <vt:lpstr>Consistent hashing</vt:lpstr>
      <vt:lpstr>Consistent hashing</vt:lpstr>
      <vt:lpstr>Consistent hashing’s load balancing problem</vt:lpstr>
      <vt:lpstr>Consistent hashing’s load balancing problem</vt:lpstr>
      <vt:lpstr>Consistent hashing’s load balancing problem</vt:lpstr>
      <vt:lpstr>Virtual nodes</vt:lpstr>
      <vt:lpstr>Virtual nodes</vt:lpstr>
      <vt:lpstr>Virtual nodes: Example</vt:lpstr>
      <vt:lpstr>Virtual nodes: Example</vt:lpstr>
      <vt:lpstr>Outline</vt:lpstr>
      <vt:lpstr>Dynamo: The P2P context</vt:lpstr>
      <vt:lpstr>Dynamo: The P2P context</vt:lpstr>
      <vt:lpstr>Dynamo: The P2P context</vt:lpstr>
      <vt:lpstr>Amazon’s workload (in 2007)</vt:lpstr>
      <vt:lpstr>How does Amazon use Dynamo?</vt:lpstr>
      <vt:lpstr>How does Amazon use Dynamo?</vt:lpstr>
      <vt:lpstr>Dynamo requirements</vt:lpstr>
      <vt:lpstr>Design questions</vt:lpstr>
      <vt:lpstr>Dynamo’s system interface</vt:lpstr>
      <vt:lpstr>Dynamo’s techniques</vt:lpstr>
      <vt:lpstr>Dynamo’s techniques</vt:lpstr>
      <vt:lpstr>Data placement</vt:lpstr>
      <vt:lpstr>Data replication</vt:lpstr>
      <vt:lpstr>Data replication</vt:lpstr>
      <vt:lpstr>Data replication</vt:lpstr>
      <vt:lpstr>Gossip and lookup</vt:lpstr>
      <vt:lpstr>Gossip and lookup</vt:lpstr>
      <vt:lpstr>Partitions force a choice between availability and consistency</vt:lpstr>
      <vt:lpstr>Alternative: Eventual consistency</vt:lpstr>
      <vt:lpstr>Mechanism: Sloppy quorums</vt:lpstr>
      <vt:lpstr>Mechanism: Sloppy quorums</vt:lpstr>
      <vt:lpstr>Consistency under sloppy quorums != linearizability</vt:lpstr>
      <vt:lpstr>Sloppy quorums: Hinted handoff</vt:lpstr>
      <vt:lpstr>Sloppy quorums: Hinted handoff</vt:lpstr>
      <vt:lpstr>Hinted handoff: Example</vt:lpstr>
      <vt:lpstr>Hinted handoff: Example</vt:lpstr>
      <vt:lpstr>Wide-area replication</vt:lpstr>
      <vt:lpstr>Wide-area replication</vt:lpstr>
      <vt:lpstr>Sloppy quorums and get()s</vt:lpstr>
      <vt:lpstr>Sloppy quorums and freshness</vt:lpstr>
      <vt:lpstr>Sloppy quorums and freshness</vt:lpstr>
      <vt:lpstr>Sloppy quorums and freshness</vt:lpstr>
      <vt:lpstr>Sloppy quorums and freshness</vt:lpstr>
      <vt:lpstr>Conflicts</vt:lpstr>
      <vt:lpstr>Conflicts</vt:lpstr>
      <vt:lpstr>Conflicts</vt:lpstr>
      <vt:lpstr>Version vectors (vector clocks)</vt:lpstr>
      <vt:lpstr>Version vectors (VV) in Dynamo</vt:lpstr>
      <vt:lpstr>Version vectors (auto-resolving case)</vt:lpstr>
      <vt:lpstr>Version vectors (auto-resolving case)</vt:lpstr>
      <vt:lpstr>Version vectors (auto-resolving case)</vt:lpstr>
      <vt:lpstr>Version vectors (app-resolving case)</vt:lpstr>
      <vt:lpstr>Version vectors (app-resolving case)</vt:lpstr>
      <vt:lpstr>Version vectors (app-resolving case)</vt:lpstr>
      <vt:lpstr>Version vectors (app-resolving case)</vt:lpstr>
      <vt:lpstr>Version vectors (app-resolving case)</vt:lpstr>
      <vt:lpstr>Trimming version vectors</vt:lpstr>
      <vt:lpstr>Trimming version vectors</vt:lpstr>
      <vt:lpstr>Trimming version vectors</vt:lpstr>
      <vt:lpstr>Impact of deleting a VV entry</vt:lpstr>
      <vt:lpstr>Impact of deleting a VV entry</vt:lpstr>
      <vt:lpstr>Impact of deleting a VV entry</vt:lpstr>
      <vt:lpstr>Concurrent writes</vt:lpstr>
      <vt:lpstr>Concurrent writes</vt:lpstr>
      <vt:lpstr>Removing threats to durability</vt:lpstr>
      <vt:lpstr>Removing threats to durability</vt:lpstr>
      <vt:lpstr>Removing threats to durability</vt:lpstr>
      <vt:lpstr>Efficient synchronization with Merkle trees</vt:lpstr>
      <vt:lpstr>Merkle tree reconciliation</vt:lpstr>
      <vt:lpstr>How useful is it to vary N, R, W?</vt:lpstr>
      <vt:lpstr>Dynamo: 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671</cp:revision>
  <cp:lastPrinted>2020-01-28T17:10:00Z</cp:lastPrinted>
  <dcterms:created xsi:type="dcterms:W3CDTF">2019-12-20T04:48:00Z</dcterms:created>
  <dcterms:modified xsi:type="dcterms:W3CDTF">2021-10-26T02:34:02Z</dcterms:modified>
</cp:coreProperties>
</file>