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470" r:id="rId3"/>
    <p:sldId id="383" r:id="rId4"/>
    <p:sldId id="396" r:id="rId5"/>
    <p:sldId id="420" r:id="rId6"/>
    <p:sldId id="421" r:id="rId7"/>
    <p:sldId id="422" r:id="rId8"/>
    <p:sldId id="400" r:id="rId9"/>
    <p:sldId id="409" r:id="rId10"/>
    <p:sldId id="403" r:id="rId11"/>
    <p:sldId id="404" r:id="rId12"/>
    <p:sldId id="424" r:id="rId13"/>
    <p:sldId id="423" r:id="rId14"/>
    <p:sldId id="425" r:id="rId15"/>
    <p:sldId id="402" r:id="rId16"/>
    <p:sldId id="472" r:id="rId17"/>
    <p:sldId id="473" r:id="rId18"/>
    <p:sldId id="474" r:id="rId19"/>
    <p:sldId id="475" r:id="rId20"/>
    <p:sldId id="476" r:id="rId21"/>
    <p:sldId id="426" r:id="rId22"/>
    <p:sldId id="427" r:id="rId23"/>
    <p:sldId id="406" r:id="rId24"/>
    <p:sldId id="384" r:id="rId25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E0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8F28-420F-4BA3-94BA-70586D1ECC9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95441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63506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Informally, linearizability specifies that each concurrent op appears to occur instantaneously and exactly once at some point in time between its invocation and its completion.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Linearizability (also known as atomic consistency, strong consistency, immediate consistency) describes reads and writes on a single object (stores a single value). it doesn’t involve multiple objects. It doesn’t involve “transaction”, which groups multiple objects. It treats each operation as an atom, i.e., to take effect in a single time point, rather than a timespan.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2: Order of each client’s own local operations (partial order </a:t>
            </a:r>
            <a:r>
              <a:rPr lang="en-US" dirty="0" err="1"/>
              <a:t>w.r.t.</a:t>
            </a:r>
            <a:r>
              <a:rPr lang="en-US" dirty="0"/>
              <a:t> global order) should be strictly preserved in the global ordering.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3: Global ordering should preserve real-time precedence.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3: Global ordering should preserve real-time precedence.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signing-data-intensive-applications/9781491903063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b="1"/>
              <a:t>Strong Consistency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60955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11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  This is buggy!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committed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933449" y="5433543"/>
            <a:ext cx="8076079" cy="128269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/>
              <a:t>Isn’t sufficient to return value of third node:                         It doesn’t know precisely when op is “globally” committed</a:t>
            </a:r>
            <a:endParaRPr lang="en-US" sz="2200" dirty="0"/>
          </a:p>
          <a:p>
            <a:pPr>
              <a:spcBef>
                <a:spcPts val="800"/>
              </a:spcBef>
            </a:pPr>
            <a:r>
              <a:rPr lang="en-US" sz="2400" dirty="0"/>
              <a:t>Instead: Need to actually </a:t>
            </a:r>
            <a:r>
              <a:rPr lang="en-US" sz="2400" i="1" dirty="0"/>
              <a:t>order</a:t>
            </a:r>
            <a:r>
              <a:rPr lang="en-US" sz="2400" dirty="0"/>
              <a:t> read operation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08162" y="4046958"/>
            <a:ext cx="3051154" cy="1367926"/>
            <a:chOff x="4508162" y="4119528"/>
            <a:chExt cx="3051154" cy="1367926"/>
          </a:xfrm>
        </p:grpSpPr>
        <p:pic>
          <p:nvPicPr>
            <p:cNvPr id="50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162" y="4951848"/>
              <a:ext cx="592703" cy="53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6786977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71476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headEnd type="triangle" w="med" len="lg"/>
              <a:tailEnd type="none" w="med" len="lg"/>
            </a:ln>
            <a:effectLst/>
            <a:scene3d>
              <a:camera prst="orthographicFront">
                <a:rot lat="0" lon="30000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100865" y="5233516"/>
              <a:ext cx="2458451" cy="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flipH="1">
              <a:off x="6935153" y="4119528"/>
              <a:ext cx="39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5697480" y="4729698"/>
              <a:ext cx="118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read(A)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C21E0F-1EF2-1E48-98D5-CA4078D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FC5A4-01CC-5447-B397-1321C098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16 L -0.24948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19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4281715" y="2949713"/>
            <a:ext cx="464815" cy="213489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92734" y="2865302"/>
            <a:ext cx="513224" cy="217576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22122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598354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418737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076397" y="5785375"/>
            <a:ext cx="6991207" cy="695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600" dirty="0"/>
              <a:t>Order all operations via (1) leader, (2) consensus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BB3424-BC43-B041-B793-4097118D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08F0C-5790-E040-8DEC-F44F478C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19701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EF46D-7E3C-DE4D-A7C0-368C1B29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D369D-B6BD-1C48-A205-E32CFFE0ACA0}"/>
              </a:ext>
            </a:extLst>
          </p:cNvPr>
          <p:cNvSpPr/>
          <p:nvPr/>
        </p:nvSpPr>
        <p:spPr>
          <a:xfrm>
            <a:off x="628650" y="4042950"/>
            <a:ext cx="7886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Informally, linearizability specifies that each concurrent operation </a:t>
            </a:r>
            <a:r>
              <a:rPr lang="en-US" sz="2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appears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occur </a:t>
            </a:r>
            <a:r>
              <a:rPr lang="en-US" sz="2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instantaneously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exactly once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 some point in time between its invocation and its completion. </a:t>
            </a:r>
          </a:p>
        </p:txBody>
      </p:sp>
    </p:spTree>
    <p:extLst>
      <p:ext uri="{BB962C8B-B14F-4D97-AF65-F5344CB8AC3E}">
        <p14:creationId xmlns:p14="http://schemas.microsoft.com/office/powerpoint/2010/main" val="279932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41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All ops receive global time-stamp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If ts</a:t>
            </a:r>
            <a:r>
              <a:rPr lang="en-US" sz="2300" baseline="-25000" dirty="0"/>
              <a:t>op1</a:t>
            </a:r>
            <a:r>
              <a:rPr lang="en-US" sz="2300" dirty="0"/>
              <a:t>(x)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precedes OP2(y) in sequence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D69E7-90B3-1942-B761-64B13E10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7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41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  <a:endParaRPr lang="en-US" sz="2300" dirty="0"/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All ops receive global time-stamp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If ts</a:t>
            </a:r>
            <a:r>
              <a:rPr lang="en-US" sz="2300" baseline="-25000" dirty="0"/>
              <a:t>op1</a:t>
            </a:r>
            <a:r>
              <a:rPr lang="en-US" sz="2300" dirty="0"/>
              <a:t>(x)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precedes OP2(y) in sequence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CF0EBE-A226-A74A-AA90-8FD1B9AB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734290"/>
            <a:ext cx="7886700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read returns particular value, all later reads should return that value or value of later write.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9A6D806-62A1-DC4A-A73E-036CE940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8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3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Intuition:  Real-time ordering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504142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5100865" y="4785810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872692" cy="2833170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committed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4585" y="2865302"/>
            <a:ext cx="432438" cy="1844172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573227" y="2829332"/>
            <a:ext cx="452435" cy="183660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flipH="1">
            <a:off x="6778847" y="3671822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5599230" y="4281992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11322EA6-78DB-3A42-8884-89A72DB1D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874791"/>
            <a:ext cx="7886700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read returns particular value, all later reads should return that value or value of later write.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5F9FA-D37C-B941-A7C0-D78105FC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A6938-811A-DA41-AB68-7686D764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9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306E-1775-9543-A1EA-50FD6A65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ordering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691C-61CF-0842-9572-90C01141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7538-DCEA-364C-A299-FCA82673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58B8-C49F-3A4E-A470-58C36FDB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</p:spTree>
    <p:extLst>
      <p:ext uri="{BB962C8B-B14F-4D97-AF65-F5344CB8AC3E}">
        <p14:creationId xmlns:p14="http://schemas.microsoft.com/office/powerpoint/2010/main" val="152914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7FDAC-73E0-144E-B0A9-850723348B7F}"/>
              </a:ext>
            </a:extLst>
          </p:cNvPr>
          <p:cNvCxnSpPr/>
          <p:nvPr/>
        </p:nvCxnSpPr>
        <p:spPr>
          <a:xfrm>
            <a:off x="0" y="206272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7A8842-621B-4A4B-A496-C1433F116CD5}"/>
              </a:ext>
            </a:extLst>
          </p:cNvPr>
          <p:cNvSpPr txBox="1"/>
          <p:nvPr/>
        </p:nvSpPr>
        <p:spPr>
          <a:xfrm>
            <a:off x="810274" y="279373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37AAA-E9FD-1C48-AE89-48E8FC104FD0}"/>
              </a:ext>
            </a:extLst>
          </p:cNvPr>
          <p:cNvSpPr txBox="1"/>
          <p:nvPr/>
        </p:nvSpPr>
        <p:spPr>
          <a:xfrm>
            <a:off x="810274" y="34860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F80EF-3DD3-8041-B7B8-1D051CBAD746}"/>
              </a:ext>
            </a:extLst>
          </p:cNvPr>
          <p:cNvSpPr txBox="1"/>
          <p:nvPr/>
        </p:nvSpPr>
        <p:spPr>
          <a:xfrm>
            <a:off x="1544138" y="24244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2FCC-987C-F346-AD8D-FD41AE06A397}"/>
              </a:ext>
            </a:extLst>
          </p:cNvPr>
          <p:cNvGrpSpPr/>
          <p:nvPr/>
        </p:nvGrpSpPr>
        <p:grpSpPr>
          <a:xfrm>
            <a:off x="1384663" y="2876518"/>
            <a:ext cx="1103963" cy="213515"/>
            <a:chOff x="1384663" y="509499"/>
            <a:chExt cx="1103963" cy="21351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E23CEF-565A-604A-9B01-FB6DDD512678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D64A92-7035-FB45-A707-3EB0A810A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32C-0619-A74D-9FD3-78FFA4E90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B9BE01-3714-2043-BF20-6C36FE5FE5D7}"/>
              </a:ext>
            </a:extLst>
          </p:cNvPr>
          <p:cNvSpPr txBox="1"/>
          <p:nvPr/>
        </p:nvSpPr>
        <p:spPr>
          <a:xfrm>
            <a:off x="5121475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E33954-B564-E344-97ED-7A499B1F7B47}"/>
              </a:ext>
            </a:extLst>
          </p:cNvPr>
          <p:cNvGrpSpPr/>
          <p:nvPr/>
        </p:nvGrpSpPr>
        <p:grpSpPr>
          <a:xfrm>
            <a:off x="2863701" y="3565295"/>
            <a:ext cx="3515831" cy="210882"/>
            <a:chOff x="1384663" y="509499"/>
            <a:chExt cx="1103963" cy="21351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BFB874-7685-264C-A8A8-AF058231018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03E7D80-F6E1-7848-82DA-D18CA38BE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7B2632-CEEC-CF43-9B26-2B65A00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12FE1F-D2E2-8F4C-A86E-AD238B8D4C31}"/>
              </a:ext>
            </a:extLst>
          </p:cNvPr>
          <p:cNvGrpSpPr/>
          <p:nvPr/>
        </p:nvGrpSpPr>
        <p:grpSpPr>
          <a:xfrm>
            <a:off x="6704486" y="3559168"/>
            <a:ext cx="1103963" cy="213515"/>
            <a:chOff x="1384663" y="509499"/>
            <a:chExt cx="1103963" cy="21351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AFBC4F-42CA-FA46-BDCC-B88844269405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621A-19C1-E64B-BD8C-B7209B60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29BEE8-7132-AC46-B286-E44D20FB8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32C0A24-4E7C-9449-8934-7093F6334B45}"/>
              </a:ext>
            </a:extLst>
          </p:cNvPr>
          <p:cNvSpPr txBox="1"/>
          <p:nvPr/>
        </p:nvSpPr>
        <p:spPr>
          <a:xfrm>
            <a:off x="4253567" y="32175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65A9CD-C976-1147-B4C6-C996F69A589D}"/>
              </a:ext>
            </a:extLst>
          </p:cNvPr>
          <p:cNvSpPr txBox="1"/>
          <p:nvPr/>
        </p:nvSpPr>
        <p:spPr>
          <a:xfrm>
            <a:off x="6881003" y="3211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A12EB3-2D08-9140-859D-5C5E7779815E}"/>
              </a:ext>
            </a:extLst>
          </p:cNvPr>
          <p:cNvGrpSpPr/>
          <p:nvPr/>
        </p:nvGrpSpPr>
        <p:grpSpPr>
          <a:xfrm>
            <a:off x="3517653" y="2871647"/>
            <a:ext cx="1103963" cy="213515"/>
            <a:chOff x="1384663" y="509499"/>
            <a:chExt cx="1103963" cy="21351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E55BF3-51CB-394A-ADB8-EDF4F56FB8E0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141FEB-CC90-9E4F-BB1F-F1CAD22E9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00828-0529-D548-93E0-F7FCB0235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7B72015-E9A2-A84A-B186-EA343D87D32C}"/>
              </a:ext>
            </a:extLst>
          </p:cNvPr>
          <p:cNvSpPr txBox="1"/>
          <p:nvPr/>
        </p:nvSpPr>
        <p:spPr>
          <a:xfrm>
            <a:off x="3698243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646D93-4406-9B44-8FE1-A1C39F47738D}"/>
              </a:ext>
            </a:extLst>
          </p:cNvPr>
          <p:cNvGrpSpPr/>
          <p:nvPr/>
        </p:nvGrpSpPr>
        <p:grpSpPr>
          <a:xfrm>
            <a:off x="4871532" y="2866777"/>
            <a:ext cx="1243514" cy="210882"/>
            <a:chOff x="1384663" y="509499"/>
            <a:chExt cx="1103963" cy="21351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3D80CB-300B-B848-990B-494240C5E3A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37B093-3247-6741-BD6F-6B4F16F9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36EEA7-A962-A248-BA48-2B3D302A2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29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7FDAC-73E0-144E-B0A9-850723348B7F}"/>
              </a:ext>
            </a:extLst>
          </p:cNvPr>
          <p:cNvCxnSpPr/>
          <p:nvPr/>
        </p:nvCxnSpPr>
        <p:spPr>
          <a:xfrm>
            <a:off x="0" y="206272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7A8842-621B-4A4B-A496-C1433F116CD5}"/>
              </a:ext>
            </a:extLst>
          </p:cNvPr>
          <p:cNvSpPr txBox="1"/>
          <p:nvPr/>
        </p:nvSpPr>
        <p:spPr>
          <a:xfrm>
            <a:off x="810274" y="279373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37AAA-E9FD-1C48-AE89-48E8FC104FD0}"/>
              </a:ext>
            </a:extLst>
          </p:cNvPr>
          <p:cNvSpPr txBox="1"/>
          <p:nvPr/>
        </p:nvSpPr>
        <p:spPr>
          <a:xfrm>
            <a:off x="810274" y="34860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F80EF-3DD3-8041-B7B8-1D051CBAD746}"/>
              </a:ext>
            </a:extLst>
          </p:cNvPr>
          <p:cNvSpPr txBox="1"/>
          <p:nvPr/>
        </p:nvSpPr>
        <p:spPr>
          <a:xfrm>
            <a:off x="1544138" y="24244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2FCC-987C-F346-AD8D-FD41AE06A397}"/>
              </a:ext>
            </a:extLst>
          </p:cNvPr>
          <p:cNvGrpSpPr/>
          <p:nvPr/>
        </p:nvGrpSpPr>
        <p:grpSpPr>
          <a:xfrm>
            <a:off x="1384663" y="2876518"/>
            <a:ext cx="1103963" cy="213515"/>
            <a:chOff x="1384663" y="509499"/>
            <a:chExt cx="1103963" cy="21351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E23CEF-565A-604A-9B01-FB6DDD512678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D64A92-7035-FB45-A707-3EB0A810A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32C-0619-A74D-9FD3-78FFA4E90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B9BE01-3714-2043-BF20-6C36FE5FE5D7}"/>
              </a:ext>
            </a:extLst>
          </p:cNvPr>
          <p:cNvSpPr txBox="1"/>
          <p:nvPr/>
        </p:nvSpPr>
        <p:spPr>
          <a:xfrm>
            <a:off x="5121475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E33954-B564-E344-97ED-7A499B1F7B47}"/>
              </a:ext>
            </a:extLst>
          </p:cNvPr>
          <p:cNvGrpSpPr/>
          <p:nvPr/>
        </p:nvGrpSpPr>
        <p:grpSpPr>
          <a:xfrm>
            <a:off x="2863701" y="3565295"/>
            <a:ext cx="3515831" cy="210882"/>
            <a:chOff x="1384663" y="509499"/>
            <a:chExt cx="1103963" cy="21351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BFB874-7685-264C-A8A8-AF058231018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03E7D80-F6E1-7848-82DA-D18CA38BE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7B2632-CEEC-CF43-9B26-2B65A00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12FE1F-D2E2-8F4C-A86E-AD238B8D4C31}"/>
              </a:ext>
            </a:extLst>
          </p:cNvPr>
          <p:cNvGrpSpPr/>
          <p:nvPr/>
        </p:nvGrpSpPr>
        <p:grpSpPr>
          <a:xfrm>
            <a:off x="6704486" y="3559168"/>
            <a:ext cx="1103963" cy="213515"/>
            <a:chOff x="1384663" y="509499"/>
            <a:chExt cx="1103963" cy="21351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AFBC4F-42CA-FA46-BDCC-B88844269405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621A-19C1-E64B-BD8C-B7209B60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29BEE8-7132-AC46-B286-E44D20FB8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32C0A24-4E7C-9449-8934-7093F6334B45}"/>
              </a:ext>
            </a:extLst>
          </p:cNvPr>
          <p:cNvSpPr txBox="1"/>
          <p:nvPr/>
        </p:nvSpPr>
        <p:spPr>
          <a:xfrm>
            <a:off x="4253567" y="32175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65A9CD-C976-1147-B4C6-C996F69A589D}"/>
              </a:ext>
            </a:extLst>
          </p:cNvPr>
          <p:cNvSpPr txBox="1"/>
          <p:nvPr/>
        </p:nvSpPr>
        <p:spPr>
          <a:xfrm>
            <a:off x="6881003" y="3211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A12EB3-2D08-9140-859D-5C5E7779815E}"/>
              </a:ext>
            </a:extLst>
          </p:cNvPr>
          <p:cNvGrpSpPr/>
          <p:nvPr/>
        </p:nvGrpSpPr>
        <p:grpSpPr>
          <a:xfrm>
            <a:off x="3517653" y="2871647"/>
            <a:ext cx="1103963" cy="213515"/>
            <a:chOff x="1384663" y="509499"/>
            <a:chExt cx="1103963" cy="21351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E55BF3-51CB-394A-ADB8-EDF4F56FB8E0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141FEB-CC90-9E4F-BB1F-F1CAD22E9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00828-0529-D548-93E0-F7FCB0235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7B72015-E9A2-A84A-B186-EA343D87D32C}"/>
              </a:ext>
            </a:extLst>
          </p:cNvPr>
          <p:cNvSpPr txBox="1"/>
          <p:nvPr/>
        </p:nvSpPr>
        <p:spPr>
          <a:xfrm>
            <a:off x="3698243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646D93-4406-9B44-8FE1-A1C39F47738D}"/>
              </a:ext>
            </a:extLst>
          </p:cNvPr>
          <p:cNvGrpSpPr/>
          <p:nvPr/>
        </p:nvGrpSpPr>
        <p:grpSpPr>
          <a:xfrm>
            <a:off x="4871532" y="2866777"/>
            <a:ext cx="1243514" cy="210882"/>
            <a:chOff x="1384663" y="509499"/>
            <a:chExt cx="1103963" cy="21351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3D80CB-300B-B848-990B-494240C5E3A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37B093-3247-6741-BD6F-6B4F16F9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36EEA7-A962-A248-BA48-2B3D302A2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28C538-7814-024E-89F6-7A5E8A5124AB}"/>
              </a:ext>
            </a:extLst>
          </p:cNvPr>
          <p:cNvCxnSpPr/>
          <p:nvPr/>
        </p:nvCxnSpPr>
        <p:spPr>
          <a:xfrm>
            <a:off x="0" y="443732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6EEEBA8-E8C5-2545-AAF0-CC7376D8F6CA}"/>
              </a:ext>
            </a:extLst>
          </p:cNvPr>
          <p:cNvSpPr txBox="1"/>
          <p:nvPr/>
        </p:nvSpPr>
        <p:spPr>
          <a:xfrm>
            <a:off x="811599" y="512548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BED5A7-8FC6-B740-A917-41957A621F8E}"/>
              </a:ext>
            </a:extLst>
          </p:cNvPr>
          <p:cNvSpPr txBox="1"/>
          <p:nvPr/>
        </p:nvSpPr>
        <p:spPr>
          <a:xfrm>
            <a:off x="811599" y="581781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3482A4-2980-0047-AF6A-5A067F7B7EDF}"/>
              </a:ext>
            </a:extLst>
          </p:cNvPr>
          <p:cNvSpPr txBox="1"/>
          <p:nvPr/>
        </p:nvSpPr>
        <p:spPr>
          <a:xfrm>
            <a:off x="1545463" y="4756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F264557-09A9-294C-9A70-B1C5EAEADBE4}"/>
              </a:ext>
            </a:extLst>
          </p:cNvPr>
          <p:cNvGrpSpPr/>
          <p:nvPr/>
        </p:nvGrpSpPr>
        <p:grpSpPr>
          <a:xfrm>
            <a:off x="1385988" y="5208263"/>
            <a:ext cx="1103963" cy="213515"/>
            <a:chOff x="1384663" y="509499"/>
            <a:chExt cx="1103963" cy="21351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6428D-6BC9-E14F-9AD5-40C80BDF007E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EBAEAE7-71F7-3442-B0B9-72DBD23C9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6EC86D-D628-7640-8421-4E8BA3BD8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A3BF279-DB52-F440-B7AF-F87C6A23A5FC}"/>
              </a:ext>
            </a:extLst>
          </p:cNvPr>
          <p:cNvSpPr txBox="1"/>
          <p:nvPr/>
        </p:nvSpPr>
        <p:spPr>
          <a:xfrm>
            <a:off x="5122800" y="47502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99F2F8-58FE-DE40-AF6E-F49415598F2C}"/>
              </a:ext>
            </a:extLst>
          </p:cNvPr>
          <p:cNvGrpSpPr/>
          <p:nvPr/>
        </p:nvGrpSpPr>
        <p:grpSpPr>
          <a:xfrm>
            <a:off x="2865026" y="5897040"/>
            <a:ext cx="3515831" cy="210882"/>
            <a:chOff x="1384663" y="509499"/>
            <a:chExt cx="1103963" cy="213515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E74421F-3400-8F4E-AFAD-49AD2458BBCA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142BFA-51FB-2949-AAF3-B443886D1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631994-79AC-3441-B4AF-9F06D38D6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57CE3AB-C98A-C240-8036-41C65A9F1199}"/>
              </a:ext>
            </a:extLst>
          </p:cNvPr>
          <p:cNvGrpSpPr/>
          <p:nvPr/>
        </p:nvGrpSpPr>
        <p:grpSpPr>
          <a:xfrm>
            <a:off x="6705811" y="5890913"/>
            <a:ext cx="1103963" cy="213515"/>
            <a:chOff x="1384663" y="509499"/>
            <a:chExt cx="1103963" cy="213515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BBA4A8-1027-DE48-8F70-A030194DB2B1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699666-B4DA-1441-A57D-CE84CCCB6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40BD4EF-6113-C143-9416-BD3D9A60E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85CA0BC-22DB-914B-B50F-2E308D97981B}"/>
              </a:ext>
            </a:extLst>
          </p:cNvPr>
          <p:cNvSpPr txBox="1"/>
          <p:nvPr/>
        </p:nvSpPr>
        <p:spPr>
          <a:xfrm>
            <a:off x="4254892" y="55493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65435D-E64C-6C4D-894E-A6AB0368CE6A}"/>
              </a:ext>
            </a:extLst>
          </p:cNvPr>
          <p:cNvSpPr txBox="1"/>
          <p:nvPr/>
        </p:nvSpPr>
        <p:spPr>
          <a:xfrm>
            <a:off x="6882328" y="55434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A84E019-D19F-4D41-B6D7-455C6F4FFC79}"/>
              </a:ext>
            </a:extLst>
          </p:cNvPr>
          <p:cNvGrpSpPr/>
          <p:nvPr/>
        </p:nvGrpSpPr>
        <p:grpSpPr>
          <a:xfrm>
            <a:off x="3518978" y="5203392"/>
            <a:ext cx="1103963" cy="213515"/>
            <a:chOff x="1384663" y="509499"/>
            <a:chExt cx="1103963" cy="213515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B13F63C-0562-9345-AF5E-878CBAF8003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FE6D604-5416-544D-937A-0575A4E5E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6F5815C-E0E9-DB40-B122-E5FC86690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A6D3F77-5912-3E46-8FF3-23806B424305}"/>
              </a:ext>
            </a:extLst>
          </p:cNvPr>
          <p:cNvSpPr txBox="1"/>
          <p:nvPr/>
        </p:nvSpPr>
        <p:spPr>
          <a:xfrm>
            <a:off x="3699568" y="47502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4A8A5C9-8C49-5F4C-8F96-69BCCF5CE992}"/>
              </a:ext>
            </a:extLst>
          </p:cNvPr>
          <p:cNvGrpSpPr/>
          <p:nvPr/>
        </p:nvGrpSpPr>
        <p:grpSpPr>
          <a:xfrm>
            <a:off x="4872857" y="5198522"/>
            <a:ext cx="1243514" cy="210882"/>
            <a:chOff x="1384663" y="509499"/>
            <a:chExt cx="1103963" cy="21351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687E8E-82CA-D24B-8A21-6A208E55AE2E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6B2C557-4F4C-3E4C-806E-692F1D87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6F44041-4200-F644-B863-7B380118E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86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6B84-6D0A-E448-B837-A3AF0719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734A-88BF-3D4E-89B2-1B9DAA00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4F4F-4BEC-5E46-BE5D-7AFB1A2E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F0CB3-9525-604B-8BA2-7A048E6D8E77}"/>
              </a:ext>
            </a:extLst>
          </p:cNvPr>
          <p:cNvSpPr txBox="1"/>
          <p:nvPr/>
        </p:nvSpPr>
        <p:spPr>
          <a:xfrm>
            <a:off x="424084" y="2936631"/>
            <a:ext cx="292099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2PC / Consensus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Paxos</a:t>
            </a:r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35518-5D46-7D42-9807-DC2B7A20E6E5}"/>
              </a:ext>
            </a:extLst>
          </p:cNvPr>
          <p:cNvSpPr txBox="1"/>
          <p:nvPr/>
        </p:nvSpPr>
        <p:spPr>
          <a:xfrm>
            <a:off x="5297900" y="2936631"/>
            <a:ext cx="35525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Dynamo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F7E293A1-65CA-354E-BF11-09B5B38D9A54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DAE0"/>
          </a:solidFill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67E96-33C5-E34D-8F48-62CAB1FAB254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</p:spTree>
    <p:extLst>
      <p:ext uri="{BB962C8B-B14F-4D97-AF65-F5344CB8AC3E}">
        <p14:creationId xmlns:p14="http://schemas.microsoft.com/office/powerpoint/2010/main" val="16990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2893-A565-BC46-B010-BCC6DBD5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ordering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B4F5-F21C-DB48-B6D6-8269D922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DE6B-3296-7447-AB8D-049778F2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511A-E6AD-7844-9BD3-E78DEB13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An example of Linearizability violated">
            <a:extLst>
              <a:ext uri="{FF2B5EF4-FFF2-40B4-BE49-F238E27FC236}">
                <a16:creationId xmlns:a16="http://schemas.microsoft.com/office/drawing/2014/main" id="{560BAB38-F886-BC4F-8643-FC7BEA44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1712"/>
            <a:ext cx="9144000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F38434-42AA-F241-811A-CF5A6DEF4AA1}"/>
              </a:ext>
            </a:extLst>
          </p:cNvPr>
          <p:cNvSpPr/>
          <p:nvPr/>
        </p:nvSpPr>
        <p:spPr>
          <a:xfrm>
            <a:off x="0" y="5989548"/>
            <a:ext cx="7623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https://www.oreilly.com/library/view/designing-data-intensive-applications/9781491903063/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 (Page 328)</a:t>
            </a:r>
          </a:p>
        </p:txBody>
      </p:sp>
    </p:spTree>
    <p:extLst>
      <p:ext uri="{BB962C8B-B14F-4D97-AF65-F5344CB8AC3E}">
        <p14:creationId xmlns:p14="http://schemas.microsoft.com/office/powerpoint/2010/main" val="233138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1DDF-E960-3547-9042-AFAE017C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Weaker: 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FA8-FC59-1548-9D0A-DFA7301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507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Sequential = Linearizability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/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55F6-16F3-8749-8922-9E312265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1F6-231F-BD43-8A39-FD41C3A1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B7B9E-82F4-3944-BA6E-82A72EA5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17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1DDF-E960-3547-9042-AFAE017C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Weaker: 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FA8-FC59-1548-9D0A-DFA7301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507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Sequential = Linearizability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/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55F6-16F3-8749-8922-9E312265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1F6-231F-BD43-8A39-FD41C3A1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F8FEFA-7812-AB46-ABD9-118F1395D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827929"/>
            <a:ext cx="7886700" cy="253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With concurrent ops, “reordering” of ops (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w.r.t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 real-time ordering) acceptable, but all servers must see same order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	</a:t>
            </a:r>
            <a:r>
              <a:rPr lang="en-US" sz="2200" spc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linearizability cares about </a:t>
            </a:r>
            <a:r>
              <a:rPr lang="en-US" sz="2200" spc="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time</a:t>
            </a:r>
            <a:r>
              <a:rPr lang="en-US" sz="2200" spc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									sequential consistency cares about </a:t>
            </a:r>
            <a:r>
              <a:rPr lang="en-US" sz="2200" spc="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program order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endParaRPr lang="en-US" sz="22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B45F64-AE91-B34D-B595-4E2DEB4C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52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Sequential Consistency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375678" y="5641592"/>
            <a:ext cx="8392644" cy="8054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dirty="0"/>
              <a:t>In example, system orders read(A) before write(A,1)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6935153" y="4116233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A49837-75FF-F54E-95BF-A24191D6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9CFF-1FBD-E742-B22E-70E96BE2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Valid Sequential Consistency?</a:t>
            </a:r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3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146"/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Rounded Rectangle 146"/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What if P1 did both W(x)a and W(x)b? </a:t>
            </a:r>
          </a:p>
          <a:p>
            <a:pPr marL="914400" lvl="1" indent="-457200" algn="l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.HelveticaNeueDeskInterface-Regular" charset="-120"/>
              <a:buChar char="-"/>
              <a:defRPr/>
            </a:pP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Neither valid, as (a) doesn’t preserve local ordering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5B246B-43E7-AF44-BD23-B1654897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3F8E4-C841-AF4F-B538-BC9C38CA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F3C0-2B99-AF43-8A38-04917BD3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804" y="4609047"/>
            <a:ext cx="8329987" cy="19167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Fault-tolerance / durability:  Don’t lose operations</a:t>
            </a:r>
          </a:p>
          <a:p>
            <a:pPr eaLnBrk="1" hangingPunct="1"/>
            <a:r>
              <a:rPr lang="en-US" sz="2800" dirty="0"/>
              <a:t>Consistency:  Ordering between (visible)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in </a:t>
            </a:r>
            <a:r>
              <a:rPr lang="en-US" dirty="0" err="1"/>
              <a:t>Paxos</a:t>
            </a:r>
            <a:r>
              <a:rPr lang="en-US" dirty="0"/>
              <a:t>/Raft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37571" y="1748065"/>
            <a:ext cx="6190452" cy="2195931"/>
            <a:chOff x="1001656" y="758284"/>
            <a:chExt cx="7162800" cy="2830454"/>
          </a:xfrm>
        </p:grpSpPr>
        <p:sp>
          <p:nvSpPr>
            <p:cNvPr id="6" name="Rounded Rectangle 5"/>
            <p:cNvSpPr/>
            <p:nvPr/>
          </p:nvSpPr>
          <p:spPr>
            <a:xfrm>
              <a:off x="1001656" y="1683738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06456" y="3207738"/>
              <a:ext cx="1524000" cy="228600"/>
              <a:chOff x="1828800" y="3733800"/>
              <a:chExt cx="1524000" cy="228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932130" y="2979138"/>
              <a:ext cx="272654" cy="1983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Log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400423" y="2217138"/>
              <a:ext cx="658633" cy="609600"/>
              <a:chOff x="3075167" y="2286000"/>
              <a:chExt cx="658633" cy="609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1369984" y="2217138"/>
              <a:ext cx="531549" cy="533400"/>
              <a:chOff x="2057400" y="2438400"/>
              <a:chExt cx="379678" cy="381000"/>
            </a:xfrm>
          </p:grpSpPr>
          <p:sp>
            <p:nvSpPr>
              <p:cNvPr id="25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6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7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236979" y="1759938"/>
              <a:ext cx="797559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Consensus</a:t>
              </a:r>
              <a:br>
                <a:rPr lang="en-US" sz="1000" b="1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Module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4887" y="1759938"/>
              <a:ext cx="591677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State</a:t>
              </a:r>
              <a:br>
                <a:rPr lang="en-US" sz="1000" b="1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Machine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40056" y="1683738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744856" y="3207738"/>
              <a:ext cx="1524000" cy="228600"/>
              <a:chOff x="1828800" y="3733800"/>
              <a:chExt cx="1524000" cy="2286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370530" y="2979138"/>
              <a:ext cx="272654" cy="1983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Log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838823" y="2217138"/>
              <a:ext cx="658633" cy="609600"/>
              <a:chOff x="3075167" y="2286000"/>
              <a:chExt cx="658633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4" name="Freeform 43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3808384" y="2217138"/>
              <a:ext cx="531549" cy="533400"/>
              <a:chOff x="2057400" y="2438400"/>
              <a:chExt cx="379678" cy="381000"/>
            </a:xfrm>
          </p:grpSpPr>
          <p:sp>
            <p:nvSpPr>
              <p:cNvPr id="49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0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1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675379" y="1759938"/>
              <a:ext cx="797559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Consensus</a:t>
              </a:r>
              <a:br>
                <a:rPr lang="en-US" sz="1000" b="1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Module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73287" y="1759938"/>
              <a:ext cx="591677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State</a:t>
              </a:r>
              <a:br>
                <a:rPr lang="en-US" sz="1000" b="1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Machine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878456" y="1683738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183256" y="3207738"/>
              <a:ext cx="1524000" cy="228600"/>
              <a:chOff x="1828800" y="3733800"/>
              <a:chExt cx="1524000" cy="2286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808930" y="2979138"/>
              <a:ext cx="272654" cy="1983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Log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277223" y="2217138"/>
              <a:ext cx="658633" cy="609600"/>
              <a:chOff x="3075167" y="2286000"/>
              <a:chExt cx="658633" cy="6096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8" name="Freeform 6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6246784" y="2217138"/>
              <a:ext cx="531549" cy="533400"/>
              <a:chOff x="2057400" y="2438400"/>
              <a:chExt cx="379678" cy="381000"/>
            </a:xfrm>
          </p:grpSpPr>
          <p:sp>
            <p:nvSpPr>
              <p:cNvPr id="7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6113779" y="1759938"/>
              <a:ext cx="797559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Consensus</a:t>
              </a:r>
              <a:br>
                <a:rPr lang="en-US" sz="1000" b="1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Module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11687" y="1759938"/>
              <a:ext cx="591677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State</a:t>
              </a:r>
              <a:br>
                <a:rPr lang="en-US" sz="1000" b="1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>
                  <a:latin typeface="Arial" charset="0"/>
                  <a:ea typeface="Arial" charset="0"/>
                  <a:cs typeface="Arial" charset="0"/>
                </a:rPr>
                <a:t>Machine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501704" y="1406234"/>
              <a:ext cx="0" cy="7620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4296337" y="1875560"/>
              <a:ext cx="2007031" cy="355783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355783">
                  <a:moveTo>
                    <a:pt x="2007031" y="324786"/>
                  </a:moveTo>
                  <a:cubicBezTo>
                    <a:pt x="1444571" y="-30384"/>
                    <a:pt x="796872" y="-191824"/>
                    <a:pt x="0" y="355783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1839857" y="1631911"/>
              <a:ext cx="4463512" cy="599432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  <a:gd name="connsiteX0" fmla="*/ 2007031 w 2007031"/>
                <a:gd name="connsiteY0" fmla="*/ 375253 h 406250"/>
                <a:gd name="connsiteX1" fmla="*/ 0 w 2007031"/>
                <a:gd name="connsiteY1" fmla="*/ 406250 h 406250"/>
                <a:gd name="connsiteX0" fmla="*/ 2007031 w 2007031"/>
                <a:gd name="connsiteY0" fmla="*/ 568435 h 599432"/>
                <a:gd name="connsiteX1" fmla="*/ 0 w 2007031"/>
                <a:gd name="connsiteY1" fmla="*/ 599432 h 59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599432">
                  <a:moveTo>
                    <a:pt x="2007031" y="568435"/>
                  </a:moveTo>
                  <a:cubicBezTo>
                    <a:pt x="1570010" y="-305928"/>
                    <a:pt x="605228" y="-72162"/>
                    <a:pt x="0" y="599432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4079361" y="2789284"/>
              <a:ext cx="867905" cy="371959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82" name="Straight Connector 81"/>
            <p:cNvCxnSpPr/>
            <p:nvPr/>
          </p:nvCxnSpPr>
          <p:spPr>
            <a:xfrm flipV="1">
              <a:off x="5162950" y="2860387"/>
              <a:ext cx="0" cy="4572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Freeform 82"/>
            <p:cNvSpPr/>
            <p:nvPr/>
          </p:nvSpPr>
          <p:spPr>
            <a:xfrm>
              <a:off x="6511304" y="2789284"/>
              <a:ext cx="867905" cy="371959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634504" y="2789284"/>
              <a:ext cx="867905" cy="371959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7600060" y="2860387"/>
              <a:ext cx="0" cy="4572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723260" y="2860387"/>
              <a:ext cx="0" cy="4572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Freeform 86"/>
            <p:cNvSpPr/>
            <p:nvPr/>
          </p:nvSpPr>
          <p:spPr>
            <a:xfrm>
              <a:off x="6690858" y="1325090"/>
              <a:ext cx="922149" cy="833998"/>
            </a:xfrm>
            <a:custGeom>
              <a:avLst/>
              <a:gdLst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22149 w 922149"/>
                <a:gd name="connsiteY0" fmla="*/ 1022888 h 1022888"/>
                <a:gd name="connsiteX1" fmla="*/ 0 w 922149"/>
                <a:gd name="connsiteY1" fmla="*/ 0 h 10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2149" h="1022888">
                  <a:moveTo>
                    <a:pt x="922149" y="1022888"/>
                  </a:moveTo>
                  <a:cubicBezTo>
                    <a:pt x="876945" y="548898"/>
                    <a:pt x="669011" y="198894"/>
                    <a:pt x="0" y="0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17934" y="1350863"/>
              <a:ext cx="480762" cy="31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shl</a:t>
              </a:r>
              <a:endParaRPr lang="en-US" sz="1000" dirty="0"/>
            </a:p>
          </p:txBody>
        </p:sp>
        <p:pic>
          <p:nvPicPr>
            <p:cNvPr id="89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363" y="758284"/>
              <a:ext cx="685800" cy="6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4002-FF77-E145-998F-FDF69A53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33F1F-CCC8-A144-B0CC-53D1C124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CAB81CF4-6E47-E84B-904D-30B52C29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2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7571" y="4365380"/>
            <a:ext cx="6190452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A </a:t>
            </a:r>
            <a:r>
              <a:rPr lang="en-US" sz="2600" dirty="0">
                <a:sym typeface="Wingdings"/>
              </a:rPr>
              <a:t>→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Some see A </a:t>
            </a:r>
            <a:r>
              <a:rPr lang="en-US" sz="2600" dirty="0">
                <a:sym typeface="Wingdings"/>
              </a:rPr>
              <a:t>→ B  and others  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consistency model?</a:t>
            </a:r>
          </a:p>
        </p:txBody>
      </p:sp>
      <p:pic>
        <p:nvPicPr>
          <p:cNvPr id="9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1537571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Rounded Rectangle 102"/>
          <p:cNvSpPr/>
          <p:nvPr/>
        </p:nvSpPr>
        <p:spPr>
          <a:xfrm>
            <a:off x="3644959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0" name="Rounded Rectangle 109"/>
          <p:cNvSpPr/>
          <p:nvPr/>
        </p:nvSpPr>
        <p:spPr>
          <a:xfrm>
            <a:off x="5752347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2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44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0" name="Straight Connector 179"/>
          <p:cNvCxnSpPr/>
          <p:nvPr/>
        </p:nvCxnSpPr>
        <p:spPr>
          <a:xfrm>
            <a:off x="6290989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35582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DF66F-42AC-434B-8E6E-58E4AB91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EA07-F4D7-BD42-882E-FBD5D01C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44FFE-911C-9048-AFF8-FA733B9B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A14D-FC9E-A042-A248-DF4ADC8B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/Raft has strong consistency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7CEF-2A04-024E-9A05-A3A5DA61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6045-F40B-AC46-8288-9D1C1A84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A1B0FF-06DE-8F45-AC1C-8325B458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75181-A323-6948-8EDF-C66D4ED9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9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A14D-FC9E-A042-A248-DF4ADC8B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/Raft has strong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8E09-4A98-3442-822A-E57F8EA6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Provide behavior of a single copy of object:</a:t>
            </a:r>
          </a:p>
          <a:p>
            <a:pPr lvl="1"/>
            <a:r>
              <a:rPr lang="en-US" dirty="0"/>
              <a:t>Read should return the most recent write</a:t>
            </a:r>
          </a:p>
          <a:p>
            <a:pPr lvl="1"/>
            <a:r>
              <a:rPr lang="en-US" dirty="0"/>
              <a:t>Subsequent reads should return same value, until next 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7CEF-2A04-024E-9A05-A3A5DA61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6045-F40B-AC46-8288-9D1C1A84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995A1-7A4D-9144-A4B8-B186086D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6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A14D-FC9E-A042-A248-DF4ADC8B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/Raft has strong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8E09-4A98-3442-822A-E57F8EA6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Provide behavior of a single copy of object:</a:t>
            </a:r>
          </a:p>
          <a:p>
            <a:pPr lvl="1"/>
            <a:r>
              <a:rPr lang="en-US" dirty="0"/>
              <a:t>Read should return the most recent write</a:t>
            </a:r>
          </a:p>
          <a:p>
            <a:pPr lvl="1"/>
            <a:r>
              <a:rPr lang="en-US" dirty="0"/>
              <a:t>Subsequent reads should return same value, until next write</a:t>
            </a:r>
          </a:p>
          <a:p>
            <a:pPr lvl="1"/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Telephone 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updates Facebook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calls Bob on phone: “Check my Facebook post!”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Bob read’s Alice’s wall, sees her post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7CEF-2A04-024E-9A05-A3A5DA61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6045-F40B-AC46-8288-9D1C1A84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B2F3D-2330-CF4E-A094-F1DD9984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3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8206807" cy="10378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Phone call:</a:t>
            </a:r>
            <a:r>
              <a:rPr lang="en-US" sz="2600" dirty="0"/>
              <a:t>	Ensures </a:t>
            </a:r>
            <a:r>
              <a:rPr lang="en-US" sz="2600" i="1" dirty="0"/>
              <a:t>happens-before</a:t>
            </a:r>
            <a:r>
              <a:rPr lang="en-US" sz="2600" dirty="0"/>
              <a:t> relationship, 					even through “out-of-band” communication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F6770D-E616-6144-A083-BFD5D933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7AD0-24DA-4743-9616-668F6A84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/>
      <p:bldP spid="44" grpId="0"/>
      <p:bldP spid="45" grpId="0"/>
      <p:bldP spid="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7582857" cy="10378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One cool trick:	  </a:t>
            </a:r>
            <a:r>
              <a:rPr lang="en-US" sz="2600" dirty="0"/>
              <a:t>Delay responding to writes/ops 						  until properly committed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75BD4-F90B-584C-B04E-2F4589AA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583D-DE3F-514E-ACBE-53B13D3B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25310</TotalTime>
  <Words>1419</Words>
  <Application>Microsoft Macintosh PowerPoint</Application>
  <PresentationFormat>On-screen Show (4:3)</PresentationFormat>
  <Paragraphs>272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.HelveticaNeueDeskInterface-Regular</vt:lpstr>
      <vt:lpstr>Arial</vt:lpstr>
      <vt:lpstr>Calibri</vt:lpstr>
      <vt:lpstr>Comic Sans MS</vt:lpstr>
      <vt:lpstr>Courier</vt:lpstr>
      <vt:lpstr>Franklin Gothic Medium Cond</vt:lpstr>
      <vt:lpstr>Gill Sans</vt:lpstr>
      <vt:lpstr>Helvetica</vt:lpstr>
      <vt:lpstr>Helvetica Neue</vt:lpstr>
      <vt:lpstr>Helvetica Neue Light</vt:lpstr>
      <vt:lpstr>Office Theme</vt:lpstr>
      <vt:lpstr>Strong Consistency</vt:lpstr>
      <vt:lpstr>PowerPoint Presentation</vt:lpstr>
      <vt:lpstr>Consistency in Paxos/Raft</vt:lpstr>
      <vt:lpstr>Correct consistency model?</vt:lpstr>
      <vt:lpstr>Paxos/Raft has strong consistency</vt:lpstr>
      <vt:lpstr>Paxos/Raft has strong consistency</vt:lpstr>
      <vt:lpstr>Paxos/Raft has strong consistency</vt:lpstr>
      <vt:lpstr>Strong Consistency?</vt:lpstr>
      <vt:lpstr>Strong Consistency?</vt:lpstr>
      <vt:lpstr>Strong Consistency?  This is buggy! </vt:lpstr>
      <vt:lpstr>Strong Consistency!</vt:lpstr>
      <vt:lpstr>Strong consistency = linearizability</vt:lpstr>
      <vt:lpstr>Strong consistency = linearizability</vt:lpstr>
      <vt:lpstr>Strong consistency = linearizability</vt:lpstr>
      <vt:lpstr>Intuition:  Real-time ordering</vt:lpstr>
      <vt:lpstr>Real-time ordering examples</vt:lpstr>
      <vt:lpstr>PowerPoint Presentation</vt:lpstr>
      <vt:lpstr>PowerPoint Presentation</vt:lpstr>
      <vt:lpstr>PowerPoint Presentation</vt:lpstr>
      <vt:lpstr>Real-time ordering examples</vt:lpstr>
      <vt:lpstr>Weaker: Sequential consistency</vt:lpstr>
      <vt:lpstr>Weaker: Sequential consistency</vt:lpstr>
      <vt:lpstr>Sequential Consistency</vt:lpstr>
      <vt:lpstr>Valid Sequential Consistency?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648</cp:revision>
  <cp:lastPrinted>2020-01-28T17:10:00Z</cp:lastPrinted>
  <dcterms:created xsi:type="dcterms:W3CDTF">2019-12-20T04:48:00Z</dcterms:created>
  <dcterms:modified xsi:type="dcterms:W3CDTF">2021-10-26T19:28:53Z</dcterms:modified>
</cp:coreProperties>
</file>