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471" r:id="rId3"/>
    <p:sldId id="428" r:id="rId4"/>
    <p:sldId id="429" r:id="rId5"/>
    <p:sldId id="415" r:id="rId6"/>
    <p:sldId id="416" r:id="rId7"/>
    <p:sldId id="418" r:id="rId8"/>
    <p:sldId id="419" r:id="rId9"/>
    <p:sldId id="391" r:id="rId10"/>
    <p:sldId id="433" r:id="rId11"/>
    <p:sldId id="430" r:id="rId12"/>
    <p:sldId id="431" r:id="rId13"/>
    <p:sldId id="432" r:id="rId14"/>
    <p:sldId id="434" r:id="rId15"/>
    <p:sldId id="464" r:id="rId16"/>
    <p:sldId id="465" r:id="rId17"/>
    <p:sldId id="435" r:id="rId18"/>
    <p:sldId id="466" r:id="rId19"/>
    <p:sldId id="467" r:id="rId20"/>
    <p:sldId id="468" r:id="rId21"/>
    <p:sldId id="469" r:id="rId22"/>
    <p:sldId id="411" r:id="rId23"/>
    <p:sldId id="461" r:id="rId24"/>
    <p:sldId id="398" r:id="rId25"/>
    <p:sldId id="399" r:id="rId26"/>
    <p:sldId id="462" r:id="rId27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E0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Users post messages, reply to each others’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Users post messages, reply to each others’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24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7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25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3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A99DE-1F3D-A14B-A151-1A84AB534E79}" type="slidenum">
              <a:rPr lang="en-US"/>
              <a:pPr/>
              <a:t>26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6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bmsmusings.blogspot.com/2010/04/problems-with-cap-and-yahoos-littl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CAP Theorem &amp; Causal Consistency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60955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12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tradeoffs L vs.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L: </a:t>
            </a:r>
            <a:r>
              <a:rPr lang="en-US" sz="2800" dirty="0"/>
              <a:t>Low-latency:  Speak to fewer than quorum of nodes?</a:t>
            </a:r>
          </a:p>
          <a:p>
            <a:pPr lvl="1"/>
            <a:r>
              <a:rPr lang="en-US" sz="2600" dirty="0"/>
              <a:t>2PC: </a:t>
            </a:r>
            <a:r>
              <a:rPr lang="en-US" sz="2400" dirty="0"/>
              <a:t> 		write N, read 1</a:t>
            </a:r>
          </a:p>
          <a:p>
            <a:pPr lvl="1"/>
            <a:r>
              <a:rPr lang="en-US" sz="2400" dirty="0"/>
              <a:t>Raft:  		write ⌊N/2⌋ + 1,  read ⌊N/2⌋ + 1</a:t>
            </a:r>
            <a:endParaRPr lang="en-US" sz="3600" dirty="0"/>
          </a:p>
          <a:p>
            <a:pPr lvl="1"/>
            <a:r>
              <a:rPr lang="en-US" sz="2600" dirty="0"/>
              <a:t>General:  	|W| + |R| &gt; N</a:t>
            </a:r>
          </a:p>
          <a:p>
            <a:pPr lvl="1"/>
            <a:endParaRPr lang="en-US" sz="2600" dirty="0"/>
          </a:p>
          <a:p>
            <a:r>
              <a:rPr lang="en-US" sz="3000" dirty="0"/>
              <a:t>L and C are fundamentally at odds</a:t>
            </a:r>
          </a:p>
          <a:p>
            <a:pPr lvl="1"/>
            <a:r>
              <a:rPr lang="en-US" sz="2400" dirty="0"/>
              <a:t>“C” = </a:t>
            </a:r>
            <a:r>
              <a:rPr lang="en-US" sz="2400" dirty="0" err="1"/>
              <a:t>linearizability</a:t>
            </a:r>
            <a:r>
              <a:rPr lang="en-US" sz="2400" dirty="0"/>
              <a:t>, sequential, </a:t>
            </a:r>
            <a:r>
              <a:rPr lang="en-US" sz="2400" dirty="0" err="1"/>
              <a:t>serializability</a:t>
            </a:r>
            <a:r>
              <a:rPr lang="en-US" sz="2400" dirty="0"/>
              <a:t>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52DDF-CCE5-9644-9AF3-BFB84D893AE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4B1D1-99FD-7C48-B0B8-3A9390E0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8B3F3B-4357-FD48-914F-7D8A03ED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8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FA17-F73D-9243-8842-E7740151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472F-C441-6D49-B2E5-CBCD0ACD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If there is a partition  (P):</a:t>
            </a:r>
          </a:p>
          <a:p>
            <a:pPr lvl="1"/>
            <a:r>
              <a:rPr lang="en-US" dirty="0"/>
              <a:t>How does system tradeoff  A and C?</a:t>
            </a:r>
          </a:p>
          <a:p>
            <a:pPr>
              <a:spcBef>
                <a:spcPts val="800"/>
              </a:spcBef>
            </a:pPr>
            <a:r>
              <a:rPr lang="en-US" dirty="0"/>
              <a:t>Else (no partition)</a:t>
            </a:r>
          </a:p>
          <a:p>
            <a:pPr lvl="1"/>
            <a:r>
              <a:rPr lang="en-US" dirty="0"/>
              <a:t>How does system tradeoff  L and C?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D4C7-13A8-9F43-A973-D173D81D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CA5-9390-1E4E-B730-7F19E82C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4CFB8-EE04-1840-80F1-51EB07FF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5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FA17-F73D-9243-8842-E7740151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472F-C441-6D49-B2E5-CBCD0ACD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If there is a partition  (P):</a:t>
            </a:r>
          </a:p>
          <a:p>
            <a:pPr lvl="1"/>
            <a:r>
              <a:rPr lang="en-US" dirty="0"/>
              <a:t>How does system tradeoff  A and C?</a:t>
            </a:r>
          </a:p>
          <a:p>
            <a:pPr>
              <a:spcBef>
                <a:spcPts val="800"/>
              </a:spcBef>
            </a:pPr>
            <a:r>
              <a:rPr lang="en-US" dirty="0"/>
              <a:t>Else (no partition)</a:t>
            </a:r>
          </a:p>
          <a:p>
            <a:pPr lvl="1"/>
            <a:r>
              <a:rPr lang="en-US" dirty="0"/>
              <a:t>How does system tradeoff  L and C?</a:t>
            </a:r>
          </a:p>
          <a:p>
            <a:pPr>
              <a:spcBef>
                <a:spcPts val="4000"/>
              </a:spcBef>
            </a:pPr>
            <a:r>
              <a:rPr lang="en-US" dirty="0"/>
              <a:t>Is there a useful system that switches?</a:t>
            </a:r>
          </a:p>
          <a:p>
            <a:pPr lvl="1"/>
            <a:r>
              <a:rPr lang="en-US" dirty="0"/>
              <a:t>Dynamo:  PA/EL</a:t>
            </a:r>
          </a:p>
          <a:p>
            <a:pPr lvl="1"/>
            <a:r>
              <a:rPr lang="en-US" dirty="0"/>
              <a:t>“ACID” DBs:  PC/EC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D4C7-13A8-9F43-A973-D173D81D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CA5-9390-1E4E-B730-7F19E82C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550EB-9632-354B-8279-4AEB0DCD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1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FA17-F73D-9243-8842-E7740151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472F-C441-6D49-B2E5-CBCD0ACD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If there is a partition  (P):</a:t>
            </a:r>
          </a:p>
          <a:p>
            <a:pPr lvl="1"/>
            <a:r>
              <a:rPr lang="en-US" dirty="0"/>
              <a:t>How does system tradeoff  A and C?</a:t>
            </a:r>
          </a:p>
          <a:p>
            <a:pPr>
              <a:spcBef>
                <a:spcPts val="800"/>
              </a:spcBef>
            </a:pPr>
            <a:r>
              <a:rPr lang="en-US" dirty="0"/>
              <a:t>Else (no partition)</a:t>
            </a:r>
          </a:p>
          <a:p>
            <a:pPr lvl="1"/>
            <a:r>
              <a:rPr lang="en-US" dirty="0"/>
              <a:t>How does system tradeoff  L and C?</a:t>
            </a:r>
          </a:p>
          <a:p>
            <a:pPr>
              <a:spcBef>
                <a:spcPts val="4000"/>
              </a:spcBef>
            </a:pPr>
            <a:r>
              <a:rPr lang="en-US" dirty="0"/>
              <a:t>Is there a useful system that switches?</a:t>
            </a:r>
          </a:p>
          <a:p>
            <a:pPr lvl="1"/>
            <a:r>
              <a:rPr lang="en-US" dirty="0"/>
              <a:t>Dynamo:  PA/EL</a:t>
            </a:r>
          </a:p>
          <a:p>
            <a:pPr lvl="1"/>
            <a:r>
              <a:rPr lang="en-US" dirty="0"/>
              <a:t>“ACID</a:t>
            </a:r>
            <a:r>
              <a:rPr lang="en-US"/>
              <a:t>” DBs</a:t>
            </a:r>
            <a:r>
              <a:rPr lang="en-US" dirty="0"/>
              <a:t>:  PC/EC</a:t>
            </a:r>
            <a:endParaRPr lang="en-US" sz="2000" dirty="0"/>
          </a:p>
          <a:p>
            <a:pPr marL="57150" indent="0">
              <a:buNone/>
            </a:pPr>
            <a:r>
              <a:rPr lang="en-US" sz="1800" dirty="0">
                <a:hlinkClick r:id="rId2"/>
              </a:rPr>
              <a:t>http://dbmsmusings.blogspot.com/2010/04/problems-with-cap-and-yahoos-little.html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D4C7-13A8-9F43-A973-D173D81D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CA5-9390-1E4E-B730-7F19E82C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9019B-4458-2A48-951B-62EC489E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0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154" y="2967409"/>
            <a:ext cx="23807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0423" y="2936631"/>
            <a:ext cx="1446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02BE0-097C-A241-8700-A9947235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99738-8C00-1C49-86D9-459F9A70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42891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0BB-E35C-E849-937E-C0E6443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use of logical clocks (</a:t>
            </a:r>
            <a:r>
              <a:rPr lang="en-US" dirty="0" err="1"/>
              <a:t>lec</a:t>
            </a:r>
            <a:r>
              <a:rPr lang="en-US" dirty="0"/>
              <a:t> N?)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3B61-0BEB-6B48-8EC1-C9AADAD4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spc="-150" dirty="0" err="1"/>
              <a:t>Lamport</a:t>
            </a:r>
            <a:r>
              <a:rPr lang="en-US" sz="2600" spc="-150" dirty="0"/>
              <a:t> clocks:   C(a) &lt; C(z)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None</a:t>
            </a:r>
          </a:p>
          <a:p>
            <a:r>
              <a:rPr lang="en-US" sz="2600" spc="-150" dirty="0"/>
              <a:t>Vector clocks:       V(a) &lt; V(z)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a </a:t>
            </a:r>
            <a:r>
              <a:rPr lang="en-US" sz="2600" b="1" spc="-150" dirty="0">
                <a:solidFill>
                  <a:srgbClr val="C00000"/>
                </a:solidFill>
                <a:sym typeface="Wingdings"/>
              </a:rPr>
              <a:t>→ … → z</a:t>
            </a:r>
            <a:endParaRPr lang="en-US" sz="26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336-360C-5048-B8ED-16459D7B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B575-763B-CC45-AB87-8907CAE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CB24D-9B09-8640-84B8-89D2EA33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4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0BB-E35C-E849-937E-C0E6443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use of logical clocks (</a:t>
            </a:r>
            <a:r>
              <a:rPr lang="en-US" dirty="0" err="1"/>
              <a:t>lec</a:t>
            </a:r>
            <a:r>
              <a:rPr lang="en-US" dirty="0"/>
              <a:t> N?)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3B61-0BEB-6B48-8EC1-C9AADAD4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spc="-150" dirty="0" err="1"/>
              <a:t>Lamport</a:t>
            </a:r>
            <a:r>
              <a:rPr lang="en-US" sz="2600" spc="-150" dirty="0"/>
              <a:t> clocks:   C(a) &lt; C(z)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None</a:t>
            </a:r>
          </a:p>
          <a:p>
            <a:r>
              <a:rPr lang="en-US" sz="2600" spc="-150" dirty="0"/>
              <a:t>Vector clocks:       V(a) &lt; V(z)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a </a:t>
            </a:r>
            <a:r>
              <a:rPr lang="en-US" sz="2600" b="1" spc="-150" dirty="0">
                <a:solidFill>
                  <a:srgbClr val="C00000"/>
                </a:solidFill>
                <a:sym typeface="Wingdings"/>
              </a:rPr>
              <a:t>→ … → z</a:t>
            </a:r>
            <a:endParaRPr lang="en-US" sz="26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/>
              <a:t>Distributed bulletin board application</a:t>
            </a:r>
          </a:p>
          <a:p>
            <a:pPr lvl="1"/>
            <a:r>
              <a:rPr lang="en-US" dirty="0"/>
              <a:t>Each post gets sent to all other users</a:t>
            </a:r>
          </a:p>
          <a:p>
            <a:pPr lvl="1"/>
            <a:r>
              <a:rPr lang="en-US" dirty="0"/>
              <a:t>Consistency goal:  No user to see reply before the corresponding original message post</a:t>
            </a:r>
          </a:p>
          <a:p>
            <a:pPr lvl="1"/>
            <a:r>
              <a:rPr lang="en-US" dirty="0"/>
              <a:t>Conclusion:  Deliver message only </a:t>
            </a:r>
            <a:r>
              <a:rPr lang="en-US" b="1" dirty="0"/>
              <a:t>after</a:t>
            </a:r>
            <a:r>
              <a:rPr lang="en-US" dirty="0"/>
              <a:t> all messages that </a:t>
            </a:r>
            <a:r>
              <a:rPr lang="en-US" b="1" dirty="0"/>
              <a:t>causally precede</a:t>
            </a:r>
            <a:r>
              <a:rPr lang="en-US" dirty="0"/>
              <a:t> it have been delivered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336-360C-5048-B8ED-16459D7B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B575-763B-CC45-AB87-8907CAE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7401F-9361-AB42-AA03-89B46BD1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3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98A7-ED90-1B47-BAC0-D5E0FDF1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A8F31B-0524-384E-9086-D31CBE31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6F435-4BCF-B647-B024-7E209DFD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B160-B4E7-FE49-98AC-981D11B0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chemeClr val="tx1"/>
                </a:solidFill>
              </a:rPr>
              <a:t>potentially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C0C8E5-B28C-8B4A-9B6C-8457D57D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C7114-BF2E-FB46-90ED-71C2692E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EF49-6F0C-814F-97EF-7949568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4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chemeClr val="tx1"/>
                </a:solidFill>
              </a:rPr>
              <a:t>potentially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B3F918-9762-D045-A4B8-25E4A021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7342A0-516C-634C-A573-12C201EC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7301-9360-DA49-933E-496E6AF6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274E8-0569-0141-9927-21F43D9E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B44F-78BA-7747-985F-3FD1A27E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1ACB-37A3-034C-8830-ED306C54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B0D5F-4B26-834F-B720-7A084D605578}"/>
              </a:ext>
            </a:extLst>
          </p:cNvPr>
          <p:cNvSpPr txBox="1"/>
          <p:nvPr/>
        </p:nvSpPr>
        <p:spPr>
          <a:xfrm>
            <a:off x="424084" y="2936631"/>
            <a:ext cx="292099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2PC / Consensus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Paxos</a:t>
            </a:r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F5AFC-1B6A-B443-B8AF-9697131BC933}"/>
              </a:ext>
            </a:extLst>
          </p:cNvPr>
          <p:cNvSpPr txBox="1"/>
          <p:nvPr/>
        </p:nvSpPr>
        <p:spPr>
          <a:xfrm>
            <a:off x="5297900" y="2936631"/>
            <a:ext cx="35525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Dynamo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2806E-1E20-4142-95D3-5EDDC1EE9E7D}"/>
              </a:ext>
            </a:extLst>
          </p:cNvPr>
          <p:cNvSpPr txBox="1"/>
          <p:nvPr/>
        </p:nvSpPr>
        <p:spPr>
          <a:xfrm>
            <a:off x="1453080" y="1684619"/>
            <a:ext cx="6208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Tradeoffs are fundamental?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8DE564B6-27DA-F949-A9A0-6CEBFCE30C2A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DAE0"/>
          </a:solidFill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0842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chemeClr val="tx1"/>
                </a:solidFill>
              </a:rPr>
              <a:t>potentially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Concurrent: Ops not causally related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33B5D-01A9-4E43-AF09-55AA3672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31631-E2C1-8B45-8648-D1F9D44B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5AF4-DAF3-AD4A-BA3C-8BDCBB6D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4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chemeClr val="tx1"/>
                </a:solidFill>
              </a:rPr>
              <a:t>potentially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Concurrent: Ops not causally related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A40BAB-B5F9-FD40-8535-BC64B10C913F}"/>
              </a:ext>
            </a:extLst>
          </p:cNvPr>
          <p:cNvCxnSpPr>
            <a:stCxn id="10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D9F7A5-6811-BD4A-BD24-58A1252591BB}"/>
              </a:ext>
            </a:extLst>
          </p:cNvPr>
          <p:cNvCxnSpPr>
            <a:stCxn id="15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A6473D-EF75-B846-BC73-4EAC2D06CA5C}"/>
              </a:ext>
            </a:extLst>
          </p:cNvPr>
          <p:cNvCxnSpPr>
            <a:stCxn id="20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rocess 6">
            <a:extLst>
              <a:ext uri="{FF2B5EF4-FFF2-40B4-BE49-F238E27FC236}">
                <a16:creationId xmlns:a16="http://schemas.microsoft.com/office/drawing/2014/main" id="{C16162D6-BD85-5A4B-8F11-7A36A9655820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ACCE9D-5C94-C846-A712-1B366DBFB482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6CFC28-E01C-FB4D-BE0E-63F92674B60A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B2B19-13C9-A34F-A07A-C765D72D1B4D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2F4B7-0424-F044-A55D-9DA502617385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1946BE-FAC2-1548-A21E-B25A1B032E68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D0C2E-AEF9-3A41-A282-56AB4694FA96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D0B54E-5AA8-264E-8BF9-C3AE7A3679F5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rocess 14">
            <a:extLst>
              <a:ext uri="{FF2B5EF4-FFF2-40B4-BE49-F238E27FC236}">
                <a16:creationId xmlns:a16="http://schemas.microsoft.com/office/drawing/2014/main" id="{6F9C2D93-E1D0-514E-9DCA-4F7390F1D0D4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AC3A5604-DC54-A646-8A5F-0CFD7B813BE8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DF871-B67B-DA4E-9644-43EEF7E25A74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F9B56B-9737-0247-855B-519D292823FC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1F4571-1AA4-A04A-B645-69117F28DAD6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379F88-918D-4849-9E93-8CC3A818E004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4DAD9-D1E5-0C46-8BC8-C731DF7E3F64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3A66E0-4D5F-FC42-A4BC-5C801B83DC72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3C39E2-F028-C44C-8787-28E7AAA69904}"/>
              </a:ext>
            </a:extLst>
          </p:cNvPr>
          <p:cNvCxnSpPr>
            <a:stCxn id="22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C446690-28AB-9D47-B7F4-CA7082299E63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0970F-AEB5-BA48-B8C3-49FFE999BDD5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930CCA-428B-8544-A351-6252F7E9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3549D-C981-D94A-9AD0-9F5558AF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B545E56-B9E6-5149-BB0D-EAB072F7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B89A3B-9C8A-5C4A-AB99-FBBA2DA39D48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87391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</a:t>
                      </a:r>
                      <a:r>
                        <a:rPr lang="en-US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b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Concurrent?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71489" y="229119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71489" y="2805592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71489" y="3319988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71489" y="3834384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1489" y="434878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71489" y="486317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1489" y="537757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3FD62E-863B-B94E-B2EE-B42F18769F59}"/>
              </a:ext>
            </a:extLst>
          </p:cNvPr>
          <p:cNvCxnSpPr>
            <a:stCxn id="46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0679B5-DB1E-C447-9BD5-68B5BB2FA372}"/>
              </a:ext>
            </a:extLst>
          </p:cNvPr>
          <p:cNvCxnSpPr>
            <a:stCxn id="51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2636B6-50AB-9245-AD25-43593EC8C9DC}"/>
              </a:ext>
            </a:extLst>
          </p:cNvPr>
          <p:cNvCxnSpPr>
            <a:stCxn id="56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Process 42">
            <a:extLst>
              <a:ext uri="{FF2B5EF4-FFF2-40B4-BE49-F238E27FC236}">
                <a16:creationId xmlns:a16="http://schemas.microsoft.com/office/drawing/2014/main" id="{F875725A-E276-7D42-9581-1D2792766A62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E7C50A-0680-7842-BAA3-1E219FB12835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8027AF9-0028-4741-AF3F-FB29AD5B6BDB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831748-7749-BF4B-9A39-6450499F9043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98BA1-1833-854D-9DEF-34C101E1D3DD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9C130A-507D-B547-B55E-CDF39DD52B56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F73115-9A46-3A40-B7D6-E774BA63C4E8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12EAF5-ABA6-534B-9CB2-5CC36E78B368}"/>
              </a:ext>
            </a:extLst>
          </p:cNvPr>
          <p:cNvCxnSpPr>
            <a:stCxn id="45" idx="5"/>
            <a:endCxn id="48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Process 50">
            <a:extLst>
              <a:ext uri="{FF2B5EF4-FFF2-40B4-BE49-F238E27FC236}">
                <a16:creationId xmlns:a16="http://schemas.microsoft.com/office/drawing/2014/main" id="{E61E51E4-B066-A543-A403-831B9FF7E02F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52" name="Process 51">
            <a:extLst>
              <a:ext uri="{FF2B5EF4-FFF2-40B4-BE49-F238E27FC236}">
                <a16:creationId xmlns:a16="http://schemas.microsoft.com/office/drawing/2014/main" id="{8BA78B6F-A51D-6742-9628-2EFE457092CF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92952F-E45F-D94A-AFC8-47AA8A369D76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B153AF-67BE-9042-80A0-E92BDABE584A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0BC7DF-28F0-1C4D-AAE3-2EEA70FA3E3B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219B14-9859-1843-AAC7-48737DF1C4D4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D69B42-27B3-394F-9CDF-AAD5317F7439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1D12AC-9165-594D-B4F5-34600AB57DE5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57EFC3-F6B7-B04F-B5FA-0F3EB2515F02}"/>
              </a:ext>
            </a:extLst>
          </p:cNvPr>
          <p:cNvCxnSpPr>
            <a:stCxn id="58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6BFEF3E-A4FD-EC4D-824E-AFA7F86D9FD5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2799C-1D26-934D-9FE3-2FC76AAEC4F9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A0203-7152-A14F-89FB-DFCEDB81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D7F60-3B39-594B-A75A-C3A6C4C0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C9801-FA57-D14B-903A-00D71E6A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43470B-9543-894F-B74D-5B4839DEB8FF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03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</a:t>
                      </a:r>
                      <a:r>
                        <a:rPr lang="en-US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b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Concurrent?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FEDCAF-8504-FE46-A746-CACD2D72EE70}"/>
              </a:ext>
            </a:extLst>
          </p:cNvPr>
          <p:cNvCxnSpPr>
            <a:stCxn id="37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854831-5BBC-AD4E-A58A-7C2F3006AB31}"/>
              </a:ext>
            </a:extLst>
          </p:cNvPr>
          <p:cNvCxnSpPr>
            <a:stCxn id="44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AB1353-4690-6C47-83F7-7F6A0B577209}"/>
              </a:ext>
            </a:extLst>
          </p:cNvPr>
          <p:cNvCxnSpPr>
            <a:stCxn id="49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Process 33">
            <a:extLst>
              <a:ext uri="{FF2B5EF4-FFF2-40B4-BE49-F238E27FC236}">
                <a16:creationId xmlns:a16="http://schemas.microsoft.com/office/drawing/2014/main" id="{AF525EDD-E191-0444-9D23-61FBDAA04A97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A22636-DD47-CE47-8687-8A79117FF4DB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A1C208-627D-FB44-A435-8438E8062DCC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4A136-FEA7-C741-9973-7C367677CBA7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A6B980-F328-764E-9922-3183D0B4962F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059685-0503-CD49-A6DC-82F85100D6FA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B465A6-8499-224C-A1A7-9106D1F81417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613FE9-FD51-1443-943A-EDAE7162E90B}"/>
              </a:ext>
            </a:extLst>
          </p:cNvPr>
          <p:cNvCxnSpPr>
            <a:stCxn id="36" idx="5"/>
            <a:endCxn id="41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Process 43">
            <a:extLst>
              <a:ext uri="{FF2B5EF4-FFF2-40B4-BE49-F238E27FC236}">
                <a16:creationId xmlns:a16="http://schemas.microsoft.com/office/drawing/2014/main" id="{D848B418-8894-3543-BE2A-81BBA8BA4A58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5" name="Process 44">
            <a:extLst>
              <a:ext uri="{FF2B5EF4-FFF2-40B4-BE49-F238E27FC236}">
                <a16:creationId xmlns:a16="http://schemas.microsoft.com/office/drawing/2014/main" id="{8E54BD13-3CF7-C54B-B7C9-F193889ADF5B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2A6239-2AAB-7549-932C-3B2CD903DF76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5892FC-57D3-FF4C-9B49-D66249B22173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126DF8-22E5-DB45-81BE-3D53DD392255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E04FAF-32E6-3241-B4CB-E001FF667CEF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D5C8DB-9241-3748-A7E4-0D7FDC24F2DA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1FF4B5-515E-614B-B90F-E3047909989F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C71151-8622-4740-9AF3-B2026790C1AD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20210F-100E-5F49-A97E-52B92EF2BE4C}"/>
              </a:ext>
            </a:extLst>
          </p:cNvPr>
          <p:cNvCxnSpPr>
            <a:stCxn id="51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DFBADA4-8665-9748-BA12-FDDDADB86C61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11F887-1889-944F-8918-3403017F9E71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DA9260-A861-2B43-B8C0-F7908515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B866-772A-6349-B984-1E3A7F93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EE212-8A76-E04C-8B3F-E4867B69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9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Consistency:  Quiz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359" y="3706088"/>
            <a:ext cx="7548168" cy="28748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Valid under causal consistency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b="1" dirty="0"/>
              <a:t>Why?  </a:t>
            </a:r>
            <a:r>
              <a:rPr lang="en-US" sz="2400" i="1" dirty="0"/>
              <a:t>W(x)b </a:t>
            </a:r>
            <a:r>
              <a:rPr lang="en-US" sz="2400" dirty="0"/>
              <a:t>and </a:t>
            </a:r>
            <a:r>
              <a:rPr lang="en-US" sz="2400" i="1" dirty="0"/>
              <a:t>W(x)c</a:t>
            </a:r>
            <a:r>
              <a:rPr lang="en-US" sz="2400" dirty="0"/>
              <a:t> are concurrent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So all processes don’t (need to) see them in same order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P3 and P4 read the values ‘a’ and ‘b’ in order as potentially causally related. No ‘causality’ for ‘c’.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12D68C-1281-2249-A907-79CD9942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C07D1-F0B4-4247-A90A-79EBC309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488A3-8921-2642-9E5C-B744E260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Sequential Consistency:  Quiz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3694176"/>
            <a:ext cx="7024255" cy="3025279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Invalid under sequential consistency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1" dirty="0"/>
              <a:t>Why?  </a:t>
            </a:r>
            <a:r>
              <a:rPr lang="en-US" sz="2400" dirty="0"/>
              <a:t>P3 and P4 see b and c in different order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But fine for causal consistency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B and C are not </a:t>
            </a:r>
            <a:r>
              <a:rPr lang="en-US" sz="2200" dirty="0" err="1"/>
              <a:t>causually</a:t>
            </a:r>
            <a:r>
              <a:rPr lang="en-US" sz="2200" dirty="0"/>
              <a:t> dependent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Write after write has no dep’s,  write after read does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AA72F-88C2-C64E-98D6-15EAB3C1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994A8-B168-544B-B285-55E56843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9DDB-18DE-0C47-B65E-367D8B07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/>
          <a:srcRect l="19455" t="48489" r="48531" b="43655"/>
          <a:stretch>
            <a:fillRect/>
          </a:stretch>
        </p:blipFill>
        <p:spPr bwMode="auto">
          <a:xfrm>
            <a:off x="838200" y="1447799"/>
            <a:ext cx="5705475" cy="191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5"/>
          <p:cNvPicPr>
            <a:picLocks noChangeAspect="1" noChangeArrowheads="1"/>
          </p:cNvPicPr>
          <p:nvPr/>
        </p:nvPicPr>
        <p:blipFill>
          <a:blip r:embed="rId3"/>
          <a:srcRect l="51950" t="48489" r="11545" b="43655"/>
          <a:stretch>
            <a:fillRect/>
          </a:stretch>
        </p:blipFill>
        <p:spPr bwMode="auto">
          <a:xfrm>
            <a:off x="504825" y="3276600"/>
            <a:ext cx="6505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46"/>
          <p:cNvSpPr>
            <a:spLocks noChangeArrowheads="1"/>
          </p:cNvSpPr>
          <p:nvPr/>
        </p:nvSpPr>
        <p:spPr bwMode="auto">
          <a:xfrm>
            <a:off x="6934200" y="38100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66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8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ounded Rectangle 146"/>
          <p:cNvSpPr>
            <a:spLocks noChangeArrowheads="1"/>
          </p:cNvSpPr>
          <p:nvPr/>
        </p:nvSpPr>
        <p:spPr bwMode="auto">
          <a:xfrm>
            <a:off x="6934200" y="16764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15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8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4198" y="5334000"/>
            <a:ext cx="80772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A: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Violation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 </a:t>
            </a:r>
            <a:r>
              <a:rPr lang="en-US" sz="2800" b="0" dirty="0" err="1">
                <a:latin typeface="Calibri"/>
                <a:cs typeface="Calibri"/>
              </a:rPr>
              <a:t>W(x)b</a:t>
            </a:r>
            <a:r>
              <a:rPr lang="en-US" sz="2800" b="0" dirty="0">
                <a:latin typeface="Calibri"/>
                <a:cs typeface="Calibri"/>
              </a:rPr>
              <a:t> is potentially </a:t>
            </a:r>
            <a:r>
              <a:rPr lang="en-US" sz="2800" b="0" dirty="0" err="1">
                <a:latin typeface="Calibri"/>
                <a:cs typeface="Calibri"/>
              </a:rPr>
              <a:t>dep</a:t>
            </a:r>
            <a:r>
              <a:rPr lang="en-US" sz="2800" b="0" dirty="0">
                <a:latin typeface="Calibri"/>
                <a:cs typeface="Calibri"/>
              </a:rPr>
              <a:t> on </a:t>
            </a:r>
            <a:r>
              <a:rPr lang="en-US" sz="2800" b="0" dirty="0" err="1">
                <a:latin typeface="Calibri"/>
                <a:cs typeface="Calibri"/>
              </a:rPr>
              <a:t>W(x)a</a:t>
            </a:r>
            <a:endParaRPr lang="en-US" sz="2800" b="0" dirty="0">
              <a:latin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B: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Correct.  P2 doesn’t read value of a before 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236254-ACF8-E44D-A963-82666CDB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B3EFA-AAA3-7848-B97B-D2517247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7927-C15F-284E-A51C-E4E355B4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72AB-25AF-B045-8508-71FAAD89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“CAP” conjecture for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573D-434B-9844-9093-69CB5D68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keynote lecture by Eric Brewer (2000)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History:  Eric started </a:t>
            </a:r>
            <a:r>
              <a:rPr lang="en-US" dirty="0" err="1"/>
              <a:t>Inktomi</a:t>
            </a:r>
            <a:r>
              <a:rPr lang="en-US" dirty="0"/>
              <a:t>, early Internet search site based around “commodity” clusters of computers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Using CAP to justify “BASE” model:  Basically Available, Soft-state services with Eventual consistency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0EA6-E22F-5044-B90A-F27AFFE9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ED53-4A30-1F45-991D-F6CE5FDF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36547-3C64-6A48-9DAC-8D64B1E6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3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72AB-25AF-B045-8508-71FAAD89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“CAP” conjecture for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573D-434B-9844-9093-69CB5D68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keynote lecture by Eric Brewer (2000)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History:  Eric started </a:t>
            </a:r>
            <a:r>
              <a:rPr lang="en-US" dirty="0" err="1"/>
              <a:t>Inktomi</a:t>
            </a:r>
            <a:r>
              <a:rPr lang="en-US" dirty="0"/>
              <a:t>, early Internet search site based around “commodity” clusters of computers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Using CAP to justify “BASE” model:  Basically Available, Soft-state services with Eventual consistency</a:t>
            </a:r>
          </a:p>
          <a:p>
            <a:r>
              <a:rPr lang="en-US" dirty="0"/>
              <a:t>Popular interpretation: 2-out-of-3</a:t>
            </a:r>
          </a:p>
          <a:p>
            <a:pPr lvl="1"/>
            <a:r>
              <a:rPr lang="en-US" dirty="0"/>
              <a:t>Consistency (Linearizability)</a:t>
            </a:r>
          </a:p>
          <a:p>
            <a:pPr lvl="1"/>
            <a:r>
              <a:rPr lang="en-US" dirty="0"/>
              <a:t>Availability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Partition Tolerance:  Arbitrary crash/network failures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0EA6-E22F-5044-B90A-F27AFFE9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ED53-4A30-1F45-991D-F6CE5FDF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4BA69-5A0B-9747-B23D-4E96AEC2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3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318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stCxn id="9" idx="0"/>
            <a:endCxn id="7" idx="2"/>
          </p:cNvCxnSpPr>
          <p:nvPr/>
        </p:nvCxnSpPr>
        <p:spPr>
          <a:xfrm flipV="1">
            <a:off x="5878315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>
            <a:off x="2951719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35703" y="3103169"/>
            <a:ext cx="20297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consistent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01519" y="1553337"/>
            <a:ext cx="0" cy="205776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1D1B78F-07A8-EC49-B9BF-E5B19B53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6586E2F2-9FBD-F24E-AD9F-1885C0AB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27337214-9FDB-F649-AC50-A382613B53DC}"/>
              </a:ext>
            </a:extLst>
          </p:cNvPr>
          <p:cNvSpPr txBox="1">
            <a:spLocks/>
          </p:cNvSpPr>
          <p:nvPr/>
        </p:nvSpPr>
        <p:spPr>
          <a:xfrm>
            <a:off x="129571" y="5922548"/>
            <a:ext cx="7164364" cy="85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/>
              <a:t>Gilbert, Seth, and Nancy Lynch. "Brewer's conjecture and  the feasibility of consistent, available, partition-tolerant web services." ACM SIGACT News 33.2 (2002): 51-59.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017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stCxn id="9" idx="0"/>
            <a:endCxn id="7" idx="2"/>
          </p:cNvCxnSpPr>
          <p:nvPr/>
        </p:nvCxnSpPr>
        <p:spPr>
          <a:xfrm flipV="1">
            <a:off x="5878315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49518" y="3103169"/>
            <a:ext cx="18020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available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01519" y="1553337"/>
            <a:ext cx="0" cy="205776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48013" y="2371240"/>
            <a:ext cx="1005840" cy="241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641663-4865-B64F-9DB5-012E77DC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6C5636B-82CC-0049-BCAF-0F5BC752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2E1D6C92-F446-7A42-9BE0-88DBF7D1F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71" y="5922548"/>
            <a:ext cx="7164364" cy="85131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Gilbert, Seth, and Nancy Lynch. "Brewer's conjecture and  the feasibility of consistent, available, partition-tolerant web services." ACM SIGACT News 33.2 (2002): 51-59.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86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5909311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9668" y="3103169"/>
            <a:ext cx="1641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partition</a:t>
            </a:r>
          </a:p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tolerant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317479" y="23116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26536" y="24795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36246" y="2863402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88DE4D-7E0F-BD44-81DB-225892B1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D5F6122-B6F5-E34B-B114-12C266E1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6ED2D8BE-6716-5C44-9B2B-A05F76C18EA3}"/>
              </a:ext>
            </a:extLst>
          </p:cNvPr>
          <p:cNvSpPr txBox="1">
            <a:spLocks/>
          </p:cNvSpPr>
          <p:nvPr/>
        </p:nvSpPr>
        <p:spPr>
          <a:xfrm>
            <a:off x="129571" y="5922548"/>
            <a:ext cx="7164364" cy="85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/>
              <a:t>Gilbert, Seth, and Nancy Lynch. "Brewer's conjecture and  the feasibility of consistent, available, partition-tolerant web services." ACM SIGACT News 33.2 (2002): 51-59.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96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 AP or CP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5909311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9668" y="3103169"/>
            <a:ext cx="1641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partition</a:t>
            </a:r>
          </a:p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tolerant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317479" y="23116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26536" y="24795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36246" y="2863402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45062" y="3540315"/>
            <a:ext cx="4802716" cy="2039076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/>
              <a:t>Criticism: It’s not 2-out-of-3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Can’t “choose” no partitions 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So:  AP or CP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1E4728-F732-7F4D-B47C-EB2D8629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15E6775-3F25-264B-B16C-59EDE924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0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tradeoffs L vs.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L: </a:t>
            </a:r>
            <a:r>
              <a:rPr lang="en-US" sz="2800" dirty="0"/>
              <a:t>Low-latency:  Speak to fewer than quorum of nodes?</a:t>
            </a:r>
          </a:p>
          <a:p>
            <a:pPr lvl="1"/>
            <a:r>
              <a:rPr lang="en-US" sz="2600" dirty="0"/>
              <a:t>2PC: </a:t>
            </a:r>
            <a:r>
              <a:rPr lang="en-US" sz="2400" dirty="0"/>
              <a:t> 		write N, read 1</a:t>
            </a:r>
          </a:p>
          <a:p>
            <a:pPr lvl="1"/>
            <a:r>
              <a:rPr lang="en-US" sz="2400" dirty="0"/>
              <a:t>Raft:  		write ⌊N/2⌋ + 1,  read ⌊N/2⌋ + 1</a:t>
            </a:r>
            <a:endParaRPr lang="en-US" sz="3600" dirty="0"/>
          </a:p>
          <a:p>
            <a:pPr lvl="1"/>
            <a:r>
              <a:rPr lang="en-US" sz="2600" dirty="0"/>
              <a:t>General:  	|W| + |R| &gt; N</a:t>
            </a:r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52DDF-CCE5-9644-9AF3-BFB84D893AE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6F60-47AB-D64A-B551-7503E665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DF8513-0004-E142-B65F-FF423A4B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5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25310</TotalTime>
  <Words>1353</Words>
  <Application>Microsoft Macintosh PowerPoint</Application>
  <PresentationFormat>On-screen Show (4:3)</PresentationFormat>
  <Paragraphs>286</Paragraphs>
  <Slides>26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Comic Sans MS</vt:lpstr>
      <vt:lpstr>Franklin Gothic Medium Cond</vt:lpstr>
      <vt:lpstr>Gill Sans</vt:lpstr>
      <vt:lpstr>Helvetica</vt:lpstr>
      <vt:lpstr>Helvetica Neue</vt:lpstr>
      <vt:lpstr>Helvetica Neue Light</vt:lpstr>
      <vt:lpstr>Office Theme</vt:lpstr>
      <vt:lpstr>CAP Theorem &amp; Causal Consistency</vt:lpstr>
      <vt:lpstr>PowerPoint Presentation</vt:lpstr>
      <vt:lpstr>“CAP” conjecture for distributed systems</vt:lpstr>
      <vt:lpstr>“CAP” conjecture for distributed systems</vt:lpstr>
      <vt:lpstr>CAP Theorem: Proof</vt:lpstr>
      <vt:lpstr>CAP Theorem: Proof</vt:lpstr>
      <vt:lpstr>CAP Theorem: Proof</vt:lpstr>
      <vt:lpstr>CAP Theorem:  AP or CP</vt:lpstr>
      <vt:lpstr>More tradeoffs L vs. C</vt:lpstr>
      <vt:lpstr>More tradeoffs L vs. C</vt:lpstr>
      <vt:lpstr>PACELC</vt:lpstr>
      <vt:lpstr>PACELC</vt:lpstr>
      <vt:lpstr>PACELC</vt:lpstr>
      <vt:lpstr>PowerPoint Presentation</vt:lpstr>
      <vt:lpstr>Recall use of logical clocks (lec N?)</vt:lpstr>
      <vt:lpstr>Recall use of logical clocks (lec N?)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Consistency:  Quiz</vt:lpstr>
      <vt:lpstr>Sequential Consistency:  Quiz</vt:lpstr>
      <vt:lpstr>Causal Consistency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647</cp:revision>
  <cp:lastPrinted>2020-01-28T17:10:00Z</cp:lastPrinted>
  <dcterms:created xsi:type="dcterms:W3CDTF">2019-12-20T04:48:00Z</dcterms:created>
  <dcterms:modified xsi:type="dcterms:W3CDTF">2021-10-26T19:28:45Z</dcterms:modified>
</cp:coreProperties>
</file>