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85" r:id="rId3"/>
    <p:sldId id="314" r:id="rId4"/>
    <p:sldId id="315" r:id="rId5"/>
    <p:sldId id="313" r:id="rId6"/>
    <p:sldId id="316" r:id="rId7"/>
    <p:sldId id="308" r:id="rId8"/>
    <p:sldId id="261" r:id="rId9"/>
    <p:sldId id="258" r:id="rId10"/>
    <p:sldId id="289" r:id="rId11"/>
    <p:sldId id="290" r:id="rId12"/>
    <p:sldId id="300" r:id="rId13"/>
    <p:sldId id="301" r:id="rId14"/>
    <p:sldId id="302" r:id="rId15"/>
    <p:sldId id="317" r:id="rId16"/>
    <p:sldId id="321" r:id="rId17"/>
    <p:sldId id="288" r:id="rId18"/>
    <p:sldId id="311" r:id="rId19"/>
    <p:sldId id="262" r:id="rId20"/>
    <p:sldId id="263" r:id="rId21"/>
    <p:sldId id="268" r:id="rId22"/>
    <p:sldId id="264" r:id="rId23"/>
    <p:sldId id="265" r:id="rId24"/>
    <p:sldId id="266" r:id="rId25"/>
    <p:sldId id="269" r:id="rId26"/>
    <p:sldId id="267" r:id="rId27"/>
    <p:sldId id="270" r:id="rId28"/>
    <p:sldId id="284" r:id="rId29"/>
    <p:sldId id="271" r:id="rId30"/>
    <p:sldId id="272" r:id="rId31"/>
    <p:sldId id="273" r:id="rId32"/>
    <p:sldId id="274" r:id="rId33"/>
    <p:sldId id="319" r:id="rId34"/>
    <p:sldId id="320" r:id="rId35"/>
    <p:sldId id="299" r:id="rId36"/>
    <p:sldId id="295" r:id="rId37"/>
    <p:sldId id="275" r:id="rId38"/>
    <p:sldId id="276" r:id="rId39"/>
    <p:sldId id="310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0"/>
    <p:restoredTop sz="90036"/>
  </p:normalViewPr>
  <p:slideViewPr>
    <p:cSldViewPr snapToGrid="0" snapToObjects="1">
      <p:cViewPr varScale="1">
        <p:scale>
          <a:sx n="131" d="100"/>
          <a:sy n="131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View: term concept in Raft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2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Byzantine Fault Tolerance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86317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Kyle Jamieson.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10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>
                <a:solidFill>
                  <a:srgbClr val="C00000"/>
                </a:solidFill>
              </a:rPr>
              <a:t>Can’t rely on the primary </a:t>
            </a:r>
            <a:r>
              <a:rPr lang="en-US" altLang="en-US" dirty="0"/>
              <a:t>to assign seqno</a:t>
            </a:r>
          </a:p>
          <a:p>
            <a:pPr lvl="1"/>
            <a:r>
              <a:rPr lang="en-US" altLang="en-US" dirty="0"/>
              <a:t>Could assign same seqno to different requests</a:t>
            </a:r>
          </a:p>
          <a:p>
            <a:endParaRPr lang="en-US" alt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/>
              <a:t>Can’t use Paxos </a:t>
            </a:r>
            <a:r>
              <a:rPr lang="en-US" altLang="en-US" dirty="0"/>
              <a:t>for view change</a:t>
            </a:r>
          </a:p>
          <a:p>
            <a:pPr lvl="1"/>
            <a:r>
              <a:rPr lang="en-US" altLang="en-US" dirty="0"/>
              <a:t>Under Byzantine faults, the intersection of two majority (</a:t>
            </a:r>
            <a:r>
              <a:rPr lang="en-US" altLang="en-US" i="1" dirty="0"/>
              <a:t>f </a:t>
            </a:r>
            <a:r>
              <a:rPr lang="en-US" altLang="en-US" dirty="0"/>
              <a:t>+ 1 node) quorums </a:t>
            </a:r>
            <a:r>
              <a:rPr lang="en-US" altLang="en-US" b="1" dirty="0">
                <a:solidFill>
                  <a:srgbClr val="C00000"/>
                </a:solidFill>
              </a:rPr>
              <a:t>may be bad node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Bad node tells </a:t>
            </a:r>
            <a:r>
              <a:rPr lang="en-US" altLang="en-US" b="1" dirty="0"/>
              <a:t>different</a:t>
            </a:r>
            <a:r>
              <a:rPr lang="en-US" altLang="en-US" dirty="0"/>
              <a:t> quorums </a:t>
            </a:r>
            <a:r>
              <a:rPr lang="en-US" altLang="en-US" b="1" dirty="0">
                <a:solidFill>
                  <a:srgbClr val="C00000"/>
                </a:solidFill>
              </a:rPr>
              <a:t>different things!</a:t>
            </a:r>
          </a:p>
          <a:p>
            <a:pPr lvl="2"/>
            <a:r>
              <a:rPr lang="en-US" altLang="en-US" sz="2800" i="1" dirty="0"/>
              <a:t>e.g.</a:t>
            </a:r>
            <a:r>
              <a:rPr lang="en-US" altLang="en-US" sz="2800" dirty="0"/>
              <a:t> tells N0 accept </a:t>
            </a:r>
            <a:r>
              <a:rPr lang="en-US" altLang="en-US" sz="2800" b="1" dirty="0">
                <a:solidFill>
                  <a:srgbClr val="C00000"/>
                </a:solidFill>
              </a:rPr>
              <a:t>val1,</a:t>
            </a:r>
            <a:r>
              <a:rPr lang="en-US" altLang="en-US" sz="2800" dirty="0"/>
              <a:t> but N1 accept </a:t>
            </a:r>
            <a:r>
              <a:rPr lang="en-US" altLang="en-US" sz="2800" b="1" dirty="0">
                <a:solidFill>
                  <a:srgbClr val="C0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Paxos for BFT?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77AF9-75B4-1846-AD84-993C37F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05B26-F74F-014A-B99B-B424706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75A2-C96F-5440-B1EB-7BAA42E8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Prepare(N0:1)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/>
                <a:t>OK(</a:t>
              </a:r>
              <a:r>
                <a:rPr lang="en-US" altLang="en-US" dirty="0" err="1"/>
                <a:t>val</a:t>
              </a:r>
              <a:r>
                <a:rPr lang="en-US" altLang="en-US" dirty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/>
                <a:t>OK(</a:t>
              </a:r>
              <a:r>
                <a:rPr lang="en-US" altLang="en-US" sz="2000" dirty="0" err="1"/>
                <a:t>val</a:t>
              </a:r>
              <a:r>
                <a:rPr lang="en-US" altLang="en-US" sz="2000" dirty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OK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9952-D257-3742-B9B4-67E2E679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A3B2-335A-074D-9B82-68BED80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6860-CCC2-1F4F-85A2-046BC31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Accept(N0:1, </a:t>
            </a:r>
            <a:r>
              <a:rPr lang="en-US" altLang="en-US" dirty="0" err="1"/>
              <a:t>val</a:t>
            </a:r>
            <a:r>
              <a:rPr lang="en-US" altLang="en-US" dirty="0"/>
              <a:t>=xyz)</a:t>
            </a: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7E7BBA-7D8C-BB46-8AC8-1DA9902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70EC40-C0AD-BA43-8ACF-0A73757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8F73C-17D9-E14D-9B10-792B25C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Prepare(N2:1)</a:t>
            </a: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3017-A9B3-9A4A-AF98-1F3EDD56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1DB6-6561-8E45-8BAB-92557C3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220A-DC27-2948-97A3-FC6232B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Paxos</a:t>
            </a:r>
            <a:r>
              <a:rPr lang="en-US" altLang="en-US" dirty="0"/>
              <a:t> under Byzantine faults	      </a:t>
            </a:r>
            <a:r>
              <a:rPr lang="en-US" altLang="en-US" sz="2400" dirty="0"/>
              <a:t>(</a:t>
            </a:r>
            <a:r>
              <a:rPr lang="en-US" altLang="en-US" sz="2400" i="1" dirty="0"/>
              <a:t>f </a:t>
            </a:r>
            <a:r>
              <a:rPr lang="en-US" altLang="en-US" sz="2400" dirty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=N2:1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/>
              <a:t>Accept(N1:1, </a:t>
            </a:r>
            <a:r>
              <a:rPr lang="en-US" altLang="en-US" dirty="0" err="1"/>
              <a:t>val</a:t>
            </a:r>
            <a:r>
              <a:rPr lang="en-US" altLang="en-US" dirty="0"/>
              <a:t>=</a:t>
            </a:r>
            <a:r>
              <a:rPr lang="en-US" altLang="en-US" dirty="0" err="1"/>
              <a:t>abc</a:t>
            </a:r>
            <a:r>
              <a:rPr lang="en-US" altLang="en-US" dirty="0"/>
              <a:t>)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Conflicting decisions!</a:t>
            </a: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2E4BE-35BF-764E-9ACB-A2CC31B9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A42A-73A4-6A45-86F7-57887AB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8F8B-BDD7-3D46-9026-C040719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0CD969D6-BB8D-F844-B488-D604055A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B8D38-193E-0C44-9301-7AEF6B861EB0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398688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Cartoon Carrier Pigeon Flying with Stock Footage Video (100% Royalty-free)  1053426977 | Shutterstock">
            <a:extLst>
              <a:ext uri="{FF2B5EF4-FFF2-40B4-BE49-F238E27FC236}">
                <a16:creationId xmlns:a16="http://schemas.microsoft.com/office/drawing/2014/main" id="{C464417F-D17F-0C4D-9210-887251A6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92" y="1585896"/>
            <a:ext cx="4284749" cy="241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5BA47-8423-4445-993C-8736FD36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fundamentals: </a:t>
            </a:r>
            <a:br>
              <a:rPr lang="en-US" dirty="0"/>
            </a:br>
            <a:r>
              <a:rPr lang="en-US" dirty="0"/>
              <a:t>Byzantine Generals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88F-2816-BF47-A711-C91821D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BAE4-1673-3042-A8E6-C3778F07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DD-46B9-7343-93E1-B789A2D2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DukeWilliam77&amp;#39;s image | Byzantine army, Byzantine, Ancient warfare">
            <a:extLst>
              <a:ext uri="{FF2B5EF4-FFF2-40B4-BE49-F238E27FC236}">
                <a16:creationId xmlns:a16="http://schemas.microsoft.com/office/drawing/2014/main" id="{C0547A2B-2649-FE4B-BEC3-A9BCDDBF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42" y="3434341"/>
            <a:ext cx="1802192" cy="3117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neral Bardas Phokas by akitku on DeviantArt">
            <a:extLst>
              <a:ext uri="{FF2B5EF4-FFF2-40B4-BE49-F238E27FC236}">
                <a16:creationId xmlns:a16="http://schemas.microsoft.com/office/drawing/2014/main" id="{035C3749-A65D-4D4B-ACEE-E92FBA7D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0" y="1654189"/>
            <a:ext cx="1936336" cy="32997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 WARRIORS OF THE DARK AGES: THE BUCELLARII OF BELISARIUS | The  Deadliest Blogger: Military History Page">
            <a:extLst>
              <a:ext uri="{FF2B5EF4-FFF2-40B4-BE49-F238E27FC236}">
                <a16:creationId xmlns:a16="http://schemas.microsoft.com/office/drawing/2014/main" id="{0D1E61B4-75C6-2045-937E-6E3862F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34" y="887818"/>
            <a:ext cx="1678354" cy="21766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zantine Military: The Roman Fortress of Ksar Lemsa">
            <a:extLst>
              <a:ext uri="{FF2B5EF4-FFF2-40B4-BE49-F238E27FC236}">
                <a16:creationId xmlns:a16="http://schemas.microsoft.com/office/drawing/2014/main" id="{4BB3BB96-24DF-2040-AE7C-24A93C7E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5" y="3131892"/>
            <a:ext cx="4075806" cy="37660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A2F10-8EB3-044E-A4B0-81103903DD84}"/>
              </a:ext>
            </a:extLst>
          </p:cNvPr>
          <p:cNvSpPr txBox="1"/>
          <p:nvPr/>
        </p:nvSpPr>
        <p:spPr>
          <a:xfrm>
            <a:off x="628650" y="5034953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0D31-FB4E-6444-A756-BE83C4F34E64}"/>
              </a:ext>
            </a:extLst>
          </p:cNvPr>
          <p:cNvSpPr txBox="1"/>
          <p:nvPr/>
        </p:nvSpPr>
        <p:spPr>
          <a:xfrm>
            <a:off x="6503949" y="5297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E2DC3-D428-1946-82CC-0B6CDE5B108C}"/>
              </a:ext>
            </a:extLst>
          </p:cNvPr>
          <p:cNvSpPr txBox="1"/>
          <p:nvPr/>
        </p:nvSpPr>
        <p:spPr>
          <a:xfrm>
            <a:off x="7297825" y="3155698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C16DB-D315-244E-BA73-C165CF54DB6A}"/>
              </a:ext>
            </a:extLst>
          </p:cNvPr>
          <p:cNvSpPr/>
          <p:nvPr/>
        </p:nvSpPr>
        <p:spPr>
          <a:xfrm>
            <a:off x="964531" y="5435063"/>
            <a:ext cx="721493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Result:</a:t>
            </a:r>
            <a:r>
              <a:rPr lang="en-US" sz="3200" spc="-1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messengers, problem </a:t>
            </a:r>
            <a:r>
              <a:rPr lang="en-US" sz="3200" b="1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solvable iff </a:t>
            </a:r>
            <a:r>
              <a:rPr lang="en-US" sz="3200" b="1" spc="-15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⅔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3200" spc="-1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 the generals are loyal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02EBA-A3F1-1048-B831-6F0DB054E541}"/>
              </a:ext>
            </a:extLst>
          </p:cNvPr>
          <p:cNvSpPr txBox="1"/>
          <p:nvPr/>
        </p:nvSpPr>
        <p:spPr>
          <a:xfrm>
            <a:off x="3251946" y="1633451"/>
            <a:ext cx="1524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Unreliable messenger</a:t>
            </a:r>
          </a:p>
        </p:txBody>
      </p:sp>
    </p:spTree>
    <p:extLst>
      <p:ext uri="{BB962C8B-B14F-4D97-AF65-F5344CB8AC3E}">
        <p14:creationId xmlns:p14="http://schemas.microsoft.com/office/powerpoint/2010/main" val="27282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9421"/>
            <a:ext cx="7886700" cy="2454669"/>
          </a:xfrm>
        </p:spPr>
        <p:txBody>
          <a:bodyPr>
            <a:normAutofit/>
          </a:bodyPr>
          <a:lstStyle/>
          <a:p>
            <a:r>
              <a:rPr lang="en-US" altLang="en-US" dirty="0"/>
              <a:t>Clients </a:t>
            </a:r>
            <a:r>
              <a:rPr lang="en-US" altLang="en-US" b="1" dirty="0"/>
              <a:t>sign</a:t>
            </a:r>
            <a:r>
              <a:rPr lang="en-US" altLang="en-US" dirty="0"/>
              <a:t> input data before storing it, then </a:t>
            </a:r>
            <a:r>
              <a:rPr lang="en-US" altLang="en-US" b="1" dirty="0">
                <a:solidFill>
                  <a:srgbClr val="0070C0"/>
                </a:solidFill>
              </a:rPr>
              <a:t>verify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/>
              <a:t>signatures on data retrieved from service</a:t>
            </a:r>
          </a:p>
          <a:p>
            <a:endParaRPr lang="en-US" altLang="en-US" b="1" dirty="0"/>
          </a:p>
          <a:p>
            <a:r>
              <a:rPr lang="en-US" altLang="en-US" b="1" dirty="0"/>
              <a:t>Example: </a:t>
            </a:r>
            <a:r>
              <a:rPr lang="en-US" altLang="en-US" dirty="0"/>
              <a:t>Store signed file f1=“</a:t>
            </a:r>
            <a:r>
              <a:rPr lang="en-US" altLang="en-US" dirty="0" err="1"/>
              <a:t>aaa</a:t>
            </a:r>
            <a:r>
              <a:rPr lang="en-US" altLang="en-US" dirty="0"/>
              <a:t>” with server</a:t>
            </a:r>
          </a:p>
          <a:p>
            <a:pPr lvl="1"/>
            <a:r>
              <a:rPr lang="en-US" altLang="en-US" dirty="0"/>
              <a:t>Verify that returned f1 is 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Put burden on client instead?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a Byzantine node can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 stale,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signed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its response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Inefficient:</a:t>
            </a: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Clients have to perform computations and sign 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00237-04DB-F74F-99AF-E803A19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49BC0-1699-E441-94B0-B38D84E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8EE4-5571-EC40-8B82-247F519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Practical BFT replication algorithm</a:t>
            </a:r>
          </a:p>
          <a:p>
            <a:pPr marL="522288" indent="0">
              <a:buNone/>
            </a:pPr>
            <a:r>
              <a:rPr lang="en-US" b="1" dirty="0"/>
              <a:t>[Castro &amp; </a:t>
            </a:r>
            <a:r>
              <a:rPr lang="en-US" b="1" dirty="0" err="1"/>
              <a:t>Liskov</a:t>
            </a:r>
            <a:r>
              <a:rPr lang="en-US" b="1" dirty="0"/>
              <a:t>, </a:t>
            </a:r>
            <a:r>
              <a:rPr lang="en-US" sz="2800" b="1" dirty="0"/>
              <a:t>1999]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0402-9319-FC43-B337-D72A2D6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9B7B-F9E8-814F-86D2-98FBD9C9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3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replicas</a:t>
            </a:r>
            <a:r>
              <a:rPr lang="en-US" dirty="0"/>
              <a:t> to survive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="1" dirty="0"/>
              <a:t>failures</a:t>
            </a:r>
          </a:p>
          <a:p>
            <a:pPr lvl="1"/>
            <a:r>
              <a:rPr lang="en-US" dirty="0"/>
              <a:t>Shown to be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/>
              <a:t> (</a:t>
            </a:r>
            <a:r>
              <a:rPr lang="en-US" b="1" dirty="0" err="1"/>
              <a:t>Lamport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Requires </a:t>
            </a:r>
            <a:r>
              <a:rPr lang="en-US" b="1" dirty="0"/>
              <a:t>three phases (not two)</a:t>
            </a:r>
          </a:p>
          <a:p>
            <a:endParaRPr lang="en-US" dirty="0"/>
          </a:p>
          <a:p>
            <a:r>
              <a:rPr lang="en-US" dirty="0"/>
              <a:t>Provides </a:t>
            </a:r>
            <a:r>
              <a:rPr lang="en-US" b="1" dirty="0">
                <a:solidFill>
                  <a:srgbClr val="0070C0"/>
                </a:solidFill>
              </a:rPr>
              <a:t>state machine replication</a:t>
            </a:r>
          </a:p>
          <a:p>
            <a:pPr lvl="1"/>
            <a:r>
              <a:rPr lang="en-US" dirty="0"/>
              <a:t>Arbitrary service accessed by operations, </a:t>
            </a:r>
            <a:r>
              <a:rPr lang="en-US" i="1" dirty="0"/>
              <a:t>e.g.,</a:t>
            </a:r>
          </a:p>
          <a:p>
            <a:pPr lvl="2"/>
            <a:r>
              <a:rPr lang="en-US" dirty="0"/>
              <a:t>File system ops read and write files and directories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Tolerates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Byzantine-faulty clients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BFT: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82F6-F5BF-3C4E-94D9-29DFC56D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252EF-9AB7-B54C-95B8-BB103D7F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Traditional state machine replication tolerates </a:t>
            </a:r>
            <a:r>
              <a:rPr lang="en-US" altLang="en-US" sz="3200" b="1" dirty="0"/>
              <a:t>fail-stop failures:</a:t>
            </a:r>
          </a:p>
          <a:p>
            <a:pPr lvl="1"/>
            <a:r>
              <a:rPr lang="en-US" altLang="en-US" sz="3200" dirty="0"/>
              <a:t>Node crashes</a:t>
            </a:r>
          </a:p>
          <a:p>
            <a:pPr lvl="1"/>
            <a:r>
              <a:rPr lang="en-US" altLang="en-US" sz="3200" dirty="0"/>
              <a:t>Network breaks or partitions</a:t>
            </a:r>
          </a:p>
          <a:p>
            <a:endParaRPr lang="en-US" altLang="en-US" sz="3200" dirty="0"/>
          </a:p>
          <a:p>
            <a:r>
              <a:rPr lang="en-US" altLang="en-US" sz="3200" dirty="0"/>
              <a:t>State machine replication with </a:t>
            </a:r>
            <a:r>
              <a:rPr lang="en-US" altLang="en-US" sz="3200" b="1" i="1" dirty="0"/>
              <a:t>N</a:t>
            </a:r>
            <a:r>
              <a:rPr lang="en-US" altLang="en-US" sz="3200" b="1" dirty="0"/>
              <a:t> = 2</a:t>
            </a:r>
            <a:r>
              <a:rPr lang="en-US" altLang="en-US" sz="3200" b="1" i="1" dirty="0"/>
              <a:t>f</a:t>
            </a:r>
            <a:r>
              <a:rPr lang="en-US" altLang="en-US" sz="3200" b="1" dirty="0"/>
              <a:t>+1</a:t>
            </a:r>
            <a:r>
              <a:rPr lang="en-US" altLang="en-US" sz="3200" dirty="0"/>
              <a:t> replicas can tolerate </a:t>
            </a:r>
            <a:r>
              <a:rPr lang="en-US" altLang="en-US" sz="3200" b="1" i="1" dirty="0"/>
              <a:t>f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C0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/>
              <a:t>Two algorithms:</a:t>
            </a:r>
            <a:r>
              <a:rPr lang="en-US" altLang="en-US" dirty="0"/>
              <a:t> Paxos, Raft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 far: Fail-stop failures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60D61-D88D-8E45-9B2B-58D5CAD0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2003-30E6-0B49-9718-628FEEFE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DCF5-57F7-754D-BA2F-FA803FD0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177420" cy="2737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Operations are </a:t>
            </a:r>
            <a:r>
              <a:rPr lang="en-US" b="1" dirty="0">
                <a:solidFill>
                  <a:srgbClr val="0070C0"/>
                </a:solidFill>
              </a:rPr>
              <a:t>deterministic</a:t>
            </a:r>
          </a:p>
          <a:p>
            <a:pPr lvl="1"/>
            <a:r>
              <a:rPr lang="en-US" dirty="0"/>
              <a:t>Replicas </a:t>
            </a:r>
            <a:r>
              <a:rPr lang="en-US" b="1" dirty="0"/>
              <a:t>start in same state</a:t>
            </a:r>
          </a:p>
          <a:p>
            <a:endParaRPr lang="en-US" dirty="0"/>
          </a:p>
          <a:p>
            <a:r>
              <a:rPr lang="en-US" dirty="0"/>
              <a:t>Then if replicas execute the </a:t>
            </a:r>
            <a:r>
              <a:rPr lang="en-US" b="1" dirty="0"/>
              <a:t>same requests </a:t>
            </a:r>
            <a:r>
              <a:rPr lang="en-US" dirty="0"/>
              <a:t>in the </a:t>
            </a:r>
            <a:r>
              <a:rPr lang="en-US" b="1" dirty="0"/>
              <a:t>same order:</a:t>
            </a:r>
          </a:p>
          <a:p>
            <a:pPr lvl="1"/>
            <a:r>
              <a:rPr lang="en-US" dirty="0"/>
              <a:t>Correct replicas will produce </a:t>
            </a:r>
            <a:r>
              <a:rPr lang="en-US" b="1" dirty="0">
                <a:solidFill>
                  <a:srgbClr val="0070C0"/>
                </a:solidFill>
              </a:rPr>
              <a:t>identical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6BF07F-17BA-734E-B093-F4831591FE3A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2DCD18-BFFF-334B-A1D8-C26B0CE462DE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F11578-57E2-E045-9FA1-18E521CB1DF7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82F6C6-A1C0-B742-803C-ABAA4A229F60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1D5EC41-05AE-4D41-B0D6-E27C66766AAD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CB1C6BD-16D4-B64A-9C07-CF0193F1FB7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C368665-D2E1-B24B-982F-2CE05BC8707A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798288-E1CC-6C47-B23D-22F790A8A18B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49EA7F-A87D-9A47-88B5-9E9BCD141439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7D4F1-4921-5D46-A581-FFE899503DF4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F5B2E01-73A9-2A45-A4AE-974538B2A14E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E429463-D8BD-8E4D-AA40-8753A7216945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5A59925-2BF0-D447-A2EB-0E955FCD0E53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D3A9230-D407-DF41-B2A3-AF23A0CBE05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778D6BC-9D71-E543-A3DD-CD6B2B91B53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221B438-B598-2F49-86DB-EC70ABF645B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9759358-DAC9-954B-B030-403ACA47C2EB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9E7D270-83EA-5B4C-96B8-EC54CCFBACB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C9E512-CE06-9B4D-ABE5-A22C37731C92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06D4A109-0435-2548-9BF1-F7AACC79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987C1401-8CC0-454F-9DC9-989DE8E0D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7421B889-F8DF-D84D-A7B6-3F3338BF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D955C9-4B38-5347-8DF0-7CB0B23B1A2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B89FA6-FE3B-B548-8FE4-B2844F55D0E4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A9E7C5A-DF9B-544F-8B5D-18A7B653914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0B91525-A071-8943-B8DE-3E39839B1FC4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9963C71-F439-C847-9189-D65DAC58B7AB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0160A58-13C3-3E4F-8C6E-90C18F5641C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B542E8-EE50-6242-A796-E88819144289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F1E7E07-E2E6-4448-B271-A7DC86A2DE06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1E4B5F0-5415-0B41-8D2C-AC87344C0B1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790690-63C1-5247-AC5C-6E2E523B5B8F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D2ED77-9301-D746-9C6A-85AB2482D291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F2A2702-8D64-0242-86DB-0DA65ED47C91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23BE596-3EE3-3B4E-BE9C-76A40E4D6FEE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2FAC7A1-EE95-6849-A761-AA84352DFB4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BB0C9A3-3C7B-8041-9B11-C659E2F1C62B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5B272A7-0A78-6145-9E51-4B666CBEE7D4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5925981-4A16-F948-B2D5-FB8F951EFB9E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E17FED-9306-4744-9FEB-5C73B58EE48B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E2D91304-01C1-8446-B6CA-2A025C196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2B6A09CD-FD02-6640-8B88-FBD8460B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EE24907D-32A2-8748-8D3A-52158779D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7A61F1D-F333-6B42-9732-FB7A4ECEF183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4964C4-7B23-3441-88D2-BA70E53A3B36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9AA849-14A7-554D-9836-3E58A6B294CC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4CB204B-0DCB-1645-9983-94412EB07406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F28DCCA-C323-D644-A4D9-D61D5A24EF18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E67021-F350-FE41-BE05-C4E9DC6E8B1F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5B89B4-3250-9B4E-9E09-C26B42DC34A5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207872-4CFB-3649-A82A-7D3182A3B92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1ECC1D-F835-F246-9340-4B715F3C20C0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83B67B-31C1-A04D-90CC-8366B6C7167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03E830C-4E0C-7740-9058-991A1C1164C0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C53EA4-7D53-B44C-8BEC-68710B0FA2F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8FDDE9-B46F-C84D-AE48-9230D5608BA6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AA7959D-1E14-5D42-9BF5-8D3C05EC311F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C989F24-BDAC-5347-8AAA-9DC66CDA913D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40FD55C-3082-4F40-A9C9-23444844D091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B52076-26BE-C146-B55B-C48DDEEA7EBF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D396DE-21BA-E244-A9B4-A12CC0BE0FFE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8FA22E58-8F5C-9F4D-BDB6-4215AA7E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8611B1AC-901F-3F46-8236-F5EF2C9F2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1290B5D7-8472-5E40-9999-2B5EB9EE5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383D7961-69B0-BB4E-A14C-743EEBFC0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D1EBA-D9F0-AD40-8CE8-9795369CEE9D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E66D-5CE9-014B-96B9-B88B4D5853D8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F61BC0-9E69-7F4D-A497-0AF1D59AF9C3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E00E42A-2238-5040-A773-D63DCC725496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97D83-DB79-BF4B-85F1-6EC3C410D2A2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0AFC97C-CAA6-0C48-84E4-95DA3C96AE51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E429C26-FCBF-0A44-9AE1-526C602BF230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4E83CF-2CEF-C345-BEE7-647DCBCAE93D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23441D-76E3-A545-B9E3-8DECF7024288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076F14C-071F-F640-A67E-4A7564DCB62B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76E00-30EC-F047-8780-769E23E42D6D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AEA650-14B3-094E-94BE-344BA112589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Date Placeholder 81">
            <a:extLst>
              <a:ext uri="{FF2B5EF4-FFF2-40B4-BE49-F238E27FC236}">
                <a16:creationId xmlns:a16="http://schemas.microsoft.com/office/drawing/2014/main" id="{EA86487F-8547-554D-8689-F618524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2845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Clients </a:t>
            </a:r>
            <a:r>
              <a:rPr lang="en-US" b="1" dirty="0">
                <a:solidFill>
                  <a:srgbClr val="C00000"/>
                </a:solidFill>
              </a:rPr>
              <a:t>can’t</a:t>
            </a:r>
            <a:r>
              <a:rPr lang="en-US" dirty="0"/>
              <a:t> cause internal inconsistencies of the data in servers</a:t>
            </a:r>
          </a:p>
          <a:p>
            <a:pPr lvl="1"/>
            <a:r>
              <a:rPr lang="en-US" dirty="0"/>
              <a:t>State machine replication property</a:t>
            </a:r>
          </a:p>
          <a:p>
            <a:pPr lvl="1"/>
            <a:endParaRPr lang="en-US" dirty="0"/>
          </a:p>
          <a:p>
            <a:r>
              <a:rPr lang="en-US" dirty="0"/>
              <a:t>Clients </a:t>
            </a:r>
            <a:r>
              <a:rPr lang="en-US" b="1" dirty="0">
                <a:solidFill>
                  <a:srgbClr val="00B050"/>
                </a:solidFill>
              </a:rPr>
              <a:t>can</a:t>
            </a:r>
            <a:r>
              <a:rPr lang="en-US" dirty="0"/>
              <a:t> write </a:t>
            </a:r>
            <a:r>
              <a:rPr lang="en-US" b="1" dirty="0">
                <a:solidFill>
                  <a:schemeClr val="accent2"/>
                </a:solidFill>
              </a:rPr>
              <a:t>bogus</a:t>
            </a:r>
            <a:r>
              <a:rPr lang="en-US" dirty="0"/>
              <a:t> data to the system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Sol’n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:</a:t>
            </a:r>
            <a:r>
              <a:rPr lang="en-US" dirty="0"/>
              <a:t> Authenticate clients and separate their data</a:t>
            </a:r>
          </a:p>
          <a:p>
            <a:pPr lvl="2"/>
            <a:r>
              <a:rPr lang="en-US" dirty="0"/>
              <a:t>This is a </a:t>
            </a:r>
            <a:r>
              <a:rPr lang="en-US" b="1" dirty="0"/>
              <a:t>separate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failures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46CFE-0E5E-654B-A203-3B04C59EB290}"/>
              </a:ext>
            </a:extLst>
          </p:cNvPr>
          <p:cNvGrpSpPr/>
          <p:nvPr/>
        </p:nvGrpSpPr>
        <p:grpSpPr>
          <a:xfrm>
            <a:off x="1582431" y="4188496"/>
            <a:ext cx="5431383" cy="2642037"/>
            <a:chOff x="1542675" y="3880385"/>
            <a:chExt cx="5431383" cy="264203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D9AA6B-E11F-744C-A405-1FBBC39CDAF9}"/>
                </a:ext>
              </a:extLst>
            </p:cNvPr>
            <p:cNvSpPr/>
            <p:nvPr/>
          </p:nvSpPr>
          <p:spPr>
            <a:xfrm>
              <a:off x="1542675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28C138-2E93-A446-A54A-EBE9BFBA1CA0}"/>
                </a:ext>
              </a:extLst>
            </p:cNvPr>
            <p:cNvGrpSpPr/>
            <p:nvPr/>
          </p:nvGrpSpPr>
          <p:grpSpPr>
            <a:xfrm>
              <a:off x="1773798" y="5790614"/>
              <a:ext cx="1155613" cy="173342"/>
              <a:chOff x="1828800" y="3733800"/>
              <a:chExt cx="1524000" cy="2286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9E1151A-8298-F746-89B6-41D01D01F6B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A5E807B-2854-2C4C-96E3-95833DF3E0FE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BA932F2-D89C-F84F-B495-8D40980EC7D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8D6256-4383-F944-99C4-71BFB69D12F0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E8A83E-02E8-0541-B746-FA591649531E}"/>
                </a:ext>
              </a:extLst>
            </p:cNvPr>
            <p:cNvGrpSpPr/>
            <p:nvPr/>
          </p:nvGrpSpPr>
          <p:grpSpPr>
            <a:xfrm>
              <a:off x="2603327" y="5039465"/>
              <a:ext cx="499426" cy="462245"/>
              <a:chOff x="3075167" y="2286000"/>
              <a:chExt cx="658633" cy="6096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96E629-EF5D-704A-818B-316141C1009A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5F1DC7F-9350-E649-B6EA-3034538CB6D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BFEC522-1B20-4143-8064-B5D806D7BA4C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E91F586-5FEE-2044-AC8F-C10B2B3E78A4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44A11B3F-C055-734E-BD98-67F0B5B54D6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FB988E0-34C0-0540-9E95-9AF510F12DD2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5BD5808A-2BD3-6E44-8F9E-E6A8618F9B61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5D9D8CB-0DBE-154F-80DB-763C93B228E1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BB966AF-E565-3C4C-B10A-50F11378C545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512511-2573-5649-B5F0-6D061D4C60A4}"/>
                  </a:ext>
                </a:extLst>
              </p:cNvPr>
              <p:cNvCxnSpPr/>
              <p:nvPr/>
            </p:nvCxnSpPr>
            <p:spPr>
              <a:xfrm flipV="1">
                <a:off x="3412555" y="2566283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391F1A-FA16-104A-9C3C-CCC25AD8B83C}"/>
                </a:ext>
              </a:extLst>
            </p:cNvPr>
            <p:cNvGrpSpPr/>
            <p:nvPr/>
          </p:nvGrpSpPr>
          <p:grpSpPr>
            <a:xfrm>
              <a:off x="1821969" y="5039465"/>
              <a:ext cx="403061" cy="404465"/>
              <a:chOff x="2057400" y="2438400"/>
              <a:chExt cx="379678" cy="381000"/>
            </a:xfrm>
          </p:grpSpPr>
          <p:sp>
            <p:nvSpPr>
              <p:cNvPr id="65" name="AutoShape 568">
                <a:extLst>
                  <a:ext uri="{FF2B5EF4-FFF2-40B4-BE49-F238E27FC236}">
                    <a16:creationId xmlns:a16="http://schemas.microsoft.com/office/drawing/2014/main" id="{832F1832-D472-FD4E-9C63-90BD0873F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69">
                <a:extLst>
                  <a:ext uri="{FF2B5EF4-FFF2-40B4-BE49-F238E27FC236}">
                    <a16:creationId xmlns:a16="http://schemas.microsoft.com/office/drawing/2014/main" id="{D83194EA-2533-8741-BCD3-B3F2EF86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7" name="AutoShape 570">
                <a:extLst>
                  <a:ext uri="{FF2B5EF4-FFF2-40B4-BE49-F238E27FC236}">
                    <a16:creationId xmlns:a16="http://schemas.microsoft.com/office/drawing/2014/main" id="{45AC72A5-02A9-FF46-9C02-92DA57479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D41071-F6E6-1548-B6E2-8107C2A6B677}"/>
                </a:ext>
              </a:extLst>
            </p:cNvPr>
            <p:cNvSpPr/>
            <p:nvPr/>
          </p:nvSpPr>
          <p:spPr>
            <a:xfrm>
              <a:off x="3391656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92A596-590C-0F44-A05D-3DCB59134C90}"/>
                </a:ext>
              </a:extLst>
            </p:cNvPr>
            <p:cNvGrpSpPr/>
            <p:nvPr/>
          </p:nvGrpSpPr>
          <p:grpSpPr>
            <a:xfrm>
              <a:off x="3622779" y="5790614"/>
              <a:ext cx="1155613" cy="173342"/>
              <a:chOff x="1828800" y="3733800"/>
              <a:chExt cx="1524000" cy="228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22EACF-1C12-9241-8554-67929BB53067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544508-08D2-1E46-BE05-BB4BB617CBE5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37B496F-83BE-A74F-B533-6A1825878471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5295EE6-2D3D-8F4E-B4B1-A386C99C70D2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07B387-8DBD-5743-BA8A-F56C27A0E3F5}"/>
                </a:ext>
              </a:extLst>
            </p:cNvPr>
            <p:cNvGrpSpPr/>
            <p:nvPr/>
          </p:nvGrpSpPr>
          <p:grpSpPr>
            <a:xfrm>
              <a:off x="4452309" y="5039465"/>
              <a:ext cx="499426" cy="462245"/>
              <a:chOff x="3075167" y="2286000"/>
              <a:chExt cx="658633" cy="6096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C8CEBA-EDDB-434A-A374-8411FB68815F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DAC52F2-84C7-BE4F-A8F0-F05534A06E1F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B6C7A5-2059-F64A-8E38-795A160F1A07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6F57C5-41B1-294B-99D1-6FD9D2D8C7AB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DF8093A-1B31-8243-A5DB-FA8CF84C569C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1C39B396-3E9E-9248-BCD5-55682DB4FD5B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22BEFB9B-843B-5E4B-8C81-C192FBE610A3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5FE9CC5E-1AA8-EF43-BF78-55007D357A2C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40F9D54-E7A9-6E4C-ABCF-90DBC8856FF2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2781668-4773-CD40-B9F0-076C9621C322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14175-E789-C24C-80F8-6F6F0AE1C853}"/>
                </a:ext>
              </a:extLst>
            </p:cNvPr>
            <p:cNvGrpSpPr/>
            <p:nvPr/>
          </p:nvGrpSpPr>
          <p:grpSpPr>
            <a:xfrm>
              <a:off x="3670951" y="5039465"/>
              <a:ext cx="403061" cy="404465"/>
              <a:chOff x="2057400" y="2438400"/>
              <a:chExt cx="379678" cy="381000"/>
            </a:xfrm>
          </p:grpSpPr>
          <p:sp>
            <p:nvSpPr>
              <p:cNvPr id="48" name="AutoShape 568">
                <a:extLst>
                  <a:ext uri="{FF2B5EF4-FFF2-40B4-BE49-F238E27FC236}">
                    <a16:creationId xmlns:a16="http://schemas.microsoft.com/office/drawing/2014/main" id="{90965DCD-6686-5A4F-B06B-7788CF5E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9" name="AutoShape 569">
                <a:extLst>
                  <a:ext uri="{FF2B5EF4-FFF2-40B4-BE49-F238E27FC236}">
                    <a16:creationId xmlns:a16="http://schemas.microsoft.com/office/drawing/2014/main" id="{E782C09B-DF0A-6746-800D-2092CA41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50" name="AutoShape 570">
                <a:extLst>
                  <a:ext uri="{FF2B5EF4-FFF2-40B4-BE49-F238E27FC236}">
                    <a16:creationId xmlns:a16="http://schemas.microsoft.com/office/drawing/2014/main" id="{AB1B5D8D-EA45-EA43-BF20-B9CDDA7C3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84ECAF5-8320-E34D-AB07-413AAD62CE38}"/>
                </a:ext>
              </a:extLst>
            </p:cNvPr>
            <p:cNvSpPr/>
            <p:nvPr/>
          </p:nvSpPr>
          <p:spPr>
            <a:xfrm>
              <a:off x="5240638" y="4635000"/>
              <a:ext cx="1733420" cy="1444517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630303-C66B-7C49-8C70-47D827A2219F}"/>
                </a:ext>
              </a:extLst>
            </p:cNvPr>
            <p:cNvGrpSpPr/>
            <p:nvPr/>
          </p:nvGrpSpPr>
          <p:grpSpPr>
            <a:xfrm>
              <a:off x="5471761" y="5790614"/>
              <a:ext cx="1155613" cy="173342"/>
              <a:chOff x="1828800" y="3733800"/>
              <a:chExt cx="1524000" cy="228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5CD0F1-8688-C74B-AE7F-7B2DAA076EE2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048722-17B1-AB47-9D61-4BA5A5EFAE1A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9454911-DF24-9442-9E7A-BA7D3B1ACC72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4D86D52-4B38-9340-9800-70239BFE798E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B37D5-3072-294B-AC59-2B1AB21D3E31}"/>
                </a:ext>
              </a:extLst>
            </p:cNvPr>
            <p:cNvGrpSpPr/>
            <p:nvPr/>
          </p:nvGrpSpPr>
          <p:grpSpPr>
            <a:xfrm>
              <a:off x="6301290" y="5039465"/>
              <a:ext cx="499426" cy="462245"/>
              <a:chOff x="3075167" y="2286000"/>
              <a:chExt cx="658633" cy="609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D87360-056E-DE4A-9CF8-C8307755DA43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CB02F9B-3F64-2E4D-A325-E2B6216CA1C3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E61A1B-FA7A-BF43-A808-07429CEFACF8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97482F-4008-D040-9DFA-EFAFB149D5F3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24FA54D-ABAC-EF4E-996F-853F4F245BC8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3A16A43-AD49-5A4C-8325-D07AAFFF8DF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441752C-D921-D64E-B225-FC2636DDBE7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41D490D-054F-6F47-BB93-921008EFCE3E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0D4CAFAB-06B6-AD48-9D8D-57F5DE0DBAD7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59D90E-A815-6349-932C-40265605FAFD}"/>
                  </a:ext>
                </a:extLst>
              </p:cNvPr>
              <p:cNvCxnSpPr/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B3ABB3-84F4-1F4A-B78A-4E220E021447}"/>
                </a:ext>
              </a:extLst>
            </p:cNvPr>
            <p:cNvGrpSpPr/>
            <p:nvPr/>
          </p:nvGrpSpPr>
          <p:grpSpPr>
            <a:xfrm>
              <a:off x="5519932" y="5039465"/>
              <a:ext cx="403061" cy="404465"/>
              <a:chOff x="2057400" y="2438400"/>
              <a:chExt cx="379678" cy="381000"/>
            </a:xfrm>
          </p:grpSpPr>
          <p:sp>
            <p:nvSpPr>
              <p:cNvPr id="31" name="AutoShape 568">
                <a:extLst>
                  <a:ext uri="{FF2B5EF4-FFF2-40B4-BE49-F238E27FC236}">
                    <a16:creationId xmlns:a16="http://schemas.microsoft.com/office/drawing/2014/main" id="{4EC9986B-A79C-4645-8BAF-4B9D382D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2" name="AutoShape 569">
                <a:extLst>
                  <a:ext uri="{FF2B5EF4-FFF2-40B4-BE49-F238E27FC236}">
                    <a16:creationId xmlns:a16="http://schemas.microsoft.com/office/drawing/2014/main" id="{209287A6-9DD0-364E-B3F5-17D20F5E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3" name="AutoShape 570">
                <a:extLst>
                  <a:ext uri="{FF2B5EF4-FFF2-40B4-BE49-F238E27FC236}">
                    <a16:creationId xmlns:a16="http://schemas.microsoft.com/office/drawing/2014/main" id="{B434CC96-1401-7348-BFD2-8A6160D5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8" name="Picture 559" descr="j0431564">
              <a:extLst>
                <a:ext uri="{FF2B5EF4-FFF2-40B4-BE49-F238E27FC236}">
                  <a16:creationId xmlns:a16="http://schemas.microsoft.com/office/drawing/2014/main" id="{D2FB94DF-75B6-8045-A3E5-F081DE98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980" y="3880385"/>
              <a:ext cx="520026" cy="52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4DAA00-1FB8-B746-B4FE-40CE2AEA4AB1}"/>
                </a:ext>
              </a:extLst>
            </p:cNvPr>
            <p:cNvCxnSpPr/>
            <p:nvPr/>
          </p:nvCxnSpPr>
          <p:spPr>
            <a:xfrm>
              <a:off x="5702883" y="4403878"/>
              <a:ext cx="0" cy="577807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843BB4C-BE65-DB43-B635-46BB0D85C252}"/>
                </a:ext>
              </a:extLst>
            </p:cNvPr>
            <p:cNvSpPr/>
            <p:nvPr/>
          </p:nvSpPr>
          <p:spPr>
            <a:xfrm>
              <a:off x="4040954" y="4780455"/>
              <a:ext cx="1521884" cy="269782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355783">
                  <a:moveTo>
                    <a:pt x="2007031" y="324786"/>
                  </a:moveTo>
                  <a:cubicBezTo>
                    <a:pt x="1444571" y="-30384"/>
                    <a:pt x="796872" y="-191824"/>
                    <a:pt x="0" y="355783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55E828-7EA8-064C-9D9C-F74AFD38BD8C}"/>
                </a:ext>
              </a:extLst>
            </p:cNvPr>
            <p:cNvSpPr/>
            <p:nvPr/>
          </p:nvSpPr>
          <p:spPr>
            <a:xfrm>
              <a:off x="2178263" y="4595701"/>
              <a:ext cx="3384576" cy="454535"/>
            </a:xfrm>
            <a:custGeom>
              <a:avLst/>
              <a:gdLst>
                <a:gd name="connsiteX0" fmla="*/ 1983783 w 1983783"/>
                <a:gd name="connsiteY0" fmla="*/ 25352 h 25352"/>
                <a:gd name="connsiteX1" fmla="*/ 0 w 1983783"/>
                <a:gd name="connsiteY1" fmla="*/ 25352 h 25352"/>
                <a:gd name="connsiteX0" fmla="*/ 1983783 w 1983783"/>
                <a:gd name="connsiteY0" fmla="*/ 203577 h 203577"/>
                <a:gd name="connsiteX1" fmla="*/ 0 w 1983783"/>
                <a:gd name="connsiteY1" fmla="*/ 203577 h 203577"/>
                <a:gd name="connsiteX0" fmla="*/ 1983783 w 1983783"/>
                <a:gd name="connsiteY0" fmla="*/ 283044 h 283044"/>
                <a:gd name="connsiteX1" fmla="*/ 0 w 1983783"/>
                <a:gd name="connsiteY1" fmla="*/ 283044 h 283044"/>
                <a:gd name="connsiteX0" fmla="*/ 2007031 w 2007031"/>
                <a:gd name="connsiteY0" fmla="*/ 265800 h 296797"/>
                <a:gd name="connsiteX1" fmla="*/ 0 w 2007031"/>
                <a:gd name="connsiteY1" fmla="*/ 296797 h 296797"/>
                <a:gd name="connsiteX0" fmla="*/ 2007031 w 2007031"/>
                <a:gd name="connsiteY0" fmla="*/ 306367 h 337364"/>
                <a:gd name="connsiteX1" fmla="*/ 0 w 2007031"/>
                <a:gd name="connsiteY1" fmla="*/ 337364 h 337364"/>
                <a:gd name="connsiteX0" fmla="*/ 2007031 w 2007031"/>
                <a:gd name="connsiteY0" fmla="*/ 324786 h 355783"/>
                <a:gd name="connsiteX1" fmla="*/ 0 w 2007031"/>
                <a:gd name="connsiteY1" fmla="*/ 355783 h 355783"/>
                <a:gd name="connsiteX0" fmla="*/ 2007031 w 2007031"/>
                <a:gd name="connsiteY0" fmla="*/ 375253 h 406250"/>
                <a:gd name="connsiteX1" fmla="*/ 0 w 2007031"/>
                <a:gd name="connsiteY1" fmla="*/ 406250 h 406250"/>
                <a:gd name="connsiteX0" fmla="*/ 2007031 w 2007031"/>
                <a:gd name="connsiteY0" fmla="*/ 568435 h 599432"/>
                <a:gd name="connsiteX1" fmla="*/ 0 w 2007031"/>
                <a:gd name="connsiteY1" fmla="*/ 599432 h 59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031" h="599432">
                  <a:moveTo>
                    <a:pt x="2007031" y="568435"/>
                  </a:moveTo>
                  <a:cubicBezTo>
                    <a:pt x="1570010" y="-305928"/>
                    <a:pt x="605228" y="-72162"/>
                    <a:pt x="0" y="599432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02305D-2F21-C04D-A62E-3C9DDFC9A7DE}"/>
                </a:ext>
              </a:extLst>
            </p:cNvPr>
            <p:cNvSpPr/>
            <p:nvPr/>
          </p:nvSpPr>
          <p:spPr>
            <a:xfrm>
              <a:off x="3876426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4EE8F8-EDAA-DF48-9B21-1F19D843463D}"/>
                </a:ext>
              </a:extLst>
            </p:cNvPr>
            <p:cNvCxnSpPr/>
            <p:nvPr/>
          </p:nvCxnSpPr>
          <p:spPr>
            <a:xfrm flipV="1">
              <a:off x="4698086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4200602-9846-494B-AD25-BF0D58EB4916}"/>
                </a:ext>
              </a:extLst>
            </p:cNvPr>
            <p:cNvSpPr/>
            <p:nvPr/>
          </p:nvSpPr>
          <p:spPr>
            <a:xfrm>
              <a:off x="5720512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6CA6A9-7DA2-8D4E-B9B5-A59B6A132A37}"/>
                </a:ext>
              </a:extLst>
            </p:cNvPr>
            <p:cNvSpPr/>
            <p:nvPr/>
          </p:nvSpPr>
          <p:spPr>
            <a:xfrm>
              <a:off x="2022549" y="5473310"/>
              <a:ext cx="658112" cy="282048"/>
            </a:xfrm>
            <a:custGeom>
              <a:avLst/>
              <a:gdLst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  <a:gd name="connsiteX0" fmla="*/ 0 w 867905"/>
                <a:gd name="connsiteY0" fmla="*/ 0 h 371959"/>
                <a:gd name="connsiteX1" fmla="*/ 867905 w 867905"/>
                <a:gd name="connsiteY1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7905" h="371959">
                  <a:moveTo>
                    <a:pt x="0" y="0"/>
                  </a:moveTo>
                  <a:cubicBezTo>
                    <a:pt x="12916" y="335796"/>
                    <a:pt x="552773" y="-41330"/>
                    <a:pt x="867905" y="371959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CDDB36-9E08-CA4D-96F9-E146594813F2}"/>
                </a:ext>
              </a:extLst>
            </p:cNvPr>
            <p:cNvCxnSpPr/>
            <p:nvPr/>
          </p:nvCxnSpPr>
          <p:spPr>
            <a:xfrm flipV="1">
              <a:off x="6546090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915BC7-B1F5-D04D-B00D-662D1D5ADF20}"/>
                </a:ext>
              </a:extLst>
            </p:cNvPr>
            <p:cNvCxnSpPr/>
            <p:nvPr/>
          </p:nvCxnSpPr>
          <p:spPr>
            <a:xfrm flipV="1">
              <a:off x="2848127" y="5527226"/>
              <a:ext cx="0" cy="34668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E7FEA5-300D-EF48-964F-8DE644673376}"/>
                </a:ext>
              </a:extLst>
            </p:cNvPr>
            <p:cNvSpPr/>
            <p:nvPr/>
          </p:nvSpPr>
          <p:spPr>
            <a:xfrm>
              <a:off x="5844886" y="4198218"/>
              <a:ext cx="699244" cy="775632"/>
            </a:xfrm>
            <a:custGeom>
              <a:avLst/>
              <a:gdLst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68644 w 968644"/>
                <a:gd name="connsiteY0" fmla="*/ 759417 h 759417"/>
                <a:gd name="connsiteX1" fmla="*/ 0 w 968644"/>
                <a:gd name="connsiteY1" fmla="*/ 0 h 759417"/>
                <a:gd name="connsiteX0" fmla="*/ 922149 w 922149"/>
                <a:gd name="connsiteY0" fmla="*/ 1022888 h 1022888"/>
                <a:gd name="connsiteX1" fmla="*/ 0 w 922149"/>
                <a:gd name="connsiteY1" fmla="*/ 0 h 10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2149" h="1022888">
                  <a:moveTo>
                    <a:pt x="922149" y="1022888"/>
                  </a:moveTo>
                  <a:cubicBezTo>
                    <a:pt x="876945" y="548898"/>
                    <a:pt x="669011" y="198894"/>
                    <a:pt x="0" y="0"/>
                  </a:cubicBezTo>
                </a:path>
              </a:pathLst>
            </a:cu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891BC-3FD2-CD4C-931A-3863ABC38237}"/>
                </a:ext>
              </a:extLst>
            </p:cNvPr>
            <p:cNvSpPr txBox="1"/>
            <p:nvPr/>
          </p:nvSpPr>
          <p:spPr>
            <a:xfrm>
              <a:off x="4548221" y="3896328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425489-BFCA-6C4F-A1A2-3695027D1164}"/>
                </a:ext>
              </a:extLst>
            </p:cNvPr>
            <p:cNvSpPr txBox="1"/>
            <p:nvPr/>
          </p:nvSpPr>
          <p:spPr>
            <a:xfrm>
              <a:off x="3725315" y="615309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Replicas</a:t>
              </a:r>
            </a:p>
          </p:txBody>
        </p:sp>
      </p:grpSp>
      <p:sp>
        <p:nvSpPr>
          <p:cNvPr id="82" name="Freeform 6">
            <a:extLst>
              <a:ext uri="{FF2B5EF4-FFF2-40B4-BE49-F238E27FC236}">
                <a16:creationId xmlns:a16="http://schemas.microsoft.com/office/drawing/2014/main" id="{FD58637A-80BB-FE45-B42D-D4CA21DE9551}"/>
              </a:ext>
            </a:extLst>
          </p:cNvPr>
          <p:cNvSpPr>
            <a:spLocks/>
          </p:cNvSpPr>
          <p:nvPr/>
        </p:nvSpPr>
        <p:spPr bwMode="auto">
          <a:xfrm flipH="1">
            <a:off x="5763198" y="3962426"/>
            <a:ext cx="242887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CF26F249-B8E5-2F4A-A148-3F2C7DE4A05E}"/>
              </a:ext>
            </a:extLst>
          </p:cNvPr>
          <p:cNvSpPr>
            <a:spLocks/>
          </p:cNvSpPr>
          <p:nvPr/>
        </p:nvSpPr>
        <p:spPr bwMode="auto">
          <a:xfrm>
            <a:off x="5360996" y="3970443"/>
            <a:ext cx="242888" cy="385763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"/>
              <a:gd name="T37" fmla="*/ 0 h 305"/>
              <a:gd name="T38" fmla="*/ 215 w 215"/>
              <a:gd name="T39" fmla="*/ 305 h 3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4" name="Date Placeholder 83">
            <a:extLst>
              <a:ext uri="{FF2B5EF4-FFF2-40B4-BE49-F238E27FC236}">
                <a16:creationId xmlns:a16="http://schemas.microsoft.com/office/drawing/2014/main" id="{AF7224CE-A506-C84C-B128-7152AC92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297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</a:t>
            </a:r>
            <a:r>
              <a:rPr lang="en-US" i="1" dirty="0"/>
              <a:t>f</a:t>
            </a:r>
            <a:r>
              <a:rPr lang="en-US" dirty="0"/>
              <a:t>+1 </a:t>
            </a:r>
            <a:r>
              <a:rPr lang="en-US" b="1" dirty="0"/>
              <a:t>identical</a:t>
            </a:r>
            <a:r>
              <a:rPr lang="en-US" dirty="0"/>
              <a:t> replies</a:t>
            </a:r>
          </a:p>
          <a:p>
            <a:pPr lvl="1"/>
            <a:r>
              <a:rPr lang="en-US" b="1" dirty="0"/>
              <a:t>Note: </a:t>
            </a:r>
            <a:r>
              <a:rPr lang="en-US" dirty="0"/>
              <a:t>The replies may be deceptive</a:t>
            </a:r>
          </a:p>
          <a:p>
            <a:pPr lvl="2"/>
            <a:r>
              <a:rPr lang="en-US" i="1" dirty="0"/>
              <a:t>i.e.,</a:t>
            </a:r>
            <a:r>
              <a:rPr lang="en-US" dirty="0"/>
              <a:t> replica returns “correct” answer, but locally does otherwise!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at least one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reply is from a </a:t>
            </a:r>
            <a:r>
              <a:rPr lang="en-US" b="1" dirty="0">
                <a:solidFill>
                  <a:srgbClr val="0070C0"/>
                </a:solidFill>
              </a:rPr>
              <a:t>non-faulty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clients do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152" y="54760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47604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522851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522851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706879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331261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463643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107352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911835" y="463674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5974696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522850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E1B05F-95A8-BE44-AE20-490E529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BD8DAE-2745-354E-97B2-058A2C2F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out a protocol that ensures that</a:t>
            </a:r>
          </a:p>
          <a:p>
            <a:pPr lvl="1"/>
            <a:r>
              <a:rPr lang="en-US" dirty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Enough replicas process each request to ensure that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non-faulty </a:t>
            </a:r>
            <a:r>
              <a:rPr lang="en-US" dirty="0"/>
              <a:t>replicas process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requests </a:t>
            </a:r>
          </a:p>
          <a:p>
            <a:pPr lvl="2"/>
            <a:r>
              <a:rPr lang="en-US" dirty="0"/>
              <a:t>In the </a:t>
            </a:r>
            <a:r>
              <a:rPr lang="en-US" b="1" dirty="0"/>
              <a:t>same order</a:t>
            </a:r>
          </a:p>
          <a:p>
            <a:endParaRPr lang="en-US" dirty="0"/>
          </a:p>
          <a:p>
            <a:r>
              <a:rPr lang="en-US" dirty="0"/>
              <a:t>Non-faulty replicas obey the protocol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replicas do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3A03-B8E4-FB41-9110-69DC20E0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59B9-4FF9-FA4A-B7C5-4135E14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77131"/>
            <a:ext cx="8326814" cy="4790114"/>
          </a:xfrm>
        </p:spPr>
        <p:txBody>
          <a:bodyPr>
            <a:normAutofit/>
          </a:bodyPr>
          <a:lstStyle/>
          <a:p>
            <a:r>
              <a:rPr lang="en-US" dirty="0"/>
              <a:t>Primary-Backup protocol: Group runs in a </a:t>
            </a:r>
            <a:r>
              <a:rPr lang="en-US" b="1" dirty="0"/>
              <a:t>view</a:t>
            </a:r>
            <a:endParaRPr lang="en-US" dirty="0"/>
          </a:p>
          <a:p>
            <a:pPr lvl="1"/>
            <a:r>
              <a:rPr lang="en-US" dirty="0"/>
              <a:t>View </a:t>
            </a:r>
            <a:r>
              <a:rPr lang="en-US" b="1" dirty="0"/>
              <a:t>number</a:t>
            </a:r>
            <a:r>
              <a:rPr lang="en-US" dirty="0"/>
              <a:t> designates the </a:t>
            </a:r>
            <a:r>
              <a:rPr lang="en-US" b="1" dirty="0"/>
              <a:t>primary</a:t>
            </a:r>
            <a:r>
              <a:rPr lang="en-US" dirty="0"/>
              <a:t> replica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is the node whose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 (modulo view #) =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Primary-Backup 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FD8B70-146D-4E47-8325-6DF63F1B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7CB06B-F39F-0446-9882-B21D78DE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picks the ordering of requests</a:t>
            </a:r>
          </a:p>
          <a:p>
            <a:pPr lvl="1"/>
            <a:r>
              <a:rPr lang="en-US" dirty="0"/>
              <a:t>But the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might be a liar!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Backups ensure primary behaves correctly</a:t>
            </a:r>
          </a:p>
          <a:p>
            <a:pPr lvl="1"/>
            <a:r>
              <a:rPr lang="en-US" dirty="0"/>
              <a:t>Check and certify correct ordering</a:t>
            </a:r>
          </a:p>
          <a:p>
            <a:pPr lvl="1"/>
            <a:r>
              <a:rPr lang="en-US" dirty="0"/>
              <a:t>Trigger </a:t>
            </a:r>
            <a:r>
              <a:rPr lang="en-US" b="1" dirty="0"/>
              <a:t>view changes </a:t>
            </a:r>
            <a:r>
              <a:rPr lang="en-US" dirty="0"/>
              <a:t>to replace </a:t>
            </a:r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dirty="0"/>
              <a:t> primary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0045-DFED-7946-A62C-098B0222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5A924-9612-8D4D-8E90-214DDBE5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372680"/>
            <a:ext cx="828675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One op’s quorum </a:t>
            </a:r>
            <a:r>
              <a:rPr lang="en-US" b="1" dirty="0">
                <a:solidFill>
                  <a:srgbClr val="00B050"/>
                </a:solidFill>
              </a:rPr>
              <a:t>overlaps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with next op’s quorum</a:t>
            </a:r>
          </a:p>
          <a:p>
            <a:pPr lvl="1">
              <a:lnSpc>
                <a:spcPct val="75000"/>
              </a:lnSpc>
            </a:pPr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b="1" i="1" dirty="0"/>
              <a:t>f</a:t>
            </a:r>
            <a:r>
              <a:rPr lang="en-US" b="1" dirty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2400" b="1" dirty="0">
                <a:solidFill>
                  <a:srgbClr val="00B050"/>
                </a:solidFill>
              </a:rPr>
              <a:t>So overlap is ≥ </a:t>
            </a:r>
            <a:r>
              <a:rPr lang="en-US" sz="2400" b="1" i="1" dirty="0">
                <a:solidFill>
                  <a:srgbClr val="00B050"/>
                </a:solidFill>
              </a:rPr>
              <a:t>f</a:t>
            </a:r>
            <a:r>
              <a:rPr lang="en-US" sz="2400" b="1" dirty="0">
                <a:solidFill>
                  <a:srgbClr val="00B050"/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i="1" spc="-100" dirty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i="1" spc="-100" dirty="0">
                <a:sym typeface="Wingdings"/>
              </a:rPr>
              <a:t>f</a:t>
            </a:r>
            <a:r>
              <a:rPr lang="en-US" spc="-100" dirty="0">
                <a:sym typeface="Wingdings"/>
              </a:rPr>
              <a:t>+1 replicas must contain </a:t>
            </a:r>
            <a:r>
              <a:rPr lang="en-US" spc="-100" dirty="0"/>
              <a:t>≥ </a:t>
            </a:r>
            <a:r>
              <a:rPr lang="en-US" b="1" spc="-100" dirty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</a:t>
            </a:r>
            <a:r>
              <a:rPr lang="en-US" b="1" spc="-100" dirty="0">
                <a:solidFill>
                  <a:srgbClr val="0070C0"/>
                </a:solidFill>
                <a:sym typeface="Wingdings"/>
              </a:rPr>
              <a:t>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quorums		    	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13898-B20A-B64A-90BF-665A22A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F2A4BA-D77B-4544-87E3-4249926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425038"/>
            <a:ext cx="8286750" cy="303250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Quorum certificate: </a:t>
            </a:r>
            <a:r>
              <a:rPr lang="en-US" dirty="0"/>
              <a:t>a collection of 2</a:t>
            </a:r>
            <a:r>
              <a:rPr lang="en-US" i="1" dirty="0"/>
              <a:t>f</a:t>
            </a:r>
            <a:r>
              <a:rPr lang="en-US" dirty="0"/>
              <a:t> + 1 signed, </a:t>
            </a:r>
            <a:r>
              <a:rPr lang="en-US" b="1" dirty="0"/>
              <a:t>identical</a:t>
            </a:r>
            <a:r>
              <a:rPr lang="en-US" dirty="0"/>
              <a:t> messages from a </a:t>
            </a:r>
            <a:r>
              <a:rPr lang="en-US" dirty="0">
                <a:solidFill>
                  <a:srgbClr val="0070C0"/>
                </a:solidFill>
              </a:rPr>
              <a:t>Byzantine quorum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messages agree on the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same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certificates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6998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1" i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quorum</a:t>
            </a:r>
            <a:r>
              <a:rPr lang="en-US" sz="26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DF2E-01BD-E644-A5C6-1C21169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1EF8-10BC-D84A-A0F4-61F95B98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client and replica has a </a:t>
            </a:r>
            <a:r>
              <a:rPr lang="en-US" b="1" dirty="0"/>
              <a:t>private-public keypair</a:t>
            </a:r>
          </a:p>
          <a:p>
            <a:endParaRPr lang="en-US" dirty="0"/>
          </a:p>
          <a:p>
            <a:r>
              <a:rPr lang="en-US" b="1" dirty="0"/>
              <a:t>Secret keys: </a:t>
            </a:r>
            <a:r>
              <a:rPr lang="en-US" dirty="0"/>
              <a:t>symmetric cryptography</a:t>
            </a:r>
          </a:p>
          <a:p>
            <a:pPr lvl="1"/>
            <a:r>
              <a:rPr lang="en-US" dirty="0"/>
              <a:t>Key is known only to the two communicating parties</a:t>
            </a:r>
          </a:p>
          <a:p>
            <a:pPr lvl="1"/>
            <a:r>
              <a:rPr lang="en-US" dirty="0"/>
              <a:t>Bootstrapped using the public keys</a:t>
            </a:r>
          </a:p>
          <a:p>
            <a:endParaRPr lang="en-US" dirty="0"/>
          </a:p>
          <a:p>
            <a:r>
              <a:rPr lang="en-US" b="1" dirty="0"/>
              <a:t>Each client, replica </a:t>
            </a:r>
            <a:r>
              <a:rPr lang="en-US" dirty="0"/>
              <a:t>has the following secret keys:</a:t>
            </a:r>
          </a:p>
          <a:p>
            <a:pPr lvl="1"/>
            <a:r>
              <a:rPr lang="en-US" dirty="0"/>
              <a:t>One key per replica for sending messages</a:t>
            </a:r>
          </a:p>
          <a:p>
            <a:pPr lvl="1"/>
            <a:r>
              <a:rPr lang="en-US" dirty="0"/>
              <a:t>One key per replica for receiving messages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F4A2-C045-104D-8489-DC08E629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9D8B-633D-2447-830A-BFD8CB99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dirty="0"/>
              <a:t>Primary chooses the request’s </a:t>
            </a:r>
            <a:r>
              <a:rPr lang="en-US" b="1" i="1" dirty="0">
                <a:solidFill>
                  <a:srgbClr val="0070C0"/>
                </a:solidFill>
              </a:rPr>
              <a:t>sequence number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requests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B1B1-BC25-A044-9AF1-3D551A4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188698-EFB7-EF43-B9A6-2EA249D8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/>
              <a:t>Backups </a:t>
            </a:r>
            <a:r>
              <a:rPr lang="en-US" sz="2800" b="1" dirty="0"/>
              <a:t>locally</a:t>
            </a:r>
            <a:r>
              <a:rPr lang="en-US" sz="2800" dirty="0"/>
              <a:t> verify they’ve seen </a:t>
            </a:r>
            <a:r>
              <a:rPr lang="en-US" sz="2800" b="1" dirty="0"/>
              <a:t>≤ one </a:t>
            </a:r>
            <a:r>
              <a:rPr lang="en-US" sz="2800" dirty="0"/>
              <a:t>client request for sequence number </a:t>
            </a:r>
            <a:r>
              <a:rPr lang="en-US" sz="2800" i="1" dirty="0"/>
              <a:t>n</a:t>
            </a:r>
          </a:p>
          <a:p>
            <a:pPr lvl="1"/>
            <a:r>
              <a:rPr lang="en-US" sz="2400" dirty="0"/>
              <a:t>If local check passes, replica broadcasts </a:t>
            </a:r>
            <a:r>
              <a:rPr lang="en-US" sz="2400" b="1" i="1" dirty="0">
                <a:solidFill>
                  <a:srgbClr val="00B050"/>
                </a:solidFill>
              </a:rPr>
              <a:t>accept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message</a:t>
            </a:r>
          </a:p>
          <a:p>
            <a:pPr lvl="2"/>
            <a:r>
              <a:rPr lang="en-US" sz="2000" dirty="0"/>
              <a:t>Each replica makes this decision </a:t>
            </a:r>
            <a:r>
              <a:rPr lang="en-US" sz="2000" b="1" dirty="0"/>
              <a:t>independently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primary’s message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2ADA-26A5-AA49-AA13-611997A6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6C791F9-055D-DE4B-944C-3753054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Backups wait to collect 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quorum certificate</a:t>
            </a:r>
          </a:p>
          <a:p>
            <a:r>
              <a:rPr lang="en-US" dirty="0"/>
              <a:t>Message is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at a replica when it has:</a:t>
            </a:r>
          </a:p>
          <a:p>
            <a:pPr lvl="1"/>
            <a:r>
              <a:rPr lang="en-US" sz="2600" b="1" dirty="0"/>
              <a:t>A message </a:t>
            </a:r>
            <a:r>
              <a:rPr lang="en-US" sz="2600" dirty="0"/>
              <a:t>from the primary </a:t>
            </a:r>
            <a:r>
              <a:rPr lang="en-US" sz="2600" b="1" dirty="0"/>
              <a:t>proposing</a:t>
            </a:r>
            <a:r>
              <a:rPr lang="en-US" sz="2600" dirty="0"/>
              <a:t> the seqno</a:t>
            </a:r>
          </a:p>
          <a:p>
            <a:pPr lvl="1"/>
            <a:r>
              <a:rPr lang="en-US" sz="2600" b="1" dirty="0"/>
              <a:t>2</a:t>
            </a:r>
            <a:r>
              <a:rPr lang="en-US" sz="2600" b="1" i="1" dirty="0"/>
              <a:t>f</a:t>
            </a:r>
            <a:r>
              <a:rPr lang="en-US" sz="2600" dirty="0"/>
              <a:t> messages from itself and others </a:t>
            </a:r>
            <a:r>
              <a:rPr lang="en-US" sz="2600" b="1" dirty="0"/>
              <a:t>accepting</a:t>
            </a:r>
            <a:r>
              <a:rPr lang="en-US" sz="2600" dirty="0"/>
              <a:t> the seqno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</a:t>
            </a:r>
            <a:r>
              <a:rPr lang="en-US" i="1" dirty="0"/>
              <a:t>prepared certificate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</a:t>
            </a:r>
            <a:r>
              <a:rPr lang="en-US" sz="2800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 has a prepared certificate locally, but does not </a:t>
            </a:r>
            <a:r>
              <a:rPr lang="en-US" sz="2800" u="sng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know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whether the other correct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 do too!  So, we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can’t commit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yet!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69DEA7B-B0A8-8A4D-8D01-B3C2DF31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1EA024F-4A8C-F342-A486-C57A0EAC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/>
              <a:t>Prepared replicas announce: </a:t>
            </a:r>
            <a:r>
              <a:rPr lang="en-US" sz="2800" b="1" spc="-150" dirty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/>
              <a:t>a quorum accepts</a:t>
            </a:r>
          </a:p>
          <a:p>
            <a:r>
              <a:rPr lang="en-US" sz="2800" dirty="0"/>
              <a:t>Replicas wait for a </a:t>
            </a:r>
            <a:r>
              <a:rPr lang="en-US" sz="2800" b="1" i="1" dirty="0">
                <a:solidFill>
                  <a:srgbClr val="0000FF"/>
                </a:solidFill>
              </a:rPr>
              <a:t>committed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quorum certificate 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: 2</a:t>
            </a:r>
            <a:r>
              <a:rPr lang="en-US" sz="2800" i="1" dirty="0"/>
              <a:t>f</a:t>
            </a:r>
            <a:r>
              <a:rPr lang="en-US" sz="2800" dirty="0"/>
              <a:t>+1 different statements that a replica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Collecting a </a:t>
            </a:r>
            <a:r>
              <a:rPr lang="en-US" sz="4000" i="1" dirty="0"/>
              <a:t>committed certificate      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b="1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Once the request is </a:t>
            </a:r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committed</a:t>
            </a:r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replicas execute the operation and send a reply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directly back to the client.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844-69D1-5447-A3FF-F0C4E4A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40490C2-8923-8F45-8168-AB2B1DC9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9421"/>
            <a:ext cx="8286750" cy="3564368"/>
          </a:xfrm>
        </p:spPr>
        <p:txBody>
          <a:bodyPr>
            <a:normAutofit/>
          </a:bodyPr>
          <a:lstStyle/>
          <a:p>
            <a:r>
              <a:rPr lang="en-US" dirty="0"/>
              <a:t>The client assigns each request a unique, monotonically increasing </a:t>
            </a:r>
            <a:r>
              <a:rPr lang="en-US" b="1" i="1" dirty="0">
                <a:solidFill>
                  <a:srgbClr val="0070C0"/>
                </a:solidFill>
              </a:rPr>
              <a:t>timestamp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Servers track greatest </a:t>
            </a:r>
            <a:r>
              <a:rPr lang="en-US" i="1" dirty="0"/>
              <a:t>t</a:t>
            </a:r>
            <a:r>
              <a:rPr lang="en-US" dirty="0"/>
              <a:t> executed for each client 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de-DE" b="1" dirty="0">
                <a:solidFill>
                  <a:srgbClr val="0070C0"/>
                </a:solidFill>
              </a:rPr>
              <a:t>(c), </a:t>
            </a:r>
            <a:r>
              <a:rPr lang="en-US" dirty="0"/>
              <a:t>and their corresponding reply</a:t>
            </a:r>
          </a:p>
          <a:p>
            <a:pPr lvl="1"/>
            <a:r>
              <a:rPr lang="en-US" dirty="0"/>
              <a:t>On receiving request to execute with timestamp </a:t>
            </a:r>
            <a:r>
              <a:rPr lang="en-US" i="1" dirty="0"/>
              <a:t>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t &lt; T</a:t>
            </a:r>
            <a:r>
              <a:rPr lang="de-DE" dirty="0"/>
              <a:t>(c), </a:t>
            </a:r>
            <a:r>
              <a:rPr lang="en-US" dirty="0"/>
              <a:t>skip the request execution</a:t>
            </a:r>
          </a:p>
          <a:p>
            <a:pPr lvl="2"/>
            <a:r>
              <a:rPr lang="en-US" dirty="0"/>
              <a:t>If t = T</a:t>
            </a:r>
            <a:r>
              <a:rPr lang="de-DE" dirty="0"/>
              <a:t>(c), </a:t>
            </a:r>
            <a:r>
              <a:rPr lang="en-US" dirty="0"/>
              <a:t>resend the reply but skip execution.</a:t>
            </a:r>
          </a:p>
          <a:p>
            <a:pPr lvl="2"/>
            <a:r>
              <a:rPr lang="en-US" dirty="0"/>
              <a:t>If t &gt; T</a:t>
            </a:r>
            <a:r>
              <a:rPr lang="de-DE" dirty="0"/>
              <a:t>(c)</a:t>
            </a:r>
            <a:r>
              <a:rPr lang="en-US" dirty="0"/>
              <a:t>, execute request, set T</a:t>
            </a:r>
            <a:r>
              <a:rPr lang="de-DE" dirty="0"/>
              <a:t>(c) </a:t>
            </a:r>
            <a:r>
              <a:rPr lang="de-DE" dirty="0">
                <a:sym typeface="Wingdings"/>
              </a:rPr>
              <a:t> t, remember </a:t>
            </a:r>
            <a:r>
              <a:rPr lang="de-DE" dirty="0" err="1">
                <a:sym typeface="Wingdings"/>
              </a:rPr>
              <a:t>reply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Byzantine primary: replaying old requests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088" y="5147139"/>
            <a:ext cx="6431623" cy="1119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Malicious primary can invoke t = T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(c) </a:t>
            </a:r>
            <a:r>
              <a:rPr lang="de-DE" sz="28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case</a:t>
            </a:r>
            <a:r>
              <a:rPr lang="de-DE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but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cannot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compromise</a:t>
            </a:r>
            <a:r>
              <a:rPr lang="de-DE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28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safety</a:t>
            </a:r>
            <a:endParaRPr lang="en-US" sz="28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4C57B7-8DE5-F843-BD30-DF35D181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1DD47-6012-7747-8945-D7C67D2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626" y="4934736"/>
            <a:ext cx="8666922" cy="1634369"/>
          </a:xfrm>
        </p:spPr>
        <p:txBody>
          <a:bodyPr>
            <a:normAutofit/>
          </a:bodyPr>
          <a:lstStyle/>
          <a:p>
            <a:r>
              <a:rPr lang="en-US" sz="2800" b="1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rgbClr val="0070C0"/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dirty="0"/>
              <a:t>Backup 1: </a:t>
            </a:r>
            <a:r>
              <a:rPr lang="en-US" sz="2600" b="1" dirty="0">
                <a:solidFill>
                  <a:srgbClr val="C00000"/>
                </a:solidFill>
              </a:rPr>
              <a:t>Won’t prepare m’</a:t>
            </a:r>
          </a:p>
          <a:p>
            <a:pPr lvl="1"/>
            <a:r>
              <a:rPr lang="en-US" sz="2600" dirty="0"/>
              <a:t>Backups 2, 3: Will prepare m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540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Byzantine primary: Splitting replicas</a:t>
            </a:r>
            <a:r>
              <a:rPr lang="en-US" sz="3600" dirty="0"/>
              <a:t>	 </a:t>
            </a:r>
            <a:r>
              <a:rPr lang="en-US" sz="4800" dirty="0"/>
              <a:t> 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 = 1)</a:t>
            </a:r>
            <a:endParaRPr lang="en-US" sz="4800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58563" y="238946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m’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(m’)=n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78467" y="4237732"/>
            <a:ext cx="1519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31211" y="1328437"/>
            <a:ext cx="2545814" cy="666032"/>
          </a:xfrm>
          <a:prstGeom prst="wedgeRoundRectCallout">
            <a:avLst>
              <a:gd name="adj1" fmla="val -39870"/>
              <a:gd name="adj2" fmla="val 10583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Replayed</a:t>
            </a:r>
            <a:r>
              <a:rPr lang="en-US" sz="20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request, signed by client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A26B71E-95AD-E841-B7B0-BF7BBAAA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10D6B54-A4C2-F54D-9029-BAB94AB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backups </a:t>
            </a:r>
            <a:r>
              <a:rPr lang="en-US" b="1" dirty="0">
                <a:solidFill>
                  <a:srgbClr val="C00000"/>
                </a:solidFill>
              </a:rPr>
              <a:t>won’t prepare two different requests with the same </a:t>
            </a:r>
            <a:r>
              <a:rPr lang="en-US" b="1" dirty="0" err="1">
                <a:solidFill>
                  <a:srgbClr val="C00000"/>
                </a:solidFill>
              </a:rPr>
              <a:t>seqno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if primary lies</a:t>
            </a:r>
          </a:p>
          <a:p>
            <a:endParaRPr lang="en-US" dirty="0"/>
          </a:p>
          <a:p>
            <a:r>
              <a:rPr lang="en-US" b="1" dirty="0"/>
              <a:t>Suppose they did: </a:t>
            </a:r>
            <a:r>
              <a:rPr lang="en-US" dirty="0"/>
              <a:t>two distinct requests </a:t>
            </a:r>
            <a:r>
              <a:rPr lang="en-US" b="1" dirty="0"/>
              <a:t>m</a:t>
            </a:r>
            <a:r>
              <a:rPr lang="en-US" dirty="0"/>
              <a:t> and </a:t>
            </a:r>
            <a:r>
              <a:rPr lang="en-US" b="1" dirty="0"/>
              <a:t>m′</a:t>
            </a:r>
            <a:r>
              <a:rPr lang="en-US" dirty="0"/>
              <a:t> for the same sequence number 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prepared quorum certificates (each of size 2</a:t>
            </a:r>
            <a:r>
              <a:rPr lang="en-US" i="1" dirty="0"/>
              <a:t>f</a:t>
            </a:r>
            <a:r>
              <a:rPr lang="en-US" dirty="0"/>
              <a:t>+1) would </a:t>
            </a:r>
            <a:r>
              <a:rPr lang="en-US" b="1" dirty="0"/>
              <a:t>intersect</a:t>
            </a:r>
            <a:r>
              <a:rPr lang="en-US" dirty="0"/>
              <a:t> at an </a:t>
            </a:r>
            <a:r>
              <a:rPr lang="en-US" b="1" dirty="0"/>
              <a:t>honest</a:t>
            </a:r>
            <a:r>
              <a:rPr lang="en-US" dirty="0"/>
              <a:t> replica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that honest replica would have sent an accept message for both m and m′</a:t>
            </a:r>
          </a:p>
          <a:p>
            <a:pPr lvl="2"/>
            <a:r>
              <a:rPr lang="en-US" sz="3200" b="1" dirty="0">
                <a:solidFill>
                  <a:srgbClr val="C00000"/>
                </a:solidFill>
              </a:rPr>
              <a:t>So m = 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primary: Splitting replicas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1868-B099-1040-8454-AC361C6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29F68-1B2C-2148-9326-DD38C78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If a replica suspects the primary is faulty, it requests a </a:t>
            </a:r>
            <a:r>
              <a:rPr lang="en-US" altLang="en-US" b="1" i="1" dirty="0">
                <a:solidFill>
                  <a:srgbClr val="0070C0"/>
                </a:solidFill>
              </a:rPr>
              <a:t>view change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 err="1">
                <a:solidFill>
                  <a:srgbClr val="0070C0"/>
                </a:solidFill>
              </a:rPr>
              <a:t>viewchange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request to all replicas</a:t>
            </a:r>
          </a:p>
          <a:p>
            <a:pPr lvl="2"/>
            <a:r>
              <a:rPr lang="en-US" altLang="en-US" dirty="0"/>
              <a:t>Everyone </a:t>
            </a:r>
            <a:r>
              <a:rPr lang="en-US" altLang="en-US" dirty="0" err="1"/>
              <a:t>acks</a:t>
            </a:r>
            <a:r>
              <a:rPr lang="en-US" altLang="en-US" dirty="0"/>
              <a:t> the view change request</a:t>
            </a:r>
          </a:p>
          <a:p>
            <a:endParaRPr lang="en-US" altLang="en-US" dirty="0"/>
          </a:p>
          <a:p>
            <a:r>
              <a:rPr lang="en-US" altLang="en-US" dirty="0"/>
              <a:t>New primary collects a quorum (2</a:t>
            </a:r>
            <a:r>
              <a:rPr lang="en-US" altLang="en-US" i="1" dirty="0"/>
              <a:t>f</a:t>
            </a:r>
            <a:r>
              <a:rPr lang="en-US" altLang="en-US" dirty="0"/>
              <a:t>+1) of responses</a:t>
            </a:r>
          </a:p>
          <a:p>
            <a:pPr lvl="1"/>
            <a:r>
              <a:rPr lang="en-US" altLang="en-US" dirty="0"/>
              <a:t>Sends a </a:t>
            </a:r>
            <a:r>
              <a:rPr lang="en-US" altLang="en-US" b="1" i="1" dirty="0">
                <a:solidFill>
                  <a:srgbClr val="0070C0"/>
                </a:solidFill>
              </a:rPr>
              <a:t>new-view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97196-B847-EB47-95D9-E5F6F73C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47F69-F517-1E49-9BE5-4A11BE54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129D347-362D-0547-B618-E7944A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committed operations to </a:t>
            </a:r>
            <a:r>
              <a:rPr lang="en-US" b="1" dirty="0">
                <a:solidFill>
                  <a:srgbClr val="0070C0"/>
                </a:solidFill>
              </a:rPr>
              <a:t>survive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into next view</a:t>
            </a:r>
          </a:p>
          <a:p>
            <a:pPr lvl="1"/>
            <a:r>
              <a:rPr lang="en-US" dirty="0"/>
              <a:t>Client may have gotten answer</a:t>
            </a:r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b="1" dirty="0">
                <a:solidFill>
                  <a:srgbClr val="0070C0"/>
                </a:solidFill>
              </a:rPr>
              <a:t>preserve liveness</a:t>
            </a:r>
          </a:p>
          <a:p>
            <a:pPr lvl="1"/>
            <a:r>
              <a:rPr lang="en-US" dirty="0"/>
              <a:t>If replicas are too fast to do view change, but really primary is okay – then performance problem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malicious replica tries to subvert the system by proposing a </a:t>
            </a:r>
            <a:r>
              <a:rPr lang="en-US" b="1" dirty="0">
                <a:solidFill>
                  <a:srgbClr val="C00000"/>
                </a:solidFill>
              </a:rPr>
              <a:t>bogus view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view change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25DE-49B0-1647-A4A2-C0BA7D6D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DF96B-5F22-5C40-A632-FE6715FF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all messages and certificates into a </a:t>
            </a:r>
            <a:r>
              <a:rPr lang="en-US" b="1" dirty="0"/>
              <a:t>log</a:t>
            </a:r>
            <a:endParaRPr lang="en-US" dirty="0"/>
          </a:p>
          <a:p>
            <a:pPr lvl="1"/>
            <a:r>
              <a:rPr lang="en-US" dirty="0"/>
              <a:t>Can’t let log </a:t>
            </a:r>
            <a:r>
              <a:rPr lang="en-US" b="1" dirty="0">
                <a:solidFill>
                  <a:srgbClr val="C00000"/>
                </a:solidFill>
              </a:rPr>
              <a:t>grow without bound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Protocol to </a:t>
            </a:r>
            <a:r>
              <a:rPr lang="en-US" b="1" dirty="0"/>
              <a:t>shrink the log </a:t>
            </a:r>
            <a:r>
              <a:rPr lang="en-US" dirty="0"/>
              <a:t>when it gets too big</a:t>
            </a:r>
          </a:p>
          <a:p>
            <a:pPr lvl="1"/>
            <a:r>
              <a:rPr lang="en-US" dirty="0"/>
              <a:t>Discard messages, certificates on commit?</a:t>
            </a:r>
          </a:p>
          <a:p>
            <a:pPr lvl="2"/>
            <a:r>
              <a:rPr lang="en-US" dirty="0"/>
              <a:t>No!  Need them for view change</a:t>
            </a:r>
          </a:p>
          <a:p>
            <a:pPr lvl="1"/>
            <a:r>
              <a:rPr lang="en-US" dirty="0"/>
              <a:t>Replicas have to agree to shrink the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9EEF-7F2F-B24E-9761-1D9176DA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6FF3-DFD8-344F-87D5-A4263CC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/>
              <a:t>Generals camped outside a city, waiting to attack</a:t>
            </a:r>
          </a:p>
          <a:p>
            <a:endParaRPr lang="en-US" dirty="0"/>
          </a:p>
          <a:p>
            <a:r>
              <a:rPr lang="en-US" dirty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on common battle plan</a:t>
            </a:r>
          </a:p>
          <a:p>
            <a:pPr lvl="1"/>
            <a:r>
              <a:rPr lang="en-US" sz="3000" dirty="0"/>
              <a:t>Attack or wait </a:t>
            </a:r>
            <a:r>
              <a:rPr lang="en-US" sz="3000" b="1" dirty="0"/>
              <a:t>together</a:t>
            </a:r>
            <a:r>
              <a:rPr lang="en-US" sz="3000" dirty="0"/>
              <a:t> </a:t>
            </a:r>
            <a:r>
              <a:rPr lang="en-US" sz="3000" dirty="0">
                <a:sym typeface="Wingdings"/>
              </a:rPr>
              <a:t> success</a:t>
            </a:r>
            <a:endParaRPr lang="en-US" sz="3000" dirty="0"/>
          </a:p>
          <a:p>
            <a:pPr lvl="1"/>
            <a:r>
              <a:rPr lang="en-US" sz="3000" dirty="0"/>
              <a:t>However,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others</a:t>
            </a:r>
          </a:p>
          <a:p>
            <a:endParaRPr lang="en-US" dirty="0"/>
          </a:p>
          <a:p>
            <a:r>
              <a:rPr lang="en-US" dirty="0"/>
              <a:t>Problem: Find an algorithm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 to theoretical fundamentals: Byzantine generals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82AE-D2DC-B04B-8CCD-FE5E632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DE02-1E74-5041-9812-4C60F179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0C1-793A-9D43-8A81-50431FA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259-9CBD-554F-8FA8-6A8C915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Byzantine fault: </a:t>
            </a:r>
            <a:r>
              <a:rPr lang="en-US" altLang="en-US" sz="3200" dirty="0"/>
              <a:t>Node/component </a:t>
            </a:r>
            <a:r>
              <a:rPr lang="en-US" altLang="en-US" sz="3200" b="1" dirty="0"/>
              <a:t>fails</a:t>
            </a:r>
            <a:r>
              <a:rPr lang="en-US" altLang="en-US" sz="3200" dirty="0"/>
              <a:t> </a:t>
            </a:r>
            <a:r>
              <a:rPr lang="en-US" altLang="en-US" sz="3200" b="1" dirty="0"/>
              <a:t>arbitrarily</a:t>
            </a:r>
          </a:p>
          <a:p>
            <a:pPr lvl="1"/>
            <a:r>
              <a:rPr lang="en-US" altLang="en-US" sz="3200" dirty="0"/>
              <a:t>Might perform </a:t>
            </a:r>
            <a:r>
              <a:rPr lang="en-US" altLang="en-US" sz="3200" b="1" dirty="0">
                <a:solidFill>
                  <a:srgbClr val="C00000"/>
                </a:solidFill>
              </a:rPr>
              <a:t>incorrect computation</a:t>
            </a:r>
          </a:p>
          <a:p>
            <a:pPr lvl="1"/>
            <a:r>
              <a:rPr lang="en-US" altLang="en-US" sz="3200" dirty="0"/>
              <a:t>Might give </a:t>
            </a:r>
            <a:r>
              <a:rPr lang="en-US" altLang="en-US" sz="3200" b="1" dirty="0">
                <a:solidFill>
                  <a:srgbClr val="C00000"/>
                </a:solidFill>
              </a:rPr>
              <a:t>conflicting information </a:t>
            </a:r>
            <a:r>
              <a:rPr lang="en-US" altLang="en-US" sz="3200" dirty="0"/>
              <a:t>to different parts of the system</a:t>
            </a:r>
          </a:p>
          <a:p>
            <a:pPr lvl="1"/>
            <a:r>
              <a:rPr lang="en-US" altLang="en-US" sz="3200" dirty="0"/>
              <a:t>Might </a:t>
            </a:r>
            <a:r>
              <a:rPr lang="en-US" altLang="en-US" sz="3200" b="1" dirty="0">
                <a:solidFill>
                  <a:srgbClr val="C00000"/>
                </a:solidFill>
              </a:rPr>
              <a:t>collude</a:t>
            </a:r>
            <a:r>
              <a:rPr lang="en-US" altLang="en-US" sz="3200" dirty="0"/>
              <a:t> with other failed nodes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/>
            <a:endParaRPr lang="en-US" altLang="en-US" sz="3200" b="1" dirty="0"/>
          </a:p>
          <a:p>
            <a:r>
              <a:rPr lang="en-US" altLang="en-US" sz="3200" dirty="0"/>
              <a:t>Why might nodes or components fail arbitrarily?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Software bug </a:t>
            </a:r>
            <a:r>
              <a:rPr lang="en-US" altLang="en-US" sz="3200" dirty="0"/>
              <a:t>present in code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Hardware failure </a:t>
            </a:r>
            <a:r>
              <a:rPr lang="en-US" altLang="en-US" sz="3200" dirty="0"/>
              <a:t>occurs</a:t>
            </a:r>
          </a:p>
          <a:p>
            <a:pPr lvl="1"/>
            <a:r>
              <a:rPr lang="en-US" altLang="en-US" sz="3200" b="1" dirty="0">
                <a:solidFill>
                  <a:srgbClr val="C00000"/>
                </a:solidFill>
              </a:rPr>
              <a:t>Hack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/>
              <a:t>attack on system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A979-7FE4-064E-A679-C7F4AF8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8FE-B8E4-4842-833B-322CAF6D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C408-B9B5-0B41-A60B-9DFAB9C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/>
              <a:t>Recall: </a:t>
            </a:r>
            <a:r>
              <a:rPr lang="en-US" sz="2800" spc="-150" dirty="0"/>
              <a:t>To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/>
              <a:t>, need primary message and 2</a:t>
            </a:r>
            <a:r>
              <a:rPr lang="en-US" sz="2800" i="1" spc="-150" dirty="0"/>
              <a:t>f</a:t>
            </a:r>
            <a:r>
              <a:rPr lang="en-US" sz="2800" spc="-150" dirty="0"/>
              <a:t> accepts</a:t>
            </a:r>
          </a:p>
          <a:p>
            <a:pPr lvl="1"/>
            <a:r>
              <a:rPr lang="en-US" sz="2600" spc="-150" dirty="0"/>
              <a:t>Backup 1: Has primary message for m, accepts for m′</a:t>
            </a:r>
          </a:p>
          <a:p>
            <a:pPr lvl="1"/>
            <a:r>
              <a:rPr lang="en-US" sz="2600" spc="-150" dirty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Byzantine primary</a:t>
            </a:r>
            <a:r>
              <a:rPr lang="en-US" dirty="0"/>
              <a:t>								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 m</a:t>
              </a:r>
              <a:endParaRPr lang="en-US" sz="2400" baseline="-25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4315-E8D2-F543-A3FF-D913DD00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A13EC21-643F-4342-BA0E-0D58183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Can we provide state machine replication for a service </a:t>
            </a:r>
            <a:r>
              <a:rPr lang="en-US" sz="3200" b="1" dirty="0">
                <a:solidFill>
                  <a:srgbClr val="C00000"/>
                </a:solidFill>
              </a:rPr>
              <a:t>in the presence of Byzantine faults?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Such a service is called a </a:t>
            </a:r>
            <a:r>
              <a:rPr lang="en-US" sz="3200" b="1" dirty="0">
                <a:solidFill>
                  <a:srgbClr val="0070C0"/>
                </a:solidFill>
              </a:rPr>
              <a:t>Byzantine Fault Tolerant 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b="1" dirty="0">
                <a:solidFill>
                  <a:srgbClr val="0070C0"/>
                </a:solidFill>
              </a:rPr>
              <a:t>BFT</a:t>
            </a:r>
            <a:r>
              <a:rPr lang="en-US" sz="3200" dirty="0">
                <a:solidFill>
                  <a:srgbClr val="0070C0"/>
                </a:solidFill>
              </a:rPr>
              <a:t>) </a:t>
            </a:r>
            <a:r>
              <a:rPr lang="en-US" sz="3200" dirty="0"/>
              <a:t>service</a:t>
            </a:r>
          </a:p>
          <a:p>
            <a:endParaRPr lang="en-US" sz="3200" i="1" dirty="0"/>
          </a:p>
          <a:p>
            <a:endParaRPr lang="en-US" sz="3200" i="1" dirty="0"/>
          </a:p>
          <a:p>
            <a:r>
              <a:rPr lang="en-US" sz="3200" i="1" dirty="0"/>
              <a:t>Why might we care about this level of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Byzantine fault tolerance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1895-ED27-D346-B792-C18C691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8A54-E51C-C346-8F81-346DF39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1C2-EBD7-564D-A750-5C64813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3A80-79E3-C948-B697-A3DD731C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/>
              <a:t>have found numerous applications:</a:t>
            </a:r>
          </a:p>
          <a:p>
            <a:pPr lvl="1"/>
            <a:r>
              <a:rPr lang="en-US" dirty="0"/>
              <a:t>Commercial airliner flight control computer systems</a:t>
            </a:r>
          </a:p>
          <a:p>
            <a:pPr lvl="1"/>
            <a:r>
              <a:rPr lang="en-US" dirty="0"/>
              <a:t>Digital currency systems</a:t>
            </a:r>
          </a:p>
          <a:p>
            <a:endParaRPr lang="en-US" spc="-150" dirty="0"/>
          </a:p>
          <a:p>
            <a:r>
              <a:rPr lang="en-US" dirty="0"/>
              <a:t>Some limitations, but...</a:t>
            </a:r>
          </a:p>
          <a:p>
            <a:pPr lvl="1"/>
            <a:r>
              <a:rPr lang="en-US" dirty="0"/>
              <a:t>Inspired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much follow-on research </a:t>
            </a:r>
            <a:r>
              <a:rPr lang="en-US" dirty="0"/>
              <a:t>to address these limitations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E5CF-1387-D944-BDD3-67D77421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890F-CD75-D649-B325-553EA010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76E2-F9DD-AB4A-B710-966B18A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E9789F-DF61-F345-9B28-B4BB75FB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2351"/>
            <a:ext cx="4508249" cy="21953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667" y="1406535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Mini-case-study: Boeing 777 fly-by-wire primary flight control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11" y="1439233"/>
            <a:ext cx="3053319" cy="20423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Simplified</a:t>
            </a:r>
            <a:r>
              <a:rPr lang="en-US" dirty="0"/>
              <a:t> design:</a:t>
            </a:r>
          </a:p>
          <a:p>
            <a:r>
              <a:rPr lang="en-US" b="0" dirty="0"/>
              <a:t>Pilot inputs </a:t>
            </a:r>
            <a:r>
              <a:rPr lang="en-US" b="0" dirty="0">
                <a:sym typeface="Wingdings"/>
              </a:rPr>
              <a:t> three processors</a:t>
            </a:r>
            <a:endParaRPr lang="en-US" b="0" dirty="0"/>
          </a:p>
          <a:p>
            <a:r>
              <a:rPr lang="en-US" b="0" spc="-150" dirty="0"/>
              <a:t>Processors </a:t>
            </a:r>
            <a:r>
              <a:rPr lang="en-US" spc="-150" dirty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>
                <a:sym typeface="Wingdings"/>
              </a:rPr>
              <a:t> </a:t>
            </a:r>
            <a:r>
              <a:rPr lang="en-US" spc="-150" dirty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6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techniques: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 and software diversity,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Voting between components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1DC29F3-0276-A640-8FC0-3A7DA209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7EC26-536E-0F43-A82C-FD0DEB8B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40621-E394-DA40-8A3D-E7E9DE702840}"/>
              </a:ext>
            </a:extLst>
          </p:cNvPr>
          <p:cNvSpPr/>
          <p:nvPr/>
        </p:nvSpPr>
        <p:spPr>
          <a:xfrm>
            <a:off x="7948943" y="5080482"/>
            <a:ext cx="1195057" cy="4602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9261-85B3-4648-9A6E-E23917F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F9110-A6DA-1F4A-92B4-66813E83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Traditional state machine replication (Paxos) </a:t>
            </a:r>
            <a:r>
              <a:rPr lang="en-US" sz="3200" dirty="0"/>
              <a:t>requires, </a:t>
            </a:r>
            <a:r>
              <a:rPr lang="en-US" sz="3200" i="1" dirty="0"/>
              <a:t>e.g.</a:t>
            </a:r>
            <a:r>
              <a:rPr lang="en-US" sz="3200" dirty="0"/>
              <a:t>, 2</a:t>
            </a:r>
            <a:r>
              <a:rPr lang="en-US" sz="3200" i="1" dirty="0"/>
              <a:t>f </a:t>
            </a:r>
            <a:r>
              <a:rPr lang="en-US" sz="3200" dirty="0"/>
              <a:t>+ 1 = </a:t>
            </a:r>
            <a:r>
              <a:rPr lang="en-US" sz="3200" b="1" dirty="0"/>
              <a:t>three</a:t>
            </a:r>
            <a:r>
              <a:rPr lang="en-US" sz="3200" dirty="0"/>
              <a:t> replicas, if </a:t>
            </a:r>
            <a:r>
              <a:rPr lang="en-US" sz="3200" i="1" dirty="0"/>
              <a:t>f</a:t>
            </a:r>
            <a:r>
              <a:rPr lang="en-US" sz="3200" dirty="0"/>
              <a:t> = 1</a:t>
            </a:r>
          </a:p>
          <a:p>
            <a:endParaRPr lang="en-US" sz="3200" dirty="0"/>
          </a:p>
          <a:p>
            <a:r>
              <a:rPr lang="en-US" sz="3200" dirty="0"/>
              <a:t>Operations are totally ordered </a:t>
            </a:r>
            <a:r>
              <a:rPr lang="en-US" sz="3200" dirty="0">
                <a:sym typeface="Wingdings"/>
              </a:rPr>
              <a:t> correctness</a:t>
            </a:r>
            <a:endParaRPr lang="en-US" sz="3200" dirty="0"/>
          </a:p>
          <a:p>
            <a:pPr lvl="1"/>
            <a:r>
              <a:rPr lang="en-US" sz="3200" dirty="0"/>
              <a:t>A two-phase protocol</a:t>
            </a:r>
          </a:p>
          <a:p>
            <a:endParaRPr lang="en-US" sz="3200" dirty="0"/>
          </a:p>
          <a:p>
            <a:r>
              <a:rPr lang="en-US" sz="3200" dirty="0"/>
              <a:t>Each operation uses ≥ </a:t>
            </a:r>
            <a:r>
              <a:rPr lang="en-US" sz="3200" i="1" dirty="0"/>
              <a:t>f</a:t>
            </a:r>
            <a:r>
              <a:rPr lang="en-US" sz="3200" dirty="0"/>
              <a:t> + 1 = 2</a:t>
            </a:r>
            <a:r>
              <a:rPr lang="en-US" sz="3200" b="1" dirty="0"/>
              <a:t> </a:t>
            </a:r>
            <a:r>
              <a:rPr lang="en-US" sz="3200" dirty="0"/>
              <a:t>of them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Overlapping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quorums</a:t>
            </a:r>
          </a:p>
          <a:p>
            <a:pPr lvl="2"/>
            <a:r>
              <a:rPr lang="en-US" sz="3200" dirty="0"/>
              <a:t>So </a:t>
            </a:r>
            <a:r>
              <a:rPr lang="en-US" sz="3200" b="1" dirty="0">
                <a:solidFill>
                  <a:srgbClr val="00B050"/>
                </a:solidFill>
              </a:rPr>
              <a:t>at least one replica </a:t>
            </a:r>
            <a:r>
              <a:rPr lang="en-US" sz="3200" dirty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Review: Tolerating one fail-stop failure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7B0C-52F2-CA4D-ACDB-4F93E398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985C-FF02-4849-891B-98402156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20848</TotalTime>
  <Words>2403</Words>
  <Application>Microsoft Macintosh PowerPoint</Application>
  <PresentationFormat>On-screen Show (4:3)</PresentationFormat>
  <Paragraphs>513</Paragraphs>
  <Slides>40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Franklin Gothic Medium Cond</vt:lpstr>
      <vt:lpstr>Gill Sans</vt:lpstr>
      <vt:lpstr>Helvetica</vt:lpstr>
      <vt:lpstr>Helvetica Neue</vt:lpstr>
      <vt:lpstr>Helvetica Neue Light</vt:lpstr>
      <vt:lpstr>Office Theme</vt:lpstr>
      <vt:lpstr>Byzantine Fault Tolerance</vt:lpstr>
      <vt:lpstr>So far: Fail-stop failures</vt:lpstr>
      <vt:lpstr>Byzantine faults</vt:lpstr>
      <vt:lpstr>Byzantine faults</vt:lpstr>
      <vt:lpstr>Today: Byzantine fault tolerance</vt:lpstr>
      <vt:lpstr>Motivation for BFT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    (f = 1)</vt:lpstr>
      <vt:lpstr>Paxos under Byzantine faults       (f = 1)</vt:lpstr>
      <vt:lpstr>Paxos under Byzantine faults       (f = 1)</vt:lpstr>
      <vt:lpstr>Paxos under Byzantine faults       (f = 1)</vt:lpstr>
      <vt:lpstr>Theoretical fundamentals:  Byzantine Generals</vt:lpstr>
      <vt:lpstr>Theoretical fundamentals:  Byzantine Generals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(f = 1)</vt:lpstr>
      <vt:lpstr>Quorum certificates</vt:lpstr>
      <vt:lpstr>Keys</vt:lpstr>
      <vt:lpstr>Ordering requests</vt:lpstr>
      <vt:lpstr>Checking the primary’s message</vt:lpstr>
      <vt:lpstr>Collecting a prepared certificate    (f = 1)</vt:lpstr>
      <vt:lpstr>Collecting a committed certificate       (f = 1)</vt:lpstr>
      <vt:lpstr>Byzantine primary: replaying old requests</vt:lpstr>
      <vt:lpstr>Byzantine primary: Splitting replicas   (f = 1)</vt:lpstr>
      <vt:lpstr>Byzantine primary: Splitting replicas</vt:lpstr>
      <vt:lpstr>View change</vt:lpstr>
      <vt:lpstr>Considerations for view change</vt:lpstr>
      <vt:lpstr>Garbage collection</vt:lpstr>
      <vt:lpstr>Back to theoretical fundamentals: Byzantine generals</vt:lpstr>
      <vt:lpstr>Byzantine primary        (f = 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601</cp:revision>
  <cp:lastPrinted>2020-01-28T17:10:00Z</cp:lastPrinted>
  <dcterms:created xsi:type="dcterms:W3CDTF">2019-12-20T04:48:00Z</dcterms:created>
  <dcterms:modified xsi:type="dcterms:W3CDTF">2021-10-13T20:44:18Z</dcterms:modified>
</cp:coreProperties>
</file>