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29"/>
  </p:notesMasterIdLst>
  <p:sldIdLst>
    <p:sldId id="541" r:id="rId2"/>
    <p:sldId id="625" r:id="rId3"/>
    <p:sldId id="580" r:id="rId4"/>
    <p:sldId id="605" r:id="rId5"/>
    <p:sldId id="582" r:id="rId6"/>
    <p:sldId id="585" r:id="rId7"/>
    <p:sldId id="583" r:id="rId8"/>
    <p:sldId id="586" r:id="rId9"/>
    <p:sldId id="587" r:id="rId10"/>
    <p:sldId id="590" r:id="rId11"/>
    <p:sldId id="588" r:id="rId12"/>
    <p:sldId id="589" r:id="rId13"/>
    <p:sldId id="591" r:id="rId14"/>
    <p:sldId id="592" r:id="rId15"/>
    <p:sldId id="593" r:id="rId16"/>
    <p:sldId id="594" r:id="rId17"/>
    <p:sldId id="637" r:id="rId18"/>
    <p:sldId id="626" r:id="rId19"/>
    <p:sldId id="597" r:id="rId20"/>
    <p:sldId id="598" r:id="rId21"/>
    <p:sldId id="599" r:id="rId22"/>
    <p:sldId id="601" r:id="rId23"/>
    <p:sldId id="602" r:id="rId24"/>
    <p:sldId id="603" r:id="rId25"/>
    <p:sldId id="627" r:id="rId26"/>
    <p:sldId id="638" r:id="rId27"/>
    <p:sldId id="645" r:id="rId28"/>
    <p:sldId id="607" r:id="rId29"/>
    <p:sldId id="608" r:id="rId30"/>
    <p:sldId id="609" r:id="rId31"/>
    <p:sldId id="646" r:id="rId32"/>
    <p:sldId id="610" r:id="rId33"/>
    <p:sldId id="639" r:id="rId34"/>
    <p:sldId id="630" r:id="rId35"/>
    <p:sldId id="632" r:id="rId36"/>
    <p:sldId id="635" r:id="rId37"/>
    <p:sldId id="633" r:id="rId38"/>
    <p:sldId id="613" r:id="rId39"/>
    <p:sldId id="614" r:id="rId40"/>
    <p:sldId id="615" r:id="rId41"/>
    <p:sldId id="616" r:id="rId42"/>
    <p:sldId id="617" r:id="rId43"/>
    <p:sldId id="640" r:id="rId44"/>
    <p:sldId id="618" r:id="rId45"/>
    <p:sldId id="551" r:id="rId46"/>
    <p:sldId id="549" r:id="rId47"/>
    <p:sldId id="612" r:id="rId48"/>
    <p:sldId id="710" r:id="rId49"/>
    <p:sldId id="712" r:id="rId50"/>
    <p:sldId id="648" r:id="rId51"/>
    <p:sldId id="649" r:id="rId52"/>
    <p:sldId id="688" r:id="rId53"/>
    <p:sldId id="689" r:id="rId54"/>
    <p:sldId id="690" r:id="rId55"/>
    <p:sldId id="619" r:id="rId56"/>
    <p:sldId id="691" r:id="rId57"/>
    <p:sldId id="620" r:id="rId58"/>
    <p:sldId id="621" r:id="rId59"/>
    <p:sldId id="622" r:id="rId60"/>
    <p:sldId id="623" r:id="rId61"/>
    <p:sldId id="624" r:id="rId62"/>
    <p:sldId id="692" r:id="rId63"/>
    <p:sldId id="693" r:id="rId64"/>
    <p:sldId id="694" r:id="rId65"/>
    <p:sldId id="628" r:id="rId66"/>
    <p:sldId id="629" r:id="rId67"/>
    <p:sldId id="695" r:id="rId68"/>
    <p:sldId id="631" r:id="rId69"/>
    <p:sldId id="696" r:id="rId70"/>
    <p:sldId id="697" r:id="rId71"/>
    <p:sldId id="634" r:id="rId72"/>
    <p:sldId id="698" r:id="rId73"/>
    <p:sldId id="699" r:id="rId74"/>
    <p:sldId id="636" r:id="rId75"/>
    <p:sldId id="700" r:id="rId76"/>
    <p:sldId id="701" r:id="rId77"/>
    <p:sldId id="702" r:id="rId78"/>
    <p:sldId id="653" r:id="rId79"/>
    <p:sldId id="703" r:id="rId80"/>
    <p:sldId id="642" r:id="rId81"/>
    <p:sldId id="643" r:id="rId82"/>
    <p:sldId id="654" r:id="rId83"/>
    <p:sldId id="704" r:id="rId84"/>
    <p:sldId id="705" r:id="rId85"/>
    <p:sldId id="706" r:id="rId86"/>
    <p:sldId id="686" r:id="rId87"/>
    <p:sldId id="707" r:id="rId88"/>
    <p:sldId id="708" r:id="rId89"/>
    <p:sldId id="650" r:id="rId90"/>
    <p:sldId id="651" r:id="rId91"/>
    <p:sldId id="655" r:id="rId92"/>
    <p:sldId id="657" r:id="rId93"/>
    <p:sldId id="656" r:id="rId94"/>
    <p:sldId id="658" r:id="rId95"/>
    <p:sldId id="659" r:id="rId96"/>
    <p:sldId id="661" r:id="rId97"/>
    <p:sldId id="662" r:id="rId98"/>
    <p:sldId id="663" r:id="rId99"/>
    <p:sldId id="664" r:id="rId100"/>
    <p:sldId id="665" r:id="rId101"/>
    <p:sldId id="666" r:id="rId102"/>
    <p:sldId id="667" r:id="rId103"/>
    <p:sldId id="668" r:id="rId104"/>
    <p:sldId id="669" r:id="rId105"/>
    <p:sldId id="670" r:id="rId106"/>
    <p:sldId id="671" r:id="rId107"/>
    <p:sldId id="672" r:id="rId108"/>
    <p:sldId id="673" r:id="rId109"/>
    <p:sldId id="674" r:id="rId110"/>
    <p:sldId id="680" r:id="rId111"/>
    <p:sldId id="685" r:id="rId112"/>
    <p:sldId id="280" r:id="rId113"/>
    <p:sldId id="281" r:id="rId114"/>
    <p:sldId id="282" r:id="rId115"/>
    <p:sldId id="283" r:id="rId116"/>
    <p:sldId id="285" r:id="rId117"/>
    <p:sldId id="286" r:id="rId118"/>
    <p:sldId id="709" r:id="rId119"/>
    <p:sldId id="675" r:id="rId120"/>
    <p:sldId id="676" r:id="rId121"/>
    <p:sldId id="677" r:id="rId122"/>
    <p:sldId id="678" r:id="rId123"/>
    <p:sldId id="679" r:id="rId124"/>
    <p:sldId id="681" r:id="rId125"/>
    <p:sldId id="682" r:id="rId126"/>
    <p:sldId id="683" r:id="rId127"/>
    <p:sldId id="684" r:id="rId128"/>
  </p:sldIdLst>
  <p:sldSz cx="9144000" cy="6858000" type="screen4x3"/>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3F"/>
    <a:srgbClr val="F0B8C0"/>
    <a:srgbClr val="FFF2CC"/>
    <a:srgbClr val="FFFD78"/>
    <a:srgbClr val="D5FC79"/>
    <a:srgbClr val="E311FF"/>
    <a:srgbClr val="F747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42"/>
    <p:restoredTop sz="82421"/>
  </p:normalViewPr>
  <p:slideViewPr>
    <p:cSldViewPr snapToGrid="0" snapToObjects="1">
      <p:cViewPr varScale="1">
        <p:scale>
          <a:sx n="123" d="100"/>
          <a:sy n="123" d="100"/>
        </p:scale>
        <p:origin x="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89D39-AF6D-2F4E-8456-1FBCE0A4B084}" type="datetimeFigureOut">
              <a:rPr lang="en-US" smtClean="0"/>
              <a:t>3/29/21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E3B1B-9E0E-1649-B65E-0F2FBCCECBDD}" type="slidenum">
              <a:rPr lang="en-US" smtClean="0"/>
              <a:t>‹#›</a:t>
            </a:fld>
            <a:endParaRPr lang="en-US"/>
          </a:p>
        </p:txBody>
      </p:sp>
    </p:spTree>
    <p:extLst>
      <p:ext uri="{BB962C8B-B14F-4D97-AF65-F5344CB8AC3E}">
        <p14:creationId xmlns:p14="http://schemas.microsoft.com/office/powerpoint/2010/main" val="22672548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n.wikipedia.org/wiki/Digital_electronics"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s://en.wikipedia.org/wiki/NAND_gate" TargetMode="External"/><Relationship Id="rId5" Type="http://schemas.openxmlformats.org/officeDocument/2006/relationships/hyperlink" Target="https://en.wikipedia.org/wiki/Floating_Gate_MOSFET" TargetMode="External"/><Relationship Id="rId4" Type="http://schemas.openxmlformats.org/officeDocument/2006/relationships/hyperlink" Target="https://en.wikipedia.org/wiki/Logic_gate"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intel.com/content/www/us/en/solid-state-drives/3d-nand-technology-animation.html"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E3B1B-9E0E-1649-B65E-0F2FBCCECBDD}" type="slidenum">
              <a:rPr lang="en-US" smtClean="0"/>
              <a:t>1</a:t>
            </a:fld>
            <a:endParaRPr lang="en-US"/>
          </a:p>
        </p:txBody>
      </p:sp>
    </p:spTree>
    <p:extLst>
      <p:ext uri="{BB962C8B-B14F-4D97-AF65-F5344CB8AC3E}">
        <p14:creationId xmlns:p14="http://schemas.microsoft.com/office/powerpoint/2010/main" val="2970905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two level </a:t>
            </a:r>
            <a:r>
              <a:rPr lang="en-US" dirty="0" err="1"/>
              <a:t>io</a:t>
            </a:r>
            <a:r>
              <a:rPr lang="en-US" dirty="0"/>
              <a:t> </a:t>
            </a:r>
            <a:r>
              <a:rPr lang="en-US" dirty="0" err="1"/>
              <a:t>sched</a:t>
            </a:r>
            <a:r>
              <a:rPr lang="en-US" baseline="0" dirty="0"/>
              <a:t> is a bit out of our current scope too complex; so we are simply focusing on the </a:t>
            </a:r>
            <a:r>
              <a:rPr lang="en-US" baseline="0" dirty="0" err="1"/>
              <a:t>os</a:t>
            </a:r>
            <a:r>
              <a:rPr lang="en-US" baseline="0" dirty="0"/>
              <a:t> part</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30</a:t>
            </a:fld>
            <a:endParaRPr lang="en-US"/>
          </a:p>
        </p:txBody>
      </p:sp>
    </p:spTree>
    <p:extLst>
      <p:ext uri="{BB962C8B-B14F-4D97-AF65-F5344CB8AC3E}">
        <p14:creationId xmlns:p14="http://schemas.microsoft.com/office/powerpoint/2010/main" val="3439532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an </a:t>
            </a:r>
            <a:r>
              <a:rPr lang="en-US" dirty="0" err="1"/>
              <a:t>exmaple</a:t>
            </a:r>
            <a:r>
              <a:rPr lang="en-US" dirty="0"/>
              <a:t> IO workload</a:t>
            </a:r>
            <a:r>
              <a:rPr lang="en-US" baseline="0" dirty="0"/>
              <a:t> that spans a cylinder range of  0-199</a:t>
            </a:r>
          </a:p>
          <a:p>
            <a:r>
              <a:rPr lang="en-US" baseline="0" dirty="0"/>
              <a:t>you can think of each cylinder number touched in this workload as a disk </a:t>
            </a:r>
            <a:r>
              <a:rPr lang="en-US" baseline="0" dirty="0" err="1"/>
              <a:t>addr</a:t>
            </a:r>
            <a:r>
              <a:rPr lang="en-US" baseline="0" dirty="0"/>
              <a:t> requested by the app</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31</a:t>
            </a:fld>
            <a:endParaRPr lang="en-US"/>
          </a:p>
        </p:txBody>
      </p:sp>
    </p:spTree>
    <p:extLst>
      <p:ext uri="{BB962C8B-B14F-4D97-AF65-F5344CB8AC3E}">
        <p14:creationId xmlns:p14="http://schemas.microsoft.com/office/powerpoint/2010/main" val="3357966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visualization of FIFO</a:t>
            </a:r>
            <a:r>
              <a:rPr lang="en-US" baseline="0" dirty="0"/>
              <a:t> </a:t>
            </a:r>
          </a:p>
          <a:p>
            <a:endParaRPr lang="en-US" baseline="0" dirty="0"/>
          </a:p>
          <a:p>
            <a:r>
              <a:rPr lang="en-US" baseline="0" dirty="0"/>
              <a:t>zig zag kind of flow</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33</a:t>
            </a:fld>
            <a:endParaRPr lang="en-US"/>
          </a:p>
        </p:txBody>
      </p:sp>
    </p:spTree>
    <p:extLst>
      <p:ext uri="{BB962C8B-B14F-4D97-AF65-F5344CB8AC3E}">
        <p14:creationId xmlns:p14="http://schemas.microsoft.com/office/powerpoint/2010/main" val="531105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is so bad</a:t>
            </a:r>
          </a:p>
          <a:p>
            <a:endParaRPr lang="en-US" dirty="0"/>
          </a:p>
          <a:p>
            <a:r>
              <a:rPr lang="mr-IN" dirty="0"/>
              <a:t>98-53+183-98+183-37+122-37+122-14+124-14+124-65+2</a:t>
            </a:r>
            <a:r>
              <a:rPr lang="en-US" dirty="0"/>
              <a:t> = 640</a:t>
            </a:r>
          </a:p>
        </p:txBody>
      </p:sp>
      <p:sp>
        <p:nvSpPr>
          <p:cNvPr id="4" name="Slide Number Placeholder 3"/>
          <p:cNvSpPr>
            <a:spLocks noGrp="1"/>
          </p:cNvSpPr>
          <p:nvPr>
            <p:ph type="sldNum" sz="quarter" idx="10"/>
          </p:nvPr>
        </p:nvSpPr>
        <p:spPr/>
        <p:txBody>
          <a:bodyPr/>
          <a:lstStyle/>
          <a:p>
            <a:fld id="{FFFD9AD6-E456-435D-9323-9CB782D9BA97}" type="slidenum">
              <a:rPr lang="en-US" smtClean="0"/>
              <a:pPr/>
              <a:t>34</a:t>
            </a:fld>
            <a:endParaRPr lang="en-US"/>
          </a:p>
        </p:txBody>
      </p:sp>
    </p:spTree>
    <p:extLst>
      <p:ext uri="{BB962C8B-B14F-4D97-AF65-F5344CB8AC3E}">
        <p14:creationId xmlns:p14="http://schemas.microsoft.com/office/powerpoint/2010/main" val="24986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kind of like a greedy </a:t>
            </a:r>
            <a:r>
              <a:rPr lang="en-US" dirty="0" err="1"/>
              <a:t>algo</a:t>
            </a:r>
            <a:r>
              <a:rPr lang="en-US" dirty="0"/>
              <a:t> – out of </a:t>
            </a:r>
            <a:r>
              <a:rPr lang="en-US"/>
              <a:t>order scheduling… </a:t>
            </a:r>
            <a:endParaRPr lang="en-US" dirty="0"/>
          </a:p>
          <a:p>
            <a:endParaRPr lang="en-US" dirty="0"/>
          </a:p>
          <a:p>
            <a:r>
              <a:rPr lang="en-US" dirty="0"/>
              <a:t>65-53+67-65+67-37+37-14+98-14+122-98+124-122+183-124 = 236</a:t>
            </a:r>
          </a:p>
          <a:p>
            <a:endParaRPr lang="en-US" dirty="0"/>
          </a:p>
          <a:p>
            <a:r>
              <a:rPr lang="en-US" dirty="0"/>
              <a:t>67-53+67-14+183-14</a:t>
            </a:r>
          </a:p>
        </p:txBody>
      </p:sp>
      <p:sp>
        <p:nvSpPr>
          <p:cNvPr id="4" name="Slide Number Placeholder 3"/>
          <p:cNvSpPr>
            <a:spLocks noGrp="1"/>
          </p:cNvSpPr>
          <p:nvPr>
            <p:ph type="sldNum" sz="quarter" idx="10"/>
          </p:nvPr>
        </p:nvSpPr>
        <p:spPr/>
        <p:txBody>
          <a:bodyPr/>
          <a:lstStyle/>
          <a:p>
            <a:fld id="{FFFD9AD6-E456-435D-9323-9CB782D9BA97}" type="slidenum">
              <a:rPr lang="en-US" smtClean="0"/>
              <a:pPr/>
              <a:t>36</a:t>
            </a:fld>
            <a:endParaRPr lang="en-US"/>
          </a:p>
        </p:txBody>
      </p:sp>
    </p:spTree>
    <p:extLst>
      <p:ext uri="{BB962C8B-B14F-4D97-AF65-F5344CB8AC3E}">
        <p14:creationId xmlns:p14="http://schemas.microsoft.com/office/powerpoint/2010/main" val="3096819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53-37+37-14+14+65+67-65+98-67+122-98+124-122+183-124</a:t>
            </a:r>
            <a:r>
              <a:rPr lang="en-US" baseline="0" dirty="0"/>
              <a:t> =</a:t>
            </a:r>
          </a:p>
          <a:p>
            <a:endParaRPr lang="en-US" baseline="0" dirty="0"/>
          </a:p>
          <a:p>
            <a:r>
              <a:rPr lang="en-US" baseline="0" dirty="0"/>
              <a:t>53+183 = 236</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38</a:t>
            </a:fld>
            <a:endParaRPr lang="en-US"/>
          </a:p>
        </p:txBody>
      </p:sp>
    </p:spTree>
    <p:extLst>
      <p:ext uri="{BB962C8B-B14F-4D97-AF65-F5344CB8AC3E}">
        <p14:creationId xmlns:p14="http://schemas.microsoft.com/office/powerpoint/2010/main" val="383643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65-53+67-65+98-67+122-98+124-122+183-124+199-183+199+14+37-14 = 382</a:t>
            </a:r>
          </a:p>
          <a:p>
            <a:endParaRPr lang="en-US" dirty="0"/>
          </a:p>
          <a:p>
            <a:r>
              <a:rPr lang="en-US" dirty="0"/>
              <a:t>199-53+199+37</a:t>
            </a:r>
          </a:p>
        </p:txBody>
      </p:sp>
      <p:sp>
        <p:nvSpPr>
          <p:cNvPr id="4" name="Slide Number Placeholder 3"/>
          <p:cNvSpPr>
            <a:spLocks noGrp="1"/>
          </p:cNvSpPr>
          <p:nvPr>
            <p:ph type="sldNum" sz="quarter" idx="10"/>
          </p:nvPr>
        </p:nvSpPr>
        <p:spPr/>
        <p:txBody>
          <a:bodyPr/>
          <a:lstStyle/>
          <a:p>
            <a:fld id="{FFFD9AD6-E456-435D-9323-9CB782D9BA97}" type="slidenum">
              <a:rPr lang="en-US" smtClean="0"/>
              <a:pPr/>
              <a:t>40</a:t>
            </a:fld>
            <a:endParaRPr lang="en-US"/>
          </a:p>
        </p:txBody>
      </p:sp>
    </p:spTree>
    <p:extLst>
      <p:ext uri="{BB962C8B-B14F-4D97-AF65-F5344CB8AC3E}">
        <p14:creationId xmlns:p14="http://schemas.microsoft.com/office/powerpoint/2010/main" val="1944238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 bouncing at the boundary</a:t>
            </a:r>
          </a:p>
        </p:txBody>
      </p:sp>
      <p:sp>
        <p:nvSpPr>
          <p:cNvPr id="4" name="Slide Number Placeholder 3"/>
          <p:cNvSpPr>
            <a:spLocks noGrp="1"/>
          </p:cNvSpPr>
          <p:nvPr>
            <p:ph type="sldNum" sz="quarter" idx="10"/>
          </p:nvPr>
        </p:nvSpPr>
        <p:spPr/>
        <p:txBody>
          <a:bodyPr/>
          <a:lstStyle/>
          <a:p>
            <a:fld id="{FFFD9AD6-E456-435D-9323-9CB782D9BA97}" type="slidenum">
              <a:rPr lang="en-US" smtClean="0"/>
              <a:pPr/>
              <a:t>41</a:t>
            </a:fld>
            <a:endParaRPr lang="en-US"/>
          </a:p>
        </p:txBody>
      </p:sp>
    </p:spTree>
    <p:extLst>
      <p:ext uri="{BB962C8B-B14F-4D97-AF65-F5344CB8AC3E}">
        <p14:creationId xmlns:p14="http://schemas.microsoft.com/office/powerpoint/2010/main" val="2358230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65-53+67-65+98-67+122-98+124-122+183-124+183-14+37-14 = 322</a:t>
            </a:r>
          </a:p>
          <a:p>
            <a:endParaRPr lang="en-US" dirty="0"/>
          </a:p>
          <a:p>
            <a:r>
              <a:rPr lang="en-US" dirty="0"/>
              <a:t>183-53+183-14+37-14 = 322</a:t>
            </a:r>
          </a:p>
        </p:txBody>
      </p:sp>
      <p:sp>
        <p:nvSpPr>
          <p:cNvPr id="4" name="Slide Number Placeholder 3"/>
          <p:cNvSpPr>
            <a:spLocks noGrp="1"/>
          </p:cNvSpPr>
          <p:nvPr>
            <p:ph type="sldNum" sz="quarter" idx="10"/>
          </p:nvPr>
        </p:nvSpPr>
        <p:spPr/>
        <p:txBody>
          <a:bodyPr/>
          <a:lstStyle/>
          <a:p>
            <a:fld id="{FFFD9AD6-E456-435D-9323-9CB782D9BA97}" type="slidenum">
              <a:rPr lang="en-US" smtClean="0"/>
              <a:pPr/>
              <a:t>42</a:t>
            </a:fld>
            <a:endParaRPr lang="en-US"/>
          </a:p>
        </p:txBody>
      </p:sp>
    </p:spTree>
    <p:extLst>
      <p:ext uri="{BB962C8B-B14F-4D97-AF65-F5344CB8AC3E}">
        <p14:creationId xmlns:p14="http://schemas.microsoft.com/office/powerpoint/2010/main" val="4172821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all </a:t>
            </a:r>
            <a:r>
              <a:rPr lang="en-US" dirty="0" err="1"/>
              <a:t>sched</a:t>
            </a:r>
            <a:r>
              <a:rPr lang="en-US" baseline="0" dirty="0"/>
              <a:t> we’ve discussed are work conserving </a:t>
            </a:r>
            <a:r>
              <a:rPr lang="en-US" baseline="0" dirty="0" err="1"/>
              <a:t>sched</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43</a:t>
            </a:fld>
            <a:endParaRPr lang="en-US"/>
          </a:p>
        </p:txBody>
      </p:sp>
    </p:spTree>
    <p:extLst>
      <p:ext uri="{BB962C8B-B14F-4D97-AF65-F5344CB8AC3E}">
        <p14:creationId xmlns:p14="http://schemas.microsoft.com/office/powerpoint/2010/main" val="3520789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2</a:t>
            </a:fld>
            <a:endParaRPr lang="en-US"/>
          </a:p>
        </p:txBody>
      </p:sp>
    </p:spTree>
    <p:extLst>
      <p:ext uri="{BB962C8B-B14F-4D97-AF65-F5344CB8AC3E}">
        <p14:creationId xmlns:p14="http://schemas.microsoft.com/office/powerpoint/2010/main" val="4092752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few lectures, we’ve covered topics related to mechanical hard disk drives. Today we are going to discuss</a:t>
            </a:r>
            <a:r>
              <a:rPr lang="en-US" baseline="0" dirty="0"/>
              <a:t> flash: a faster storage medium which is also commonly used everywhere</a:t>
            </a:r>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FFFD9AD6-E456-435D-9323-9CB782D9BA97}" type="slidenum">
              <a:rPr lang="en-US" smtClean="0"/>
              <a:pPr/>
              <a:t>45</a:t>
            </a:fld>
            <a:endParaRPr lang="en-US"/>
          </a:p>
        </p:txBody>
      </p:sp>
    </p:spTree>
    <p:extLst>
      <p:ext uri="{BB962C8B-B14F-4D97-AF65-F5344CB8AC3E}">
        <p14:creationId xmlns:p14="http://schemas.microsoft.com/office/powerpoint/2010/main" val="2048616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 brief overview</a:t>
            </a:r>
            <a:r>
              <a:rPr lang="en-US" baseline="0" dirty="0"/>
              <a:t> about </a:t>
            </a:r>
            <a:r>
              <a:rPr lang="en-US" baseline="0" dirty="0" err="1"/>
              <a:t>hdd</a:t>
            </a:r>
            <a:r>
              <a:rPr lang="en-US" baseline="0" dirty="0"/>
              <a:t>:</a:t>
            </a:r>
          </a:p>
          <a:p>
            <a:endParaRPr lang="en-US" dirty="0"/>
          </a:p>
          <a:p>
            <a:r>
              <a:rPr lang="en-US" dirty="0"/>
              <a:t>consists of three parts: </a:t>
            </a:r>
          </a:p>
          <a:p>
            <a:r>
              <a:rPr lang="en-US" dirty="0"/>
              <a:t>[draw surface 1D</a:t>
            </a:r>
            <a:r>
              <a:rPr lang="mr-IN" dirty="0"/>
              <a:t>…</a:t>
            </a:r>
            <a:r>
              <a:rPr lang="en-US" dirty="0"/>
              <a:t> ]</a:t>
            </a:r>
          </a:p>
          <a:p>
            <a:endParaRPr lang="en-US" dirty="0"/>
          </a:p>
          <a:p>
            <a:r>
              <a:rPr lang="en-US" dirty="0"/>
              <a:t>Mechanical,</a:t>
            </a:r>
            <a:r>
              <a:rPr lang="en-US" baseline="0" dirty="0"/>
              <a:t> bad random IO perf: a random </a:t>
            </a:r>
            <a:r>
              <a:rPr lang="en-US" baseline="0" dirty="0" err="1"/>
              <a:t>io</a:t>
            </a:r>
            <a:r>
              <a:rPr lang="en-US" baseline="0" dirty="0"/>
              <a:t> workload with requests randomly scattered across the surface. arms seeking back force; surface rotate back and force. each random </a:t>
            </a:r>
            <a:r>
              <a:rPr lang="en-US" baseline="0" dirty="0" err="1"/>
              <a:t>io</a:t>
            </a:r>
            <a:r>
              <a:rPr lang="en-US" baseline="0" dirty="0"/>
              <a:t> comes with a cost associated with the moving mechanical parts: </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46</a:t>
            </a:fld>
            <a:endParaRPr lang="en-US"/>
          </a:p>
        </p:txBody>
      </p:sp>
    </p:spTree>
    <p:extLst>
      <p:ext uri="{BB962C8B-B14F-4D97-AF65-F5344CB8AC3E}">
        <p14:creationId xmlns:p14="http://schemas.microsoft.com/office/powerpoint/2010/main" val="2360754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flash is a completely different</a:t>
            </a:r>
            <a:r>
              <a:rPr lang="en-US" baseline="0" dirty="0"/>
              <a:t> story. flash is one type of electronic storage medium.</a:t>
            </a:r>
          </a:p>
          <a:p>
            <a:endParaRPr lang="en-US" baseline="0" dirty="0"/>
          </a:p>
          <a:p>
            <a:r>
              <a:rPr lang="en-US" baseline="0" dirty="0"/>
              <a:t>there is no mechanical moving parts; instead, it holds charge in cells. There is no mechanical moving parts, there is no back and force seek. Also, its inherently parallel, where multiple reads can be served simultaneously by the device.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47</a:t>
            </a:fld>
            <a:endParaRPr lang="en-US"/>
          </a:p>
        </p:txBody>
      </p:sp>
    </p:spTree>
    <p:extLst>
      <p:ext uri="{BB962C8B-B14F-4D97-AF65-F5344CB8AC3E}">
        <p14:creationId xmlns:p14="http://schemas.microsoft.com/office/powerpoint/2010/main" val="4166663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flash is a completely different</a:t>
            </a:r>
            <a:r>
              <a:rPr lang="en-US" baseline="0" dirty="0"/>
              <a:t> story. flash is one type of electronic storage medium.</a:t>
            </a:r>
          </a:p>
          <a:p>
            <a:endParaRPr lang="en-US" baseline="0" dirty="0"/>
          </a:p>
          <a:p>
            <a:r>
              <a:rPr lang="en-US" baseline="0" dirty="0"/>
              <a:t>there is no mechanical moving parts; instead, it holds charge in cells. There is no mechanical moving parts, there is no back and force seek. Also, its inherently parallel, where multiple reads can be served simultaneously by the device.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48</a:t>
            </a:fld>
            <a:endParaRPr lang="en-US"/>
          </a:p>
        </p:txBody>
      </p:sp>
    </p:spTree>
    <p:extLst>
      <p:ext uri="{BB962C8B-B14F-4D97-AF65-F5344CB8AC3E}">
        <p14:creationId xmlns:p14="http://schemas.microsoft.com/office/powerpoint/2010/main" val="2419923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latin typeface="Times New Roman" charset="0"/>
                <a:cs typeface="+mn-cs"/>
              </a:rPr>
              <a:t>this</a:t>
            </a:r>
            <a:r>
              <a:rPr lang="en-US" baseline="0" dirty="0">
                <a:latin typeface="Times New Roman" charset="0"/>
                <a:cs typeface="+mn-cs"/>
              </a:rPr>
              <a:t> storage hierarchy graph shows where we are right now. </a:t>
            </a:r>
          </a:p>
          <a:p>
            <a:pPr>
              <a:defRPr/>
            </a:pPr>
            <a:endParaRPr lang="en-US" baseline="0" dirty="0">
              <a:latin typeface="Times New Roman" charset="0"/>
              <a:cs typeface="+mn-cs"/>
            </a:endParaRPr>
          </a:p>
          <a:p>
            <a:pPr>
              <a:defRPr/>
            </a:pPr>
            <a:r>
              <a:rPr lang="en-US" baseline="0" dirty="0">
                <a:latin typeface="Times New Roman" charset="0"/>
                <a:cs typeface="+mn-cs"/>
              </a:rPr>
              <a:t>now we are talking about flash, which is one type of electronic disks. it is one level above the magnetic mechanical disk. </a:t>
            </a:r>
          </a:p>
          <a:p>
            <a:pPr>
              <a:defRPr/>
            </a:pPr>
            <a:r>
              <a:rPr lang="en-US" baseline="0" dirty="0">
                <a:latin typeface="Times New Roman" charset="0"/>
                <a:cs typeface="+mn-cs"/>
              </a:rPr>
              <a:t>flash has relatively smaller capacity but faster performance, as compared to </a:t>
            </a:r>
            <a:r>
              <a:rPr lang="en-US" baseline="0" dirty="0" err="1">
                <a:latin typeface="Times New Roman" charset="0"/>
                <a:cs typeface="+mn-cs"/>
              </a:rPr>
              <a:t>hdds</a:t>
            </a:r>
            <a:r>
              <a:rPr lang="en-US" baseline="0" dirty="0">
                <a:latin typeface="Times New Roman" charset="0"/>
                <a:cs typeface="+mn-cs"/>
              </a:rPr>
              <a:t>.</a:t>
            </a:r>
            <a:endParaRPr lang="en-US" dirty="0">
              <a:latin typeface="Times New Roman" charset="0"/>
              <a:cs typeface="+mn-cs"/>
            </a:endParaRPr>
          </a:p>
        </p:txBody>
      </p:sp>
      <p:sp>
        <p:nvSpPr>
          <p:cNvPr id="4" name="Slide Number Placeholder 3"/>
          <p:cNvSpPr>
            <a:spLocks noGrp="1"/>
          </p:cNvSpPr>
          <p:nvPr>
            <p:ph type="sldNum" sz="quarter" idx="10"/>
          </p:nvPr>
        </p:nvSpPr>
        <p:spPr/>
        <p:txBody>
          <a:bodyPr/>
          <a:lstStyle/>
          <a:p>
            <a:fld id="{FFFD9AD6-E456-435D-9323-9CB782D9BA97}" type="slidenum">
              <a:rPr lang="en-US" smtClean="0"/>
              <a:pPr/>
              <a:t>49</a:t>
            </a:fld>
            <a:endParaRPr lang="en-US"/>
          </a:p>
        </p:txBody>
      </p:sp>
    </p:spTree>
    <p:extLst>
      <p:ext uri="{BB962C8B-B14F-4D97-AF65-F5344CB8AC3E}">
        <p14:creationId xmlns:p14="http://schemas.microsoft.com/office/powerpoint/2010/main" val="757173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take a look at perf</a:t>
            </a:r>
            <a:r>
              <a:rPr lang="en-US" baseline="0" dirty="0"/>
              <a:t> comparison.</a:t>
            </a:r>
          </a:p>
          <a:p>
            <a:endParaRPr lang="en-US" baseline="0" dirty="0"/>
          </a:p>
          <a:p>
            <a:r>
              <a:rPr lang="en-US" baseline="0" dirty="0"/>
              <a:t>Regarding throughput, disks can at most achieve 130mb/s for sequential </a:t>
            </a:r>
            <a:r>
              <a:rPr lang="en-US" baseline="0" dirty="0" err="1"/>
              <a:t>io</a:t>
            </a:r>
            <a:r>
              <a:rPr lang="en-US" baseline="0" dirty="0"/>
              <a:t>, whereas flash can easily achieve 400+mb/s</a:t>
            </a:r>
          </a:p>
          <a:p>
            <a:r>
              <a:rPr lang="en-US" baseline="0" dirty="0"/>
              <a:t>Regarding latency: for each random </a:t>
            </a:r>
            <a:r>
              <a:rPr lang="en-US" baseline="0" dirty="0" err="1"/>
              <a:t>io</a:t>
            </a:r>
            <a:r>
              <a:rPr lang="en-US" baseline="0" dirty="0"/>
              <a:t> operation, disk would take around 10ms. whereas for flash, the read latency is at micro second level, which is 3 orders of magnitude difference. </a:t>
            </a:r>
          </a:p>
          <a:p>
            <a:r>
              <a:rPr lang="en-US" baseline="0" dirty="0"/>
              <a:t>Due to its unique internal logic, flash latency can be categorized into three classes: </a:t>
            </a:r>
          </a:p>
          <a:p>
            <a:r>
              <a:rPr lang="en-US" baseline="0" dirty="0"/>
              <a:t>pure read is super fast: 10-50us; </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50</a:t>
            </a:fld>
            <a:endParaRPr lang="en-US"/>
          </a:p>
        </p:txBody>
      </p:sp>
    </p:spTree>
    <p:extLst>
      <p:ext uri="{BB962C8B-B14F-4D97-AF65-F5344CB8AC3E}">
        <p14:creationId xmlns:p14="http://schemas.microsoft.com/office/powerpoint/2010/main" val="2238927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program and erase can be treated as write: at 200-500us level;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besides read and write, flash has a unique op, which is called erase, flash can only be written new data after old data has been erased, flash does not support overwrite. and this erase op is the most expensive, which is at </a:t>
            </a:r>
            <a:r>
              <a:rPr lang="en-US" baseline="0" dirty="0" err="1"/>
              <a:t>ms</a:t>
            </a:r>
            <a:r>
              <a:rPr lang="en-US" baseline="0" dirty="0"/>
              <a:t> level. we will talk about the detail of erase later.</a:t>
            </a:r>
            <a:endParaRPr lang="en-US" dirty="0"/>
          </a:p>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51</a:t>
            </a:fld>
            <a:endParaRPr lang="en-US"/>
          </a:p>
        </p:txBody>
      </p:sp>
    </p:spTree>
    <p:extLst>
      <p:ext uri="{BB962C8B-B14F-4D97-AF65-F5344CB8AC3E}">
        <p14:creationId xmlns:p14="http://schemas.microsoft.com/office/powerpoint/2010/main" val="353037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HDD is apparently not as shock resistant as SSDs – ability to sustain minor impact without damage to the internal mechanism… </a:t>
            </a:r>
          </a:p>
          <a:p>
            <a:endParaRPr lang="en-US" dirty="0"/>
          </a:p>
          <a:p>
            <a:r>
              <a:rPr lang="en-US" dirty="0"/>
              <a:t>SSD – PCB board which electrically connects electronic </a:t>
            </a:r>
            <a:r>
              <a:rPr lang="en-US" dirty="0" err="1"/>
              <a:t>componnets</a:t>
            </a:r>
            <a:r>
              <a:rPr lang="en-US" dirty="0"/>
              <a:t> using conductive tracks, pads, other features, etc.</a:t>
            </a:r>
          </a:p>
        </p:txBody>
      </p:sp>
      <p:sp>
        <p:nvSpPr>
          <p:cNvPr id="4" name="Slide Number Placeholder 3"/>
          <p:cNvSpPr>
            <a:spLocks noGrp="1"/>
          </p:cNvSpPr>
          <p:nvPr>
            <p:ph type="sldNum" sz="quarter" idx="5"/>
          </p:nvPr>
        </p:nvSpPr>
        <p:spPr/>
        <p:txBody>
          <a:bodyPr/>
          <a:lstStyle/>
          <a:p>
            <a:fld id="{FFFD9AD6-E456-435D-9323-9CB782D9BA97}" type="slidenum">
              <a:rPr lang="en-US" smtClean="0"/>
              <a:pPr/>
              <a:t>52</a:t>
            </a:fld>
            <a:endParaRPr lang="en-US"/>
          </a:p>
        </p:txBody>
      </p:sp>
    </p:spTree>
    <p:extLst>
      <p:ext uri="{BB962C8B-B14F-4D97-AF65-F5344CB8AC3E}">
        <p14:creationId xmlns:p14="http://schemas.microsoft.com/office/powerpoint/2010/main" val="1845232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excerpt from </a:t>
            </a:r>
            <a:r>
              <a:rPr lang="en-US" dirty="0" err="1"/>
              <a:t>eric</a:t>
            </a:r>
            <a:r>
              <a:rPr lang="en-US" dirty="0"/>
              <a:t> brewer’s white</a:t>
            </a:r>
            <a:r>
              <a:rPr lang="en-US" baseline="0" dirty="0"/>
              <a:t> paper that was published in FAST’16.</a:t>
            </a:r>
          </a:p>
          <a:p>
            <a:endParaRPr lang="en-US" baseline="0" dirty="0"/>
          </a:p>
          <a:p>
            <a:r>
              <a:rPr lang="en-US" baseline="0" dirty="0"/>
              <a:t>Basically what he discussed in this paragraph is that though flash is super fast compared to traditional </a:t>
            </a:r>
            <a:r>
              <a:rPr lang="en-US" baseline="0" dirty="0" err="1"/>
              <a:t>hdd</a:t>
            </a:r>
            <a:r>
              <a:rPr lang="en-US" baseline="0" dirty="0"/>
              <a:t>, </a:t>
            </a:r>
            <a:r>
              <a:rPr lang="en-US" baseline="0" dirty="0" err="1"/>
              <a:t>hdd</a:t>
            </a:r>
            <a:r>
              <a:rPr lang="en-US" baseline="0" dirty="0"/>
              <a:t> is still the main stream storage medium. why? because </a:t>
            </a:r>
            <a:r>
              <a:rPr lang="en-US" baseline="0" dirty="0" err="1"/>
              <a:t>hdd</a:t>
            </a:r>
            <a:r>
              <a:rPr lang="en-US" baseline="0" dirty="0"/>
              <a:t> has way higher density, and much cheaper cost per GB price. Where </a:t>
            </a:r>
            <a:r>
              <a:rPr lang="en-US" baseline="0" dirty="0" err="1"/>
              <a:t>ssd</a:t>
            </a:r>
            <a:r>
              <a:rPr lang="en-US" baseline="0" dirty="0"/>
              <a:t> can be used? SSDs can be used as a </a:t>
            </a:r>
            <a:r>
              <a:rPr lang="en-US" baseline="0" dirty="0" err="1"/>
              <a:t>hdd</a:t>
            </a:r>
            <a:r>
              <a:rPr lang="en-US" baseline="0" dirty="0"/>
              <a:t> cache to accelerate random </a:t>
            </a:r>
            <a:r>
              <a:rPr lang="en-US" baseline="0" dirty="0" err="1"/>
              <a:t>io</a:t>
            </a:r>
            <a:r>
              <a:rPr lang="en-US" baseline="0" dirty="0"/>
              <a:t> workloads, because its super fast for random read, it is expensive, and hence its small capacity has to be used cautiously.</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53</a:t>
            </a:fld>
            <a:endParaRPr lang="en-US"/>
          </a:p>
        </p:txBody>
      </p:sp>
    </p:spTree>
    <p:extLst>
      <p:ext uri="{BB962C8B-B14F-4D97-AF65-F5344CB8AC3E}">
        <p14:creationId xmlns:p14="http://schemas.microsoft.com/office/powerpoint/2010/main" val="2506655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Nearline storage: https://</a:t>
            </a:r>
            <a:r>
              <a:rPr lang="en-US" dirty="0" err="1"/>
              <a:t>en.wikipedia.org</a:t>
            </a:r>
            <a:r>
              <a:rPr lang="en-US" dirty="0"/>
              <a:t>/wiki/</a:t>
            </a:r>
            <a:r>
              <a:rPr lang="en-US" dirty="0" err="1"/>
              <a:t>Nearline_storage</a:t>
            </a:r>
            <a:r>
              <a:rPr lang="en-US" dirty="0"/>
              <a:t> </a:t>
            </a:r>
          </a:p>
          <a:p>
            <a:endParaRPr lang="en-US" dirty="0"/>
          </a:p>
        </p:txBody>
      </p:sp>
      <p:sp>
        <p:nvSpPr>
          <p:cNvPr id="4" name="Slide Number Placeholder 3"/>
          <p:cNvSpPr>
            <a:spLocks noGrp="1"/>
          </p:cNvSpPr>
          <p:nvPr>
            <p:ph type="sldNum" sz="quarter" idx="5"/>
          </p:nvPr>
        </p:nvSpPr>
        <p:spPr/>
        <p:txBody>
          <a:bodyPr/>
          <a:lstStyle/>
          <a:p>
            <a:fld id="{37CE3B1B-9E0E-1649-B65E-0F2FBCCECBDD}" type="slidenum">
              <a:rPr lang="en-US" smtClean="0"/>
              <a:t>54</a:t>
            </a:fld>
            <a:endParaRPr lang="en-US"/>
          </a:p>
        </p:txBody>
      </p:sp>
    </p:spTree>
    <p:extLst>
      <p:ext uri="{BB962C8B-B14F-4D97-AF65-F5344CB8AC3E}">
        <p14:creationId xmlns:p14="http://schemas.microsoft.com/office/powerpoint/2010/main" val="406232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Magnetization: magnetizable material (magnetic film) </a:t>
            </a:r>
          </a:p>
          <a:p>
            <a:r>
              <a:rPr lang="en-US" dirty="0"/>
              <a:t>Longitudinal recording vs. perpendicular recording: only needs two stable magnetic states</a:t>
            </a:r>
          </a:p>
        </p:txBody>
      </p:sp>
      <p:sp>
        <p:nvSpPr>
          <p:cNvPr id="4" name="Slide Number Placeholder 3"/>
          <p:cNvSpPr>
            <a:spLocks noGrp="1"/>
          </p:cNvSpPr>
          <p:nvPr>
            <p:ph type="sldNum" sz="quarter" idx="5"/>
          </p:nvPr>
        </p:nvSpPr>
        <p:spPr/>
        <p:txBody>
          <a:bodyPr/>
          <a:lstStyle/>
          <a:p>
            <a:fld id="{FFFD9AD6-E456-435D-9323-9CB782D9BA97}" type="slidenum">
              <a:rPr lang="en-US" smtClean="0"/>
              <a:pPr/>
              <a:t>3</a:t>
            </a:fld>
            <a:endParaRPr lang="en-US"/>
          </a:p>
        </p:txBody>
      </p:sp>
    </p:spTree>
    <p:extLst>
      <p:ext uri="{BB962C8B-B14F-4D97-AF65-F5344CB8AC3E}">
        <p14:creationId xmlns:p14="http://schemas.microsoft.com/office/powerpoint/2010/main" val="639388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zoom in and take a look at the internal</a:t>
            </a:r>
            <a:r>
              <a:rPr lang="en-US" baseline="0" dirty="0"/>
              <a:t> architecture of flash</a:t>
            </a:r>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FFFD9AD6-E456-435D-9323-9CB782D9BA97}" type="slidenum">
              <a:rPr lang="en-US" smtClean="0"/>
              <a:pPr/>
              <a:t>55</a:t>
            </a:fld>
            <a:endParaRPr lang="en-US"/>
          </a:p>
        </p:txBody>
      </p:sp>
    </p:spTree>
    <p:extLst>
      <p:ext uri="{BB962C8B-B14F-4D97-AF65-F5344CB8AC3E}">
        <p14:creationId xmlns:p14="http://schemas.microsoft.com/office/powerpoint/2010/main" val="3577900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an</a:t>
            </a:r>
            <a:r>
              <a:rPr lang="en-US" baseline="0" dirty="0"/>
              <a:t> empty </a:t>
            </a:r>
            <a:r>
              <a:rPr lang="en-US" baseline="0" dirty="0" err="1"/>
              <a:t>nand</a:t>
            </a:r>
            <a:r>
              <a:rPr lang="en-US" baseline="0" dirty="0"/>
              <a:t> cell within a flash. a flash may have thousands of millions of cells. each cell represents one single bit.</a:t>
            </a:r>
          </a:p>
          <a:p>
            <a:r>
              <a:rPr lang="en-US" baseline="0" dirty="0"/>
              <a:t>Y-axis is the electricity charge level.</a:t>
            </a:r>
          </a:p>
          <a:p>
            <a:endParaRPr lang="en-US" baseline="0" dirty="0"/>
          </a:p>
          <a:p>
            <a:r>
              <a:rPr lang="en-US" baseline="0" dirty="0"/>
              <a:t>NAND := NOT-AND (</a:t>
            </a:r>
            <a:r>
              <a:rPr lang="en-US" dirty="0"/>
              <a:t>In </a:t>
            </a:r>
            <a:r>
              <a:rPr lang="en-US" dirty="0">
                <a:hlinkClick r:id="rId3" tooltip="Digital electronics"/>
              </a:rPr>
              <a:t>digital electronics</a:t>
            </a:r>
            <a:r>
              <a:rPr lang="en-US" dirty="0"/>
              <a:t>, a </a:t>
            </a:r>
            <a:r>
              <a:rPr lang="en-US" b="1" dirty="0"/>
              <a:t>NAND gate</a:t>
            </a:r>
            <a:r>
              <a:rPr lang="en-US" dirty="0"/>
              <a:t> (</a:t>
            </a:r>
            <a:r>
              <a:rPr lang="en-US" b="1" dirty="0"/>
              <a:t>NOT-AND</a:t>
            </a:r>
            <a:r>
              <a:rPr lang="en-US" dirty="0"/>
              <a:t>) is a </a:t>
            </a:r>
            <a:r>
              <a:rPr lang="en-US" dirty="0">
                <a:hlinkClick r:id="rId4" tooltip="Logic gate"/>
              </a:rPr>
              <a:t>logic gate</a:t>
            </a:r>
            <a:r>
              <a:rPr lang="en-US" dirty="0"/>
              <a:t> which produces an output which is false only if all its inputs are true</a:t>
            </a:r>
            <a:r>
              <a:rPr lang="en-US" baseline="0" dirty="0"/>
              <a:t>)</a:t>
            </a:r>
          </a:p>
          <a:p>
            <a:r>
              <a:rPr lang="en-US" dirty="0"/>
              <a:t>NAND flash also uses </a:t>
            </a:r>
            <a:r>
              <a:rPr lang="en-US" dirty="0">
                <a:hlinkClick r:id="rId5" tooltip="Floating Gate MOSFET"/>
              </a:rPr>
              <a:t>floating-gate transistors</a:t>
            </a:r>
            <a:r>
              <a:rPr lang="en-US" dirty="0"/>
              <a:t>, but they are connected in a way that resembles a </a:t>
            </a:r>
            <a:r>
              <a:rPr lang="en-US" dirty="0">
                <a:hlinkClick r:id="rId6" tooltip="NAND gate"/>
              </a:rPr>
              <a:t>NAND gate</a:t>
            </a:r>
            <a:r>
              <a:rPr lang="en-US" dirty="0"/>
              <a:t>:</a:t>
            </a:r>
          </a:p>
        </p:txBody>
      </p:sp>
      <p:sp>
        <p:nvSpPr>
          <p:cNvPr id="4" name="Slide Number Placeholder 3"/>
          <p:cNvSpPr>
            <a:spLocks noGrp="1"/>
          </p:cNvSpPr>
          <p:nvPr>
            <p:ph type="sldNum" sz="quarter" idx="10"/>
          </p:nvPr>
        </p:nvSpPr>
        <p:spPr/>
        <p:txBody>
          <a:bodyPr/>
          <a:lstStyle/>
          <a:p>
            <a:fld id="{FFFD9AD6-E456-435D-9323-9CB782D9BA97}" type="slidenum">
              <a:rPr lang="en-US" smtClean="0"/>
              <a:pPr/>
              <a:t>56</a:t>
            </a:fld>
            <a:endParaRPr lang="en-US"/>
          </a:p>
        </p:txBody>
      </p:sp>
    </p:spTree>
    <p:extLst>
      <p:ext uri="{BB962C8B-B14F-4D97-AF65-F5344CB8AC3E}">
        <p14:creationId xmlns:p14="http://schemas.microsoft.com/office/powerpoint/2010/main" val="267358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SLC, which is single</a:t>
            </a:r>
            <a:r>
              <a:rPr lang="en-US" baseline="0" dirty="0"/>
              <a:t> level cell, it has a single level threshold. charge above this level represents 1</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57</a:t>
            </a:fld>
            <a:endParaRPr lang="en-US"/>
          </a:p>
        </p:txBody>
      </p:sp>
    </p:spTree>
    <p:extLst>
      <p:ext uri="{BB962C8B-B14F-4D97-AF65-F5344CB8AC3E}">
        <p14:creationId xmlns:p14="http://schemas.microsoft.com/office/powerpoint/2010/main" val="1064658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whereas charge below this level represents 0</a:t>
            </a:r>
          </a:p>
        </p:txBody>
      </p:sp>
      <p:sp>
        <p:nvSpPr>
          <p:cNvPr id="4" name="Slide Number Placeholder 3"/>
          <p:cNvSpPr>
            <a:spLocks noGrp="1"/>
          </p:cNvSpPr>
          <p:nvPr>
            <p:ph type="sldNum" sz="quarter" idx="10"/>
          </p:nvPr>
        </p:nvSpPr>
        <p:spPr/>
        <p:txBody>
          <a:bodyPr/>
          <a:lstStyle/>
          <a:p>
            <a:fld id="{FFFD9AD6-E456-435D-9323-9CB782D9BA97}" type="slidenum">
              <a:rPr lang="en-US" smtClean="0"/>
              <a:pPr/>
              <a:t>58</a:t>
            </a:fld>
            <a:endParaRPr lang="en-US"/>
          </a:p>
        </p:txBody>
      </p:sp>
    </p:spTree>
    <p:extLst>
      <p:ext uri="{BB962C8B-B14F-4D97-AF65-F5344CB8AC3E}">
        <p14:creationId xmlns:p14="http://schemas.microsoft.com/office/powerpoint/2010/main" val="2741773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counterpart of single level cell is the multi level cell;</a:t>
            </a:r>
          </a:p>
          <a:p>
            <a:r>
              <a:rPr lang="en-US" dirty="0"/>
              <a:t>MLC can be</a:t>
            </a:r>
            <a:r>
              <a:rPr lang="en-US" baseline="0" dirty="0"/>
              <a:t> used to represent two bits rather than one single binary bit</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59</a:t>
            </a:fld>
            <a:endParaRPr lang="en-US"/>
          </a:p>
        </p:txBody>
      </p:sp>
    </p:spTree>
    <p:extLst>
      <p:ext uri="{BB962C8B-B14F-4D97-AF65-F5344CB8AC3E}">
        <p14:creationId xmlns:p14="http://schemas.microsoft.com/office/powerpoint/2010/main" val="310961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a:t>
            </a:r>
            <a:r>
              <a:rPr lang="en-US" baseline="0" dirty="0"/>
              <a:t> the mid level but slightly below the upmost level : 10</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61</a:t>
            </a:fld>
            <a:endParaRPr lang="en-US"/>
          </a:p>
        </p:txBody>
      </p:sp>
    </p:spTree>
    <p:extLst>
      <p:ext uri="{BB962C8B-B14F-4D97-AF65-F5344CB8AC3E}">
        <p14:creationId xmlns:p14="http://schemas.microsoft.com/office/powerpoint/2010/main" val="1943165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full charge represents 11</a:t>
            </a:r>
          </a:p>
        </p:txBody>
      </p:sp>
      <p:sp>
        <p:nvSpPr>
          <p:cNvPr id="4" name="Slide Number Placeholder 3"/>
          <p:cNvSpPr>
            <a:spLocks noGrp="1"/>
          </p:cNvSpPr>
          <p:nvPr>
            <p:ph type="sldNum" sz="quarter" idx="10"/>
          </p:nvPr>
        </p:nvSpPr>
        <p:spPr/>
        <p:txBody>
          <a:bodyPr/>
          <a:lstStyle/>
          <a:p>
            <a:fld id="{FFFD9AD6-E456-435D-9323-9CB782D9BA97}" type="slidenum">
              <a:rPr lang="en-US" smtClean="0"/>
              <a:pPr/>
              <a:t>62</a:t>
            </a:fld>
            <a:endParaRPr lang="en-US"/>
          </a:p>
        </p:txBody>
      </p:sp>
    </p:spTree>
    <p:extLst>
      <p:ext uri="{BB962C8B-B14F-4D97-AF65-F5344CB8AC3E}">
        <p14:creationId xmlns:p14="http://schemas.microsoft.com/office/powerpoint/2010/main" val="19662538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hlinkClick r:id="rId3"/>
              </a:rPr>
              <a:t>3D NAND</a:t>
            </a:r>
            <a:r>
              <a:rPr lang="en-US" dirty="0"/>
              <a:t>, as the name implies, involves cutting multiple layers into the silicon, stacking memory cells to increase storage density. By stacking cells in 32 layers, we can reach much higher storage density in each die, as well as allowing the cells to space out more on each plane, helping reduce interference issues between the cells. </a:t>
            </a:r>
          </a:p>
        </p:txBody>
      </p:sp>
      <p:sp>
        <p:nvSpPr>
          <p:cNvPr id="4" name="Slide Number Placeholder 3"/>
          <p:cNvSpPr>
            <a:spLocks noGrp="1"/>
          </p:cNvSpPr>
          <p:nvPr>
            <p:ph type="sldNum" sz="quarter" idx="5"/>
          </p:nvPr>
        </p:nvSpPr>
        <p:spPr/>
        <p:txBody>
          <a:bodyPr/>
          <a:lstStyle/>
          <a:p>
            <a:fld id="{FFFD9AD6-E456-435D-9323-9CB782D9BA97}" type="slidenum">
              <a:rPr lang="en-US" smtClean="0"/>
              <a:pPr/>
              <a:t>63</a:t>
            </a:fld>
            <a:endParaRPr lang="en-US"/>
          </a:p>
        </p:txBody>
      </p:sp>
    </p:spTree>
    <p:extLst>
      <p:ext uri="{BB962C8B-B14F-4D97-AF65-F5344CB8AC3E}">
        <p14:creationId xmlns:p14="http://schemas.microsoft.com/office/powerpoint/2010/main" val="682230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level cell is more expensive</a:t>
            </a:r>
            <a:r>
              <a:rPr lang="en-US" baseline="0" dirty="0"/>
              <a:t> but provides better robustness, compared to multi level cell.</a:t>
            </a:r>
          </a:p>
          <a:p>
            <a:endParaRPr lang="en-US" baseline="0" dirty="0"/>
          </a:p>
          <a:p>
            <a:r>
              <a:rPr lang="en-US" baseline="0" dirty="0"/>
              <a:t>To explain why MLC is cheaper and more sensitive, we need to understand the </a:t>
            </a:r>
            <a:r>
              <a:rPr lang="en-US" baseline="0" dirty="0" err="1"/>
              <a:t>wearout</a:t>
            </a:r>
            <a:r>
              <a:rPr lang="en-US" baseline="0" dirty="0"/>
              <a:t> issue of flash devices.</a:t>
            </a:r>
          </a:p>
          <a:p>
            <a:r>
              <a:rPr lang="en-US" baseline="0" dirty="0"/>
              <a:t>[why multi level cell is more sensitive simply because its more error prone, and the when writing many times, it may be </a:t>
            </a:r>
            <a:r>
              <a:rPr lang="en-US" baseline="0" dirty="0" err="1"/>
              <a:t>wornout</a:t>
            </a:r>
            <a:r>
              <a:rPr lang="en-US" baseline="0" dirty="0"/>
              <a:t> within a short time.]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64</a:t>
            </a:fld>
            <a:endParaRPr lang="en-US"/>
          </a:p>
        </p:txBody>
      </p:sp>
    </p:spTree>
    <p:extLst>
      <p:ext uri="{BB962C8B-B14F-4D97-AF65-F5344CB8AC3E}">
        <p14:creationId xmlns:p14="http://schemas.microsoft.com/office/powerpoint/2010/main" val="42493649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might be faced with risk of not working properly after this many</a:t>
            </a:r>
            <a:r>
              <a:rPr lang="en-US" baseline="0" dirty="0"/>
              <a:t> times of erasures.</a:t>
            </a:r>
          </a:p>
          <a:p>
            <a:r>
              <a:rPr lang="en-US" baseline="0" dirty="0"/>
              <a:t>it might stop working correctly and start give errors after this lifespan limit</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65</a:t>
            </a:fld>
            <a:endParaRPr lang="en-US"/>
          </a:p>
        </p:txBody>
      </p:sp>
    </p:spTree>
    <p:extLst>
      <p:ext uri="{BB962C8B-B14F-4D97-AF65-F5344CB8AC3E}">
        <p14:creationId xmlns:p14="http://schemas.microsoft.com/office/powerpoint/2010/main" val="1996655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track contains</a:t>
            </a:r>
            <a:r>
              <a:rPr lang="en-US" baseline="0" dirty="0"/>
              <a:t> sectors in clock wise direction from sec 0 to sec 11. a total of 12 sectors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7</a:t>
            </a:fld>
            <a:endParaRPr lang="en-US"/>
          </a:p>
        </p:txBody>
      </p:sp>
    </p:spTree>
    <p:extLst>
      <p:ext uri="{BB962C8B-B14F-4D97-AF65-F5344CB8AC3E}">
        <p14:creationId xmlns:p14="http://schemas.microsoft.com/office/powerpoint/2010/main" val="3729880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idea of flash wear leveling is to provide write balancing across all cells. to prevent some cells from</a:t>
            </a:r>
            <a:r>
              <a:rPr lang="en-US" baseline="0" dirty="0"/>
              <a:t> being worn out while others still fresh</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66</a:t>
            </a:fld>
            <a:endParaRPr lang="en-US"/>
          </a:p>
        </p:txBody>
      </p:sp>
    </p:spTree>
    <p:extLst>
      <p:ext uri="{BB962C8B-B14F-4D97-AF65-F5344CB8AC3E}">
        <p14:creationId xmlns:p14="http://schemas.microsoft.com/office/powerpoint/2010/main" val="25655559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flash devices can be divided into multiple</a:t>
            </a:r>
            <a:r>
              <a:rPr lang="en-US" baseline="0" dirty="0"/>
              <a:t> banks, multiple banks can be accessed in parallel;</a:t>
            </a:r>
          </a:p>
          <a:p>
            <a:r>
              <a:rPr lang="en-US" baseline="0" dirty="0"/>
              <a:t>this further improves the flash performance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67</a:t>
            </a:fld>
            <a:endParaRPr lang="en-US"/>
          </a:p>
        </p:txBody>
      </p:sp>
    </p:spTree>
    <p:extLst>
      <p:ext uri="{BB962C8B-B14F-4D97-AF65-F5344CB8AC3E}">
        <p14:creationId xmlns:p14="http://schemas.microsoft.com/office/powerpoint/2010/main" val="41134164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how flash handles</a:t>
            </a:r>
            <a:r>
              <a:rPr lang="en-US" baseline="0" dirty="0"/>
              <a:t> writes</a:t>
            </a:r>
          </a:p>
          <a:p>
            <a:endParaRPr lang="en-US" baseline="0" dirty="0"/>
          </a:p>
          <a:p>
            <a:r>
              <a:rPr lang="en-US" baseline="0" dirty="0"/>
              <a:t>like other storage medium, flash represents data in binary form. but flash distinguishes 0 based writes from 1-based writes. </a:t>
            </a:r>
          </a:p>
          <a:p>
            <a:r>
              <a:rPr lang="en-US" baseline="0" dirty="0"/>
              <a:t>writing 0’s can be fast and fine-grained, whereas writing 1’s can be slow and coarse grained.</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70</a:t>
            </a:fld>
            <a:endParaRPr lang="en-US"/>
          </a:p>
        </p:txBody>
      </p:sp>
    </p:spTree>
    <p:extLst>
      <p:ext uri="{BB962C8B-B14F-4D97-AF65-F5344CB8AC3E}">
        <p14:creationId xmlns:p14="http://schemas.microsoft.com/office/powerpoint/2010/main" val="23891826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writing 0</a:t>
            </a:r>
            <a:r>
              <a:rPr lang="mr-IN" dirty="0"/>
              <a:t>–</a:t>
            </a:r>
            <a:r>
              <a:rPr lang="en-US" baseline="0" dirty="0"/>
              <a:t> called program phase, which can be treated as disk write</a:t>
            </a:r>
          </a:p>
          <a:p>
            <a:endParaRPr lang="en-US" baseline="0" dirty="0"/>
          </a:p>
          <a:p>
            <a:r>
              <a:rPr lang="en-US" baseline="0" dirty="0"/>
              <a:t>writing 1 called erase phase, which is used by flash to clean up old data before accepting new writes</a:t>
            </a:r>
          </a:p>
          <a:p>
            <a:endParaRPr lang="en-US" baseline="0" dirty="0"/>
          </a:p>
          <a:p>
            <a:r>
              <a:rPr lang="en-US" baseline="0" dirty="0"/>
              <a:t>there is a mismatch </a:t>
            </a:r>
            <a:r>
              <a:rPr lang="en-US" baseline="0" dirty="0" err="1"/>
              <a:t>interms</a:t>
            </a:r>
            <a:r>
              <a:rPr lang="en-US" baseline="0" dirty="0"/>
              <a:t> of </a:t>
            </a:r>
            <a:r>
              <a:rPr lang="en-US" baseline="0" dirty="0" err="1"/>
              <a:t>granulary</a:t>
            </a:r>
            <a:r>
              <a:rPr lang="en-US" baseline="0" dirty="0"/>
              <a:t> for program and erase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71</a:t>
            </a:fld>
            <a:endParaRPr lang="en-US"/>
          </a:p>
        </p:txBody>
      </p:sp>
    </p:spTree>
    <p:extLst>
      <p:ext uri="{BB962C8B-B14F-4D97-AF65-F5344CB8AC3E}">
        <p14:creationId xmlns:p14="http://schemas.microsoft.com/office/powerpoint/2010/main" val="3643982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phase is in finer granularity, which is at page level</a:t>
            </a:r>
          </a:p>
          <a:p>
            <a:r>
              <a:rPr lang="en-US" dirty="0"/>
              <a:t>while </a:t>
            </a:r>
            <a:r>
              <a:rPr lang="en-US" dirty="0" err="1"/>
              <a:t>erasue</a:t>
            </a:r>
            <a:r>
              <a:rPr lang="en-US" dirty="0"/>
              <a:t> is at coarse </a:t>
            </a:r>
            <a:r>
              <a:rPr lang="en-US" dirty="0" err="1"/>
              <a:t>granulariy</a:t>
            </a:r>
            <a:r>
              <a:rPr lang="en-US" dirty="0"/>
              <a:t> which is at block level</a:t>
            </a:r>
          </a:p>
          <a:p>
            <a:endParaRPr lang="en-US" dirty="0"/>
          </a:p>
          <a:p>
            <a:r>
              <a:rPr lang="en-US" dirty="0"/>
              <a:t>blocks contain</a:t>
            </a:r>
            <a:r>
              <a:rPr lang="en-US" baseline="0" dirty="0"/>
              <a:t> multiple pages. pages are basic units of flash reads and writes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72</a:t>
            </a:fld>
            <a:endParaRPr lang="en-US"/>
          </a:p>
        </p:txBody>
      </p:sp>
    </p:spTree>
    <p:extLst>
      <p:ext uri="{BB962C8B-B14F-4D97-AF65-F5344CB8AC3E}">
        <p14:creationId xmlns:p14="http://schemas.microsoft.com/office/powerpoint/2010/main" val="11400482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flash can only write new</a:t>
            </a:r>
            <a:r>
              <a:rPr lang="en-US" baseline="0" dirty="0"/>
              <a:t> data into clean pages, clean page contains all 1’s. which are the pages that have been erased.</a:t>
            </a:r>
          </a:p>
          <a:p>
            <a:endParaRPr lang="en-US" baseline="0" dirty="0"/>
          </a:p>
          <a:p>
            <a:r>
              <a:rPr lang="en-US" baseline="0" dirty="0"/>
              <a:t>one important attribute of flash is that flash does not support in-place overwrite. it always has to erase the old data if the page is not clean, then program or write new data in.</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73</a:t>
            </a:fld>
            <a:endParaRPr lang="en-US"/>
          </a:p>
        </p:txBody>
      </p:sp>
    </p:spTree>
    <p:extLst>
      <p:ext uri="{BB962C8B-B14F-4D97-AF65-F5344CB8AC3E}">
        <p14:creationId xmlns:p14="http://schemas.microsoft.com/office/powerpoint/2010/main" val="10959265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erase all pages</a:t>
            </a:r>
            <a:r>
              <a:rPr lang="en-US" baseline="0" dirty="0"/>
              <a:t> in this block</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84</a:t>
            </a:fld>
            <a:endParaRPr lang="en-US"/>
          </a:p>
        </p:txBody>
      </p:sp>
    </p:spTree>
    <p:extLst>
      <p:ext uri="{BB962C8B-B14F-4D97-AF65-F5344CB8AC3E}">
        <p14:creationId xmlns:p14="http://schemas.microsoft.com/office/powerpoint/2010/main" val="3068664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87</a:t>
            </a:fld>
            <a:endParaRPr lang="en-US"/>
          </a:p>
        </p:txBody>
      </p:sp>
    </p:spTree>
    <p:extLst>
      <p:ext uri="{BB962C8B-B14F-4D97-AF65-F5344CB8AC3E}">
        <p14:creationId xmlns:p14="http://schemas.microsoft.com/office/powerpoint/2010/main" val="31396864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a better idea how it works internally, lets revisit flash perf</a:t>
            </a:r>
          </a:p>
        </p:txBody>
      </p:sp>
      <p:sp>
        <p:nvSpPr>
          <p:cNvPr id="4" name="Slide Number Placeholder 3"/>
          <p:cNvSpPr>
            <a:spLocks noGrp="1"/>
          </p:cNvSpPr>
          <p:nvPr>
            <p:ph type="sldNum" sz="quarter" idx="10"/>
          </p:nvPr>
        </p:nvSpPr>
        <p:spPr/>
        <p:txBody>
          <a:bodyPr/>
          <a:lstStyle/>
          <a:p>
            <a:fld id="{FFFD9AD6-E456-435D-9323-9CB782D9BA97}" type="slidenum">
              <a:rPr lang="en-US" smtClean="0"/>
              <a:pPr/>
              <a:t>91</a:t>
            </a:fld>
            <a:endParaRPr lang="en-US"/>
          </a:p>
        </p:txBody>
      </p:sp>
    </p:spTree>
    <p:extLst>
      <p:ext uri="{BB962C8B-B14F-4D97-AF65-F5344CB8AC3E}">
        <p14:creationId xmlns:p14="http://schemas.microsoft.com/office/powerpoint/2010/main" val="9002022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use flash </a:t>
            </a:r>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FFFD9AD6-E456-435D-9323-9CB782D9BA97}" type="slidenum">
              <a:rPr lang="en-US" smtClean="0"/>
              <a:pPr/>
              <a:t>92</a:t>
            </a:fld>
            <a:endParaRPr lang="en-US"/>
          </a:p>
        </p:txBody>
      </p:sp>
    </p:spTree>
    <p:extLst>
      <p:ext uri="{BB962C8B-B14F-4D97-AF65-F5344CB8AC3E}">
        <p14:creationId xmlns:p14="http://schemas.microsoft.com/office/powerpoint/2010/main" val="4101874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 good rule of thumb when</a:t>
            </a:r>
            <a:r>
              <a:rPr lang="en-US" baseline="0" dirty="0"/>
              <a:t> calculating </a:t>
            </a:r>
            <a:r>
              <a:rPr lang="en-US" baseline="0" dirty="0" err="1"/>
              <a:t>avg</a:t>
            </a:r>
            <a:r>
              <a:rPr lang="en-US" baseline="0" dirty="0"/>
              <a:t> rotate time is by dividing the single track rotation time by half</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18</a:t>
            </a:fld>
            <a:endParaRPr lang="en-US"/>
          </a:p>
        </p:txBody>
      </p:sp>
    </p:spTree>
    <p:extLst>
      <p:ext uri="{BB962C8B-B14F-4D97-AF65-F5344CB8AC3E}">
        <p14:creationId xmlns:p14="http://schemas.microsoft.com/office/powerpoint/2010/main" val="4195798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file system exposes </a:t>
            </a:r>
            <a:r>
              <a:rPr lang="en-US" dirty="0" err="1"/>
              <a:t>apis</a:t>
            </a:r>
            <a:r>
              <a:rPr lang="en-US" dirty="0"/>
              <a:t> to read and write sectors </a:t>
            </a:r>
          </a:p>
          <a:p>
            <a:r>
              <a:rPr lang="en-US" dirty="0"/>
              <a:t>which is under the assumption</a:t>
            </a:r>
            <a:r>
              <a:rPr lang="en-US" baseline="0" dirty="0"/>
              <a:t> that the storage medium is </a:t>
            </a:r>
            <a:r>
              <a:rPr lang="en-US" baseline="0" dirty="0" err="1"/>
              <a:t>hdds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93</a:t>
            </a:fld>
            <a:endParaRPr lang="en-US"/>
          </a:p>
        </p:txBody>
      </p:sp>
    </p:spTree>
    <p:extLst>
      <p:ext uri="{BB962C8B-B14F-4D97-AF65-F5344CB8AC3E}">
        <p14:creationId xmlns:p14="http://schemas.microsoft.com/office/powerpoint/2010/main" val="36407731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is a clear mismatch for fs </a:t>
            </a:r>
            <a:r>
              <a:rPr lang="en-US" baseline="0" dirty="0" err="1"/>
              <a:t>apis</a:t>
            </a:r>
            <a:r>
              <a:rPr lang="en-US" baseline="0" dirty="0"/>
              <a:t> </a:t>
            </a:r>
            <a:r>
              <a:rPr lang="en-US" baseline="0" dirty="0" err="1"/>
              <a:t>bw</a:t>
            </a:r>
            <a:r>
              <a:rPr lang="en-US" baseline="0" dirty="0"/>
              <a:t> </a:t>
            </a:r>
            <a:r>
              <a:rPr lang="en-US" baseline="0" dirty="0" err="1"/>
              <a:t>hdd</a:t>
            </a:r>
            <a:r>
              <a:rPr lang="en-US" baseline="0" dirty="0"/>
              <a:t> and flash devices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94</a:t>
            </a:fld>
            <a:endParaRPr lang="en-US"/>
          </a:p>
        </p:txBody>
      </p:sp>
    </p:spTree>
    <p:extLst>
      <p:ext uri="{BB962C8B-B14F-4D97-AF65-F5344CB8AC3E}">
        <p14:creationId xmlns:p14="http://schemas.microsoft.com/office/powerpoint/2010/main" val="25553390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naïve approach for solving this mismatch</a:t>
            </a:r>
            <a:r>
              <a:rPr lang="en-US" baseline="0" dirty="0"/>
              <a:t> is by providing a  traditional </a:t>
            </a:r>
            <a:r>
              <a:rPr lang="en-US" baseline="0" dirty="0" err="1"/>
              <a:t>api</a:t>
            </a:r>
            <a:r>
              <a:rPr lang="en-US" baseline="0" dirty="0"/>
              <a:t> wrapper around flash </a:t>
            </a:r>
            <a:r>
              <a:rPr lang="en-US" baseline="0" dirty="0" err="1"/>
              <a:t>apis</a:t>
            </a:r>
            <a:endParaRPr lang="en-US" baseline="0" dirty="0"/>
          </a:p>
          <a:p>
            <a:endParaRPr lang="en-US" baseline="0" dirty="0"/>
          </a:p>
          <a:p>
            <a:r>
              <a:rPr lang="en-US" baseline="0" dirty="0"/>
              <a:t>[whiteboard: list traditional </a:t>
            </a:r>
            <a:r>
              <a:rPr lang="en-US" baseline="0" dirty="0" err="1"/>
              <a:t>apis</a:t>
            </a:r>
            <a:r>
              <a:rPr lang="en-US" baseline="0" dirty="0"/>
              <a:t>, list flash </a:t>
            </a:r>
            <a:r>
              <a:rPr lang="en-US" baseline="0" dirty="0" err="1"/>
              <a:t>apis</a:t>
            </a:r>
            <a:r>
              <a:rPr lang="en-US" baseline="0" dirty="0"/>
              <a:t>]</a:t>
            </a:r>
          </a:p>
          <a:p>
            <a:endParaRPr lang="en-US" baseline="0" dirty="0"/>
          </a:p>
          <a:p>
            <a:r>
              <a:rPr lang="en-US" baseline="0" dirty="0"/>
              <a:t>traditional </a:t>
            </a:r>
            <a:r>
              <a:rPr lang="en-US" baseline="0" dirty="0" err="1"/>
              <a:t>apis</a:t>
            </a:r>
            <a:r>
              <a:rPr lang="en-US" baseline="0" dirty="0"/>
              <a:t> are read and write, which are oblivious of the flash device.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95</a:t>
            </a:fld>
            <a:endParaRPr lang="en-US"/>
          </a:p>
        </p:txBody>
      </p:sp>
    </p:spTree>
    <p:extLst>
      <p:ext uri="{BB962C8B-B14F-4D97-AF65-F5344CB8AC3E}">
        <p14:creationId xmlns:p14="http://schemas.microsoft.com/office/powerpoint/2010/main" val="22298226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whats</a:t>
            </a:r>
            <a:r>
              <a:rPr lang="en-US" dirty="0"/>
              <a:t> the problem</a:t>
            </a:r>
            <a:r>
              <a:rPr lang="en-US" baseline="0" dirty="0"/>
              <a:t> with this naïve </a:t>
            </a:r>
            <a:r>
              <a:rPr lang="en-US" baseline="0" dirty="0" err="1"/>
              <a:t>api</a:t>
            </a:r>
            <a:r>
              <a:rPr lang="en-US" baseline="0" dirty="0"/>
              <a:t> wrapper based approach?</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106</a:t>
            </a:fld>
            <a:endParaRPr lang="en-US"/>
          </a:p>
        </p:txBody>
      </p:sp>
    </p:spTree>
    <p:extLst>
      <p:ext uri="{BB962C8B-B14F-4D97-AF65-F5344CB8AC3E}">
        <p14:creationId xmlns:p14="http://schemas.microsoft.com/office/powerpoint/2010/main" val="42843040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issue is the write amplification.</a:t>
            </a:r>
          </a:p>
          <a:p>
            <a:endParaRPr lang="en-US" dirty="0"/>
          </a:p>
          <a:p>
            <a:r>
              <a:rPr lang="en-US" dirty="0"/>
              <a:t>in our</a:t>
            </a:r>
            <a:r>
              <a:rPr lang="en-US" baseline="0" dirty="0"/>
              <a:t> example, we want to write to a single page of 4KB. you have to bring the whole block of 256kb into memory, modify the single page that you target, and then erase the whole block before you can write new data into device.</a:t>
            </a:r>
          </a:p>
          <a:p>
            <a:endParaRPr lang="en-US" baseline="0" dirty="0"/>
          </a:p>
          <a:p>
            <a:r>
              <a:rPr lang="en-US" baseline="0" dirty="0"/>
              <a:t>By </a:t>
            </a:r>
            <a:r>
              <a:rPr lang="en-US" baseline="0"/>
              <a:t>write amplification</a:t>
            </a:r>
            <a:r>
              <a:rPr lang="en-US" baseline="0" dirty="0"/>
              <a:t>, it means the a small random write can get dramatically amplified to a huge write which touches all data within this particular block.</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107</a:t>
            </a:fld>
            <a:endParaRPr lang="en-US"/>
          </a:p>
        </p:txBody>
      </p:sp>
    </p:spTree>
    <p:extLst>
      <p:ext uri="{BB962C8B-B14F-4D97-AF65-F5344CB8AC3E}">
        <p14:creationId xmlns:p14="http://schemas.microsoft.com/office/powerpoint/2010/main" val="40317498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this issue, </a:t>
            </a:r>
            <a:r>
              <a:rPr lang="en-US" dirty="0" err="1"/>
              <a:t>ppl</a:t>
            </a:r>
            <a:r>
              <a:rPr lang="en-US" baseline="0" dirty="0"/>
              <a:t> propose a scheme called flash translation layer or </a:t>
            </a:r>
            <a:r>
              <a:rPr lang="en-US" baseline="0" dirty="0" err="1"/>
              <a:t>ftl</a:t>
            </a:r>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FFFD9AD6-E456-435D-9323-9CB782D9BA97}" type="slidenum">
              <a:rPr lang="en-US" smtClean="0"/>
              <a:pPr/>
              <a:t>108</a:t>
            </a:fld>
            <a:endParaRPr lang="en-US"/>
          </a:p>
        </p:txBody>
      </p:sp>
    </p:spTree>
    <p:extLst>
      <p:ext uri="{BB962C8B-B14F-4D97-AF65-F5344CB8AC3E}">
        <p14:creationId xmlns:p14="http://schemas.microsoft.com/office/powerpoint/2010/main" val="22255490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idea of </a:t>
            </a:r>
            <a:r>
              <a:rPr lang="en-US" dirty="0" err="1"/>
              <a:t>ftl</a:t>
            </a:r>
            <a:r>
              <a:rPr lang="en-US" dirty="0"/>
              <a:t> is adding</a:t>
            </a:r>
            <a:r>
              <a:rPr lang="en-US" baseline="0" dirty="0"/>
              <a:t> one address translation layer to map the logical disk </a:t>
            </a:r>
            <a:r>
              <a:rPr lang="en-US" baseline="0" dirty="0" err="1"/>
              <a:t>addr</a:t>
            </a:r>
            <a:r>
              <a:rPr lang="en-US" baseline="0" dirty="0"/>
              <a:t> into the physical flash </a:t>
            </a:r>
            <a:r>
              <a:rPr lang="en-US" baseline="0" dirty="0" err="1"/>
              <a:t>addr</a:t>
            </a:r>
            <a:r>
              <a:rPr lang="en-US" baseline="0" dirty="0"/>
              <a:t>, and to convert random in-place writes into append based writes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109</a:t>
            </a:fld>
            <a:endParaRPr lang="en-US"/>
          </a:p>
        </p:txBody>
      </p:sp>
    </p:spTree>
    <p:extLst>
      <p:ext uri="{BB962C8B-B14F-4D97-AF65-F5344CB8AC3E}">
        <p14:creationId xmlns:p14="http://schemas.microsoft.com/office/powerpoint/2010/main" val="19264482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ssd</a:t>
            </a:r>
            <a:r>
              <a:rPr lang="en-US" dirty="0"/>
              <a:t> provides disk like interfaces for fs to interact</a:t>
            </a:r>
            <a:r>
              <a:rPr lang="en-US" baseline="0" dirty="0"/>
              <a:t> with flash device.</a:t>
            </a:r>
          </a:p>
          <a:p>
            <a:endParaRPr lang="en-US" baseline="0" dirty="0"/>
          </a:p>
          <a:p>
            <a:r>
              <a:rPr lang="en-US" baseline="0" dirty="0"/>
              <a:t>fs uses logical </a:t>
            </a:r>
            <a:r>
              <a:rPr lang="en-US" baseline="0" dirty="0" err="1"/>
              <a:t>addr</a:t>
            </a:r>
            <a:r>
              <a:rPr lang="en-US" baseline="0" dirty="0"/>
              <a:t> which gets translated into physical </a:t>
            </a:r>
            <a:r>
              <a:rPr lang="en-US" baseline="0" dirty="0" err="1"/>
              <a:t>addr</a:t>
            </a:r>
            <a:r>
              <a:rPr lang="en-US" baseline="0" dirty="0"/>
              <a:t> using </a:t>
            </a:r>
            <a:r>
              <a:rPr lang="en-US" baseline="0" dirty="0" err="1"/>
              <a:t>ftl</a:t>
            </a:r>
            <a:r>
              <a:rPr lang="en-US" baseline="0" dirty="0"/>
              <a:t>. </a:t>
            </a:r>
            <a:r>
              <a:rPr lang="en-US" baseline="0" dirty="0" err="1"/>
              <a:t>ftl</a:t>
            </a:r>
            <a:r>
              <a:rPr lang="en-US" baseline="0" dirty="0"/>
              <a:t> refers to the mapping table structure stored in device’s </a:t>
            </a:r>
            <a:r>
              <a:rPr lang="en-US" baseline="0" dirty="0" err="1"/>
              <a:t>sram</a:t>
            </a:r>
            <a:r>
              <a:rPr lang="en-US" baseline="0" dirty="0"/>
              <a:t> for doing locating, </a:t>
            </a:r>
            <a:r>
              <a:rPr lang="en-US" baseline="0" dirty="0" err="1"/>
              <a:t>etc</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111</a:t>
            </a:fld>
            <a:endParaRPr lang="en-US"/>
          </a:p>
        </p:txBody>
      </p:sp>
    </p:spTree>
    <p:extLst>
      <p:ext uri="{BB962C8B-B14F-4D97-AF65-F5344CB8AC3E}">
        <p14:creationId xmlns:p14="http://schemas.microsoft.com/office/powerpoint/2010/main" val="12005163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D6E05D8-277B-7D45-BC29-AAF6596B7B3B}" type="slidenum">
              <a:rPr lang="en-US" smtClean="0"/>
              <a:pPr>
                <a:defRPr/>
              </a:pPr>
              <a:t>113</a:t>
            </a:fld>
            <a:endParaRPr lang="en-US"/>
          </a:p>
        </p:txBody>
      </p:sp>
    </p:spTree>
    <p:extLst>
      <p:ext uri="{BB962C8B-B14F-4D97-AF65-F5344CB8AC3E}">
        <p14:creationId xmlns:p14="http://schemas.microsoft.com/office/powerpoint/2010/main" val="29679576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example to illustrate</a:t>
            </a:r>
            <a:r>
              <a:rPr lang="en-US" baseline="0" dirty="0"/>
              <a:t> how </a:t>
            </a:r>
            <a:r>
              <a:rPr lang="en-US" baseline="0" dirty="0" err="1"/>
              <a:t>ftl</a:t>
            </a:r>
            <a:r>
              <a:rPr lang="en-US" baseline="0" dirty="0"/>
              <a:t> works.</a:t>
            </a:r>
          </a:p>
          <a:p>
            <a:endParaRPr lang="en-US" baseline="0" dirty="0"/>
          </a:p>
          <a:p>
            <a:r>
              <a:rPr lang="en-US" baseline="0" dirty="0"/>
              <a:t>logical page numbers mapped to physical page number on flash</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119</a:t>
            </a:fld>
            <a:endParaRPr lang="en-US"/>
          </a:p>
        </p:txBody>
      </p:sp>
    </p:spTree>
    <p:extLst>
      <p:ext uri="{BB962C8B-B14F-4D97-AF65-F5344CB8AC3E}">
        <p14:creationId xmlns:p14="http://schemas.microsoft.com/office/powerpoint/2010/main" val="4058572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avoid</a:t>
            </a:r>
            <a:r>
              <a:rPr lang="en-US" baseline="0" dirty="0"/>
              <a:t> random </a:t>
            </a:r>
            <a:r>
              <a:rPr lang="en-US" baseline="0" dirty="0" err="1"/>
              <a:t>io</a:t>
            </a:r>
            <a:r>
              <a:rPr lang="en-US" baseline="0" dirty="0"/>
              <a:t> as much as you can unless you have to.</a:t>
            </a:r>
          </a:p>
          <a:p>
            <a:r>
              <a:rPr lang="en-US" baseline="0" dirty="0"/>
              <a:t>quick sort if dataset is huge and cannot fit in mem; its terribly slow.</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21</a:t>
            </a:fld>
            <a:endParaRPr lang="en-US"/>
          </a:p>
        </p:txBody>
      </p:sp>
    </p:spTree>
    <p:extLst>
      <p:ext uri="{BB962C8B-B14F-4D97-AF65-F5344CB8AC3E}">
        <p14:creationId xmlns:p14="http://schemas.microsoft.com/office/powerpoint/2010/main" val="16939343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app wants to write 0011 to the 2</a:t>
            </a:r>
            <a:r>
              <a:rPr lang="en-US" baseline="30000" dirty="0"/>
              <a:t>nd</a:t>
            </a:r>
            <a:r>
              <a:rPr lang="en-US" dirty="0"/>
              <a:t> logical</a:t>
            </a:r>
            <a:r>
              <a:rPr lang="en-US" baseline="0" dirty="0"/>
              <a:t> page, flash tries to find a clean page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120</a:t>
            </a:fld>
            <a:endParaRPr lang="en-US"/>
          </a:p>
        </p:txBody>
      </p:sp>
    </p:spTree>
    <p:extLst>
      <p:ext uri="{BB962C8B-B14F-4D97-AF65-F5344CB8AC3E}">
        <p14:creationId xmlns:p14="http://schemas.microsoft.com/office/powerpoint/2010/main" val="792416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first clean page is the 2</a:t>
            </a:r>
            <a:r>
              <a:rPr lang="en-US" baseline="30000" dirty="0"/>
              <a:t>nd</a:t>
            </a:r>
            <a:r>
              <a:rPr lang="en-US" dirty="0"/>
              <a:t> page in block 1. so you write</a:t>
            </a:r>
            <a:r>
              <a:rPr lang="en-US" baseline="0" dirty="0"/>
              <a:t> 0011 into this page.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121</a:t>
            </a:fld>
            <a:endParaRPr lang="en-US"/>
          </a:p>
        </p:txBody>
      </p:sp>
    </p:spTree>
    <p:extLst>
      <p:ext uri="{BB962C8B-B14F-4D97-AF65-F5344CB8AC3E}">
        <p14:creationId xmlns:p14="http://schemas.microsoft.com/office/powerpoint/2010/main" val="8943302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change the mapping of logical page 1 from</a:t>
            </a:r>
            <a:r>
              <a:rPr lang="en-US" baseline="0" dirty="0"/>
              <a:t> previously pointing to page 2 of block 0 to the newly written page in block 1</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122</a:t>
            </a:fld>
            <a:endParaRPr lang="en-US"/>
          </a:p>
        </p:txBody>
      </p:sp>
    </p:spTree>
    <p:extLst>
      <p:ext uri="{BB962C8B-B14F-4D97-AF65-F5344CB8AC3E}">
        <p14:creationId xmlns:p14="http://schemas.microsoft.com/office/powerpoint/2010/main" val="18714983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correspondingly, you invalid the old page in block 0 which holds the stale data; invalid pages will be eventually</a:t>
            </a:r>
            <a:r>
              <a:rPr lang="en-US" baseline="0" dirty="0"/>
              <a:t> garbage collected to make new room for new data.</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123</a:t>
            </a:fld>
            <a:endParaRPr lang="en-US"/>
          </a:p>
        </p:txBody>
      </p:sp>
    </p:spTree>
    <p:extLst>
      <p:ext uri="{BB962C8B-B14F-4D97-AF65-F5344CB8AC3E}">
        <p14:creationId xmlns:p14="http://schemas.microsoft.com/office/powerpoint/2010/main" val="3132677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25</a:t>
            </a:fld>
            <a:endParaRPr lang="en-US"/>
          </a:p>
        </p:txBody>
      </p:sp>
    </p:spTree>
    <p:extLst>
      <p:ext uri="{BB962C8B-B14F-4D97-AF65-F5344CB8AC3E}">
        <p14:creationId xmlns:p14="http://schemas.microsoft.com/office/powerpoint/2010/main" val="3227054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26</a:t>
            </a:fld>
            <a:endParaRPr lang="en-US"/>
          </a:p>
        </p:txBody>
      </p:sp>
    </p:spTree>
    <p:extLst>
      <p:ext uri="{BB962C8B-B14F-4D97-AF65-F5344CB8AC3E}">
        <p14:creationId xmlns:p14="http://schemas.microsoft.com/office/powerpoint/2010/main" val="2304364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err="1"/>
              <a:t>io</a:t>
            </a:r>
            <a:r>
              <a:rPr lang="en-US" dirty="0"/>
              <a:t> </a:t>
            </a:r>
            <a:r>
              <a:rPr lang="en-US" dirty="0" err="1"/>
              <a:t>req</a:t>
            </a:r>
            <a:r>
              <a:rPr lang="en-US" dirty="0"/>
              <a:t> is a complicated</a:t>
            </a:r>
            <a:r>
              <a:rPr lang="en-US" baseline="0" dirty="0"/>
              <a:t> combination of all these stuff: </a:t>
            </a:r>
            <a:r>
              <a:rPr lang="mr-IN" baseline="0" dirty="0"/>
              <a:t>…</a:t>
            </a:r>
            <a:r>
              <a:rPr lang="en-US" baseline="0" dirty="0"/>
              <a:t> </a:t>
            </a:r>
          </a:p>
          <a:p>
            <a:endParaRPr lang="en-US" baseline="0" dirty="0"/>
          </a:p>
          <a:p>
            <a:r>
              <a:rPr lang="en-US" baseline="0" dirty="0" err="1"/>
              <a:t>os</a:t>
            </a:r>
            <a:r>
              <a:rPr lang="en-US" baseline="0" dirty="0"/>
              <a:t> maintains a Q of </a:t>
            </a:r>
            <a:r>
              <a:rPr lang="en-US" baseline="0" dirty="0" err="1"/>
              <a:t>io</a:t>
            </a:r>
            <a:r>
              <a:rPr lang="en-US" baseline="0" dirty="0"/>
              <a:t> </a:t>
            </a:r>
            <a:r>
              <a:rPr lang="en-US" baseline="0" dirty="0" err="1"/>
              <a:t>req</a:t>
            </a:r>
            <a:r>
              <a:rPr lang="en-US" baseline="0" dirty="0"/>
              <a:t> at per device level.</a:t>
            </a:r>
          </a:p>
          <a:p>
            <a:endParaRPr lang="en-US" baseline="0" dirty="0"/>
          </a:p>
          <a:p>
            <a:r>
              <a:rPr lang="en-US" baseline="0" dirty="0"/>
              <a:t>so far we’ve covered two big classes of scheduling </a:t>
            </a:r>
            <a:r>
              <a:rPr lang="en-US" baseline="0" dirty="0" err="1"/>
              <a:t>algos</a:t>
            </a:r>
            <a:r>
              <a:rPr lang="en-US" baseline="0" dirty="0"/>
              <a:t>: </a:t>
            </a:r>
            <a:r>
              <a:rPr lang="en-US" baseline="0" dirty="0" err="1"/>
              <a:t>cpu</a:t>
            </a:r>
            <a:r>
              <a:rPr lang="en-US" baseline="0" dirty="0"/>
              <a:t> </a:t>
            </a:r>
            <a:r>
              <a:rPr lang="en-US" baseline="0" dirty="0" err="1"/>
              <a:t>sched</a:t>
            </a:r>
            <a:r>
              <a:rPr lang="en-US" baseline="0" dirty="0"/>
              <a:t> and disk </a:t>
            </a:r>
            <a:r>
              <a:rPr lang="en-US" baseline="0" dirty="0" err="1"/>
              <a:t>sched</a:t>
            </a:r>
            <a:r>
              <a:rPr lang="en-US" baseline="0" dirty="0"/>
              <a:t>;</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29</a:t>
            </a:fld>
            <a:endParaRPr lang="en-US"/>
          </a:p>
        </p:txBody>
      </p:sp>
    </p:spTree>
    <p:extLst>
      <p:ext uri="{BB962C8B-B14F-4D97-AF65-F5344CB8AC3E}">
        <p14:creationId xmlns:p14="http://schemas.microsoft.com/office/powerpoint/2010/main" val="2477764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atin typeface="Helvetica" pitchFamily="2"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atin typeface="Helvetica" pitchFamily="2"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Helvetica" pitchFamily="2" charset="0"/>
              </a:defRPr>
            </a:lvl1pPr>
          </a:lstStyle>
          <a:p>
            <a:r>
              <a:rPr lang="en-US"/>
              <a:t>Y. Cheng</a:t>
            </a:r>
          </a:p>
        </p:txBody>
      </p:sp>
      <p:sp>
        <p:nvSpPr>
          <p:cNvPr id="5" name="Footer Placeholder 4"/>
          <p:cNvSpPr>
            <a:spLocks noGrp="1"/>
          </p:cNvSpPr>
          <p:nvPr>
            <p:ph type="ftr" sz="quarter" idx="11"/>
          </p:nvPr>
        </p:nvSpPr>
        <p:spPr/>
        <p:txBody>
          <a:bodyPr/>
          <a:lstStyle>
            <a:lvl1pPr>
              <a:defRPr>
                <a:latin typeface="Helvetica" pitchFamily="2" charset="0"/>
              </a:defRPr>
            </a:lvl1pPr>
          </a:lstStyle>
          <a:p>
            <a:r>
              <a:rPr lang="en-US" dirty="0"/>
              <a:t>GMU CS571 Spring 2021</a:t>
            </a:r>
          </a:p>
        </p:txBody>
      </p:sp>
      <p:sp>
        <p:nvSpPr>
          <p:cNvPr id="6" name="Slide Number Placeholder 5"/>
          <p:cNvSpPr>
            <a:spLocks noGrp="1"/>
          </p:cNvSpPr>
          <p:nvPr>
            <p:ph type="sldNum" sz="quarter" idx="12"/>
          </p:nvPr>
        </p:nvSpPr>
        <p:spPr/>
        <p:txBody>
          <a:bodyPr/>
          <a:lstStyle>
            <a:lvl1pPr>
              <a:defRPr>
                <a:latin typeface="Helvetica" pitchFamily="2" charset="0"/>
              </a:defRPr>
            </a:lvl1pPr>
          </a:lstStyle>
          <a:p>
            <a:fld id="{3FEAB63E-74B1-D643-A3C6-246018F1E4D4}" type="slidenum">
              <a:rPr lang="en-US" smtClean="0"/>
              <a:pPr/>
              <a:t>‹#›</a:t>
            </a:fld>
            <a:endParaRPr lang="en-US"/>
          </a:p>
        </p:txBody>
      </p:sp>
    </p:spTree>
    <p:extLst>
      <p:ext uri="{BB962C8B-B14F-4D97-AF65-F5344CB8AC3E}">
        <p14:creationId xmlns:p14="http://schemas.microsoft.com/office/powerpoint/2010/main" val="2372367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Y. Cheng</a:t>
            </a:r>
          </a:p>
        </p:txBody>
      </p:sp>
      <p:sp>
        <p:nvSpPr>
          <p:cNvPr id="5" name="Footer Placeholder 4"/>
          <p:cNvSpPr>
            <a:spLocks noGrp="1"/>
          </p:cNvSpPr>
          <p:nvPr>
            <p:ph type="ftr" sz="quarter" idx="11"/>
          </p:nvPr>
        </p:nvSpPr>
        <p:spPr/>
        <p:txBody>
          <a:bodyPr/>
          <a:lstStyle/>
          <a:p>
            <a:r>
              <a:rPr lang="en-US"/>
              <a:t>GMU CS571 Spring 2021</a:t>
            </a:r>
          </a:p>
        </p:txBody>
      </p:sp>
      <p:sp>
        <p:nvSpPr>
          <p:cNvPr id="6" name="Slide Number Placeholder 5"/>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270140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6"/>
            <a:ext cx="5800725"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Y. Cheng</a:t>
            </a:r>
          </a:p>
        </p:txBody>
      </p:sp>
      <p:sp>
        <p:nvSpPr>
          <p:cNvPr id="5" name="Footer Placeholder 4"/>
          <p:cNvSpPr>
            <a:spLocks noGrp="1"/>
          </p:cNvSpPr>
          <p:nvPr>
            <p:ph type="ftr" sz="quarter" idx="11"/>
          </p:nvPr>
        </p:nvSpPr>
        <p:spPr/>
        <p:txBody>
          <a:bodyPr/>
          <a:lstStyle/>
          <a:p>
            <a:r>
              <a:rPr lang="en-US"/>
              <a:t>GMU CS571 Spring 2021</a:t>
            </a:r>
          </a:p>
        </p:txBody>
      </p:sp>
      <p:sp>
        <p:nvSpPr>
          <p:cNvPr id="6" name="Slide Number Placeholder 5"/>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354453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55400"/>
            <a:ext cx="7886700" cy="1325563"/>
          </a:xfrm>
        </p:spPr>
        <p:txBody>
          <a:bodyPr/>
          <a:lstStyle>
            <a:lvl1pPr>
              <a:defRPr b="0" i="0">
                <a:latin typeface="Franklin Gothic Medium Cond" panose="020B0606030402020204" pitchFamily="34" charset="0"/>
                <a:ea typeface="Helvetica Neue" panose="02000503000000020004" pitchFamily="2" charset="0"/>
                <a:cs typeface="Arial Narrow"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577131"/>
            <a:ext cx="7886700" cy="4790114"/>
          </a:xfrm>
        </p:spPr>
        <p:txBody>
          <a:bodyPr/>
          <a:lstStyle>
            <a:lvl1pPr>
              <a:defRPr b="0" i="0">
                <a:latin typeface="Helvetica Neue Light" panose="02000403000000020004" pitchFamily="2" charset="0"/>
                <a:ea typeface="Helvetica Neue Light" panose="02000403000000020004" pitchFamily="2" charset="0"/>
                <a:cs typeface="Helvetica Neue" panose="02000503000000020004" pitchFamily="2" charset="0"/>
              </a:defRPr>
            </a:lvl1pPr>
            <a:lvl2pPr>
              <a:defRPr b="0" i="0">
                <a:latin typeface="Helvetica Neue Light" panose="02000403000000020004" pitchFamily="2" charset="0"/>
                <a:ea typeface="Helvetica Neue Light" panose="02000403000000020004" pitchFamily="2" charset="0"/>
                <a:cs typeface="Helvetica Neue" panose="02000503000000020004" pitchFamily="2" charset="0"/>
              </a:defRPr>
            </a:lvl2pPr>
            <a:lvl3pPr>
              <a:defRPr b="0" i="0">
                <a:latin typeface="Helvetica Neue Light" panose="02000403000000020004" pitchFamily="2" charset="0"/>
                <a:ea typeface="Helvetica Neue Light" panose="02000403000000020004" pitchFamily="2" charset="0"/>
                <a:cs typeface="Helvetica Neue" panose="02000503000000020004" pitchFamily="2" charset="0"/>
              </a:defRPr>
            </a:lvl3pPr>
            <a:lvl4pPr>
              <a:defRPr b="0" i="0">
                <a:latin typeface="Helvetica Neue Light" panose="02000403000000020004" pitchFamily="2" charset="0"/>
                <a:ea typeface="Helvetica Neue Light" panose="02000403000000020004" pitchFamily="2" charset="0"/>
                <a:cs typeface="Helvetica Neue" panose="02000503000000020004" pitchFamily="2" charset="0"/>
              </a:defRPr>
            </a:lvl4pPr>
            <a:lvl5pPr>
              <a:defRPr b="0" i="0">
                <a:latin typeface="Helvetica Neue Light" panose="02000403000000020004" pitchFamily="2" charset="0"/>
                <a:ea typeface="Helvetica Neue Light" panose="02000403000000020004" pitchFamily="2" charset="0"/>
                <a:cs typeface="Helvetica Neue" panose="02000503000000020004"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28650" y="6465408"/>
            <a:ext cx="2057400" cy="365125"/>
          </a:xfrm>
        </p:spPr>
        <p:txBody>
          <a:bodyPr/>
          <a:lstStyle>
            <a:lvl1pPr>
              <a:defRPr b="0" i="0">
                <a:latin typeface="Gill Sans" panose="020B0502020104020203" pitchFamily="34" charset="-79"/>
                <a:cs typeface="Gill Sans" panose="020B0502020104020203" pitchFamily="34" charset="-79"/>
              </a:defRPr>
            </a:lvl1pPr>
          </a:lstStyle>
          <a:p>
            <a:r>
              <a:rPr lang="en-US"/>
              <a:t>Y. Cheng</a:t>
            </a:r>
            <a:endParaRPr lang="en-US" dirty="0"/>
          </a:p>
        </p:txBody>
      </p:sp>
      <p:sp>
        <p:nvSpPr>
          <p:cNvPr id="5" name="Footer Placeholder 4"/>
          <p:cNvSpPr>
            <a:spLocks noGrp="1"/>
          </p:cNvSpPr>
          <p:nvPr>
            <p:ph type="ftr" sz="quarter" idx="11"/>
          </p:nvPr>
        </p:nvSpPr>
        <p:spPr>
          <a:xfrm>
            <a:off x="3028950" y="6465408"/>
            <a:ext cx="3086100" cy="365125"/>
          </a:xfrm>
        </p:spPr>
        <p:txBody>
          <a:bodyPr/>
          <a:lstStyle>
            <a:lvl1pPr>
              <a:defRPr b="0" i="0">
                <a:latin typeface="Gill Sans" panose="020B0502020104020203" pitchFamily="34" charset="-79"/>
                <a:cs typeface="Gill Sans" panose="020B0502020104020203" pitchFamily="34" charset="-79"/>
              </a:defRPr>
            </a:lvl1pPr>
          </a:lstStyle>
          <a:p>
            <a:r>
              <a:rPr lang="en-US" dirty="0"/>
              <a:t>GMU CS571 Spring 2021</a:t>
            </a:r>
          </a:p>
        </p:txBody>
      </p:sp>
      <p:sp>
        <p:nvSpPr>
          <p:cNvPr id="6" name="Slide Number Placeholder 5"/>
          <p:cNvSpPr>
            <a:spLocks noGrp="1"/>
          </p:cNvSpPr>
          <p:nvPr>
            <p:ph type="sldNum" sz="quarter" idx="12"/>
          </p:nvPr>
        </p:nvSpPr>
        <p:spPr>
          <a:xfrm>
            <a:off x="6457950" y="6465408"/>
            <a:ext cx="2057400" cy="365125"/>
          </a:xfrm>
        </p:spPr>
        <p:txBody>
          <a:bodyPr/>
          <a:lstStyle>
            <a:lvl1pPr>
              <a:defRPr b="0" i="0">
                <a:latin typeface="Gill Sans" panose="020B0502020104020203" pitchFamily="34" charset="-79"/>
                <a:cs typeface="Gill Sans" panose="020B0502020104020203" pitchFamily="34" charset="-79"/>
              </a:defRPr>
            </a:lvl1pPr>
          </a:lstStyle>
          <a:p>
            <a:fld id="{3FEAB63E-74B1-D643-A3C6-246018F1E4D4}" type="slidenum">
              <a:rPr lang="en-US" smtClean="0"/>
              <a:pPr/>
              <a:t>‹#›</a:t>
            </a:fld>
            <a:endParaRPr lang="en-US"/>
          </a:p>
        </p:txBody>
      </p:sp>
    </p:spTree>
    <p:extLst>
      <p:ext uri="{BB962C8B-B14F-4D97-AF65-F5344CB8AC3E}">
        <p14:creationId xmlns:p14="http://schemas.microsoft.com/office/powerpoint/2010/main" val="158823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Y. Cheng</a:t>
            </a:r>
          </a:p>
        </p:txBody>
      </p:sp>
      <p:sp>
        <p:nvSpPr>
          <p:cNvPr id="5" name="Footer Placeholder 4"/>
          <p:cNvSpPr>
            <a:spLocks noGrp="1"/>
          </p:cNvSpPr>
          <p:nvPr>
            <p:ph type="ftr" sz="quarter" idx="11"/>
          </p:nvPr>
        </p:nvSpPr>
        <p:spPr/>
        <p:txBody>
          <a:bodyPr/>
          <a:lstStyle/>
          <a:p>
            <a:r>
              <a:rPr lang="en-US" dirty="0"/>
              <a:t>GMU CS571 Spring 2021</a:t>
            </a:r>
          </a:p>
        </p:txBody>
      </p:sp>
      <p:sp>
        <p:nvSpPr>
          <p:cNvPr id="6" name="Slide Number Placeholder 5"/>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30574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Y. Cheng</a:t>
            </a:r>
          </a:p>
        </p:txBody>
      </p:sp>
      <p:sp>
        <p:nvSpPr>
          <p:cNvPr id="6" name="Footer Placeholder 5"/>
          <p:cNvSpPr>
            <a:spLocks noGrp="1"/>
          </p:cNvSpPr>
          <p:nvPr>
            <p:ph type="ftr" sz="quarter" idx="11"/>
          </p:nvPr>
        </p:nvSpPr>
        <p:spPr/>
        <p:txBody>
          <a:bodyPr/>
          <a:lstStyle/>
          <a:p>
            <a:r>
              <a:rPr lang="en-US" dirty="0"/>
              <a:t>GMU CS571 Spring 2021</a:t>
            </a:r>
          </a:p>
        </p:txBody>
      </p:sp>
      <p:sp>
        <p:nvSpPr>
          <p:cNvPr id="7" name="Slide Number Placeholder 6"/>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274504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Y. Cheng</a:t>
            </a:r>
          </a:p>
        </p:txBody>
      </p:sp>
      <p:sp>
        <p:nvSpPr>
          <p:cNvPr id="8" name="Footer Placeholder 7"/>
          <p:cNvSpPr>
            <a:spLocks noGrp="1"/>
          </p:cNvSpPr>
          <p:nvPr>
            <p:ph type="ftr" sz="quarter" idx="11"/>
          </p:nvPr>
        </p:nvSpPr>
        <p:spPr/>
        <p:txBody>
          <a:bodyPr/>
          <a:lstStyle/>
          <a:p>
            <a:r>
              <a:rPr lang="en-US" dirty="0"/>
              <a:t>GMU CS571 Spring 2021</a:t>
            </a:r>
          </a:p>
        </p:txBody>
      </p:sp>
      <p:sp>
        <p:nvSpPr>
          <p:cNvPr id="9" name="Slide Number Placeholder 8"/>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26474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Y. Cheng</a:t>
            </a:r>
          </a:p>
        </p:txBody>
      </p:sp>
      <p:sp>
        <p:nvSpPr>
          <p:cNvPr id="4" name="Footer Placeholder 3"/>
          <p:cNvSpPr>
            <a:spLocks noGrp="1"/>
          </p:cNvSpPr>
          <p:nvPr>
            <p:ph type="ftr" sz="quarter" idx="11"/>
          </p:nvPr>
        </p:nvSpPr>
        <p:spPr/>
        <p:txBody>
          <a:bodyPr/>
          <a:lstStyle/>
          <a:p>
            <a:r>
              <a:rPr lang="en-US"/>
              <a:t>GMU CS571 Spring 2021</a:t>
            </a:r>
          </a:p>
        </p:txBody>
      </p:sp>
      <p:sp>
        <p:nvSpPr>
          <p:cNvPr id="5" name="Slide Number Placeholder 4"/>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2268034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Y. Cheng</a:t>
            </a:r>
          </a:p>
        </p:txBody>
      </p:sp>
      <p:sp>
        <p:nvSpPr>
          <p:cNvPr id="3" name="Footer Placeholder 2"/>
          <p:cNvSpPr>
            <a:spLocks noGrp="1"/>
          </p:cNvSpPr>
          <p:nvPr>
            <p:ph type="ftr" sz="quarter" idx="11"/>
          </p:nvPr>
        </p:nvSpPr>
        <p:spPr/>
        <p:txBody>
          <a:bodyPr/>
          <a:lstStyle/>
          <a:p>
            <a:r>
              <a:rPr lang="en-US"/>
              <a:t>GMU CS571 Spring 2021</a:t>
            </a:r>
          </a:p>
        </p:txBody>
      </p:sp>
      <p:sp>
        <p:nvSpPr>
          <p:cNvPr id="4" name="Slide Number Placeholder 3"/>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1535933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Y. Cheng</a:t>
            </a:r>
          </a:p>
        </p:txBody>
      </p:sp>
      <p:sp>
        <p:nvSpPr>
          <p:cNvPr id="6" name="Footer Placeholder 5"/>
          <p:cNvSpPr>
            <a:spLocks noGrp="1"/>
          </p:cNvSpPr>
          <p:nvPr>
            <p:ph type="ftr" sz="quarter" idx="11"/>
          </p:nvPr>
        </p:nvSpPr>
        <p:spPr/>
        <p:txBody>
          <a:bodyPr/>
          <a:lstStyle/>
          <a:p>
            <a:r>
              <a:rPr lang="en-US"/>
              <a:t>GMU CS571 Spring 2021</a:t>
            </a:r>
          </a:p>
        </p:txBody>
      </p:sp>
      <p:sp>
        <p:nvSpPr>
          <p:cNvPr id="7" name="Slide Number Placeholder 6"/>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3587514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Y. Cheng</a:t>
            </a:r>
          </a:p>
        </p:txBody>
      </p:sp>
      <p:sp>
        <p:nvSpPr>
          <p:cNvPr id="6" name="Footer Placeholder 5"/>
          <p:cNvSpPr>
            <a:spLocks noGrp="1"/>
          </p:cNvSpPr>
          <p:nvPr>
            <p:ph type="ftr" sz="quarter" idx="11"/>
          </p:nvPr>
        </p:nvSpPr>
        <p:spPr/>
        <p:txBody>
          <a:bodyPr/>
          <a:lstStyle/>
          <a:p>
            <a:r>
              <a:rPr lang="en-US"/>
              <a:t>GMU CS571 Spring 2021</a:t>
            </a:r>
          </a:p>
        </p:txBody>
      </p:sp>
      <p:sp>
        <p:nvSpPr>
          <p:cNvPr id="7" name="Slide Number Placeholder 6"/>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1793246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panose="020B0502020104020203" pitchFamily="34" charset="-79"/>
                <a:cs typeface="Gill Sans" panose="020B0502020104020203" pitchFamily="34" charset="-79"/>
              </a:defRPr>
            </a:lvl1pPr>
          </a:lstStyle>
          <a:p>
            <a:r>
              <a:rPr lang="en-US"/>
              <a:t>Y. Cheng</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panose="020B0502020104020203" pitchFamily="34" charset="-79"/>
                <a:cs typeface="Gill Sans" panose="020B0502020104020203" pitchFamily="34" charset="-79"/>
              </a:defRPr>
            </a:lvl1pPr>
          </a:lstStyle>
          <a:p>
            <a:r>
              <a:rPr lang="en-US"/>
              <a:t>GMU CS571 Spring 2021</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panose="020B0502020104020203" pitchFamily="34" charset="-79"/>
                <a:cs typeface="Gill Sans" panose="020B0502020104020203" pitchFamily="34" charset="-79"/>
              </a:defRPr>
            </a:lvl1pPr>
          </a:lstStyle>
          <a:p>
            <a:fld id="{3FEAB63E-74B1-D643-A3C6-246018F1E4D4}" type="slidenum">
              <a:rPr lang="en-US" smtClean="0"/>
              <a:pPr/>
              <a:t>‹#›</a:t>
            </a:fld>
            <a:endParaRPr lang="en-US"/>
          </a:p>
        </p:txBody>
      </p:sp>
    </p:spTree>
    <p:extLst>
      <p:ext uri="{BB962C8B-B14F-4D97-AF65-F5344CB8AC3E}">
        <p14:creationId xmlns:p14="http://schemas.microsoft.com/office/powerpoint/2010/main" val="2413079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377" rtl="0" eaLnBrk="1" latinLnBrk="0" hangingPunct="1">
        <a:lnSpc>
          <a:spcPct val="90000"/>
        </a:lnSpc>
        <a:spcBef>
          <a:spcPct val="0"/>
        </a:spcBef>
        <a:buNone/>
        <a:defRPr sz="4400" b="0" i="0" kern="1200">
          <a:solidFill>
            <a:schemeClr val="tx1"/>
          </a:solidFill>
          <a:latin typeface="Franklin Gothic Medium Cond" panose="020B0606030402020204" pitchFamily="34"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9eMWG3fwiEU&amp;feature=youtu.be&amp;t=30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static.googleusercontent.com/media/research.google.com/en/pubs/archive/44830.pdf"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enterprisestorageforum.com/storage-hardware/ssd-vs-hdd.html"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7C2F94-70A3-934D-B3B8-37EFF2B23C97}"/>
              </a:ext>
            </a:extLst>
          </p:cNvPr>
          <p:cNvPicPr>
            <a:picLocks noChangeAspect="1"/>
          </p:cNvPicPr>
          <p:nvPr/>
        </p:nvPicPr>
        <p:blipFill>
          <a:blip r:embed="rId3">
            <a:alphaModFix amt="50000"/>
          </a:blip>
          <a:stretch>
            <a:fillRect/>
          </a:stretch>
        </p:blipFill>
        <p:spPr>
          <a:xfrm>
            <a:off x="4474827" y="0"/>
            <a:ext cx="4766346" cy="6858000"/>
          </a:xfrm>
          <a:prstGeom prst="rect">
            <a:avLst/>
          </a:prstGeom>
        </p:spPr>
      </p:pic>
      <p:pic>
        <p:nvPicPr>
          <p:cNvPr id="8" name="Picture 4" descr="http://img.funnytab.net/gallery/computers/10MB_Hard_Disk.jpg">
            <a:extLst>
              <a:ext uri="{FF2B5EF4-FFF2-40B4-BE49-F238E27FC236}">
                <a16:creationId xmlns:a16="http://schemas.microsoft.com/office/drawing/2014/main" id="{240BC70E-B8A1-3441-B831-E18BBA6F9289}"/>
              </a:ext>
            </a:extLst>
          </p:cNvPr>
          <p:cNvPicPr>
            <a:picLocks noChangeAspect="1" noChangeArrowheads="1"/>
          </p:cNvPicPr>
          <p:nvPr/>
        </p:nvPicPr>
        <p:blipFill>
          <a:blip r:embed="rId4">
            <a:alphaModFix amt="50000"/>
            <a:extLst>
              <a:ext uri="{28A0092B-C50C-407E-A947-70E740481C1C}">
                <a14:useLocalDpi xmlns:a14="http://schemas.microsoft.com/office/drawing/2010/main" val="0"/>
              </a:ext>
            </a:extLst>
          </a:blip>
          <a:srcRect/>
          <a:stretch>
            <a:fillRect/>
          </a:stretch>
        </p:blipFill>
        <p:spPr bwMode="auto">
          <a:xfrm>
            <a:off x="-137160" y="8263"/>
            <a:ext cx="4724400" cy="68611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58B1CE-3582-994D-8513-90709B7B40AE}"/>
              </a:ext>
            </a:extLst>
          </p:cNvPr>
          <p:cNvSpPr>
            <a:spLocks noGrp="1"/>
          </p:cNvSpPr>
          <p:nvPr>
            <p:ph type="ctrTitle"/>
          </p:nvPr>
        </p:nvSpPr>
        <p:spPr>
          <a:xfrm>
            <a:off x="13838" y="2693800"/>
            <a:ext cx="9107302" cy="908728"/>
          </a:xfrm>
          <a:solidFill>
            <a:schemeClr val="bg1">
              <a:alpha val="80000"/>
            </a:schemeClr>
          </a:solidFill>
        </p:spPr>
        <p:txBody>
          <a:bodyPr anchor="ctr">
            <a:normAutofit/>
          </a:bodyPr>
          <a:lstStyle/>
          <a:p>
            <a:r>
              <a:rPr lang="en-US" sz="4800" b="1" dirty="0"/>
              <a:t>Persistence: HDDs and SSDs</a:t>
            </a:r>
          </a:p>
        </p:txBody>
      </p:sp>
      <p:sp>
        <p:nvSpPr>
          <p:cNvPr id="3" name="Subtitle 2">
            <a:extLst>
              <a:ext uri="{FF2B5EF4-FFF2-40B4-BE49-F238E27FC236}">
                <a16:creationId xmlns:a16="http://schemas.microsoft.com/office/drawing/2014/main" id="{BB609BE2-BF1C-444B-AB2A-69B2E7B4D865}"/>
              </a:ext>
            </a:extLst>
          </p:cNvPr>
          <p:cNvSpPr>
            <a:spLocks noGrp="1"/>
          </p:cNvSpPr>
          <p:nvPr>
            <p:ph type="subTitle" idx="1"/>
          </p:nvPr>
        </p:nvSpPr>
        <p:spPr>
          <a:xfrm>
            <a:off x="13838" y="3602528"/>
            <a:ext cx="9107302" cy="1309273"/>
          </a:xfrm>
          <a:solidFill>
            <a:schemeClr val="bg1">
              <a:alpha val="80000"/>
            </a:schemeClr>
          </a:solidFill>
        </p:spPr>
        <p:txBody>
          <a:bodyPr anchor="ctr">
            <a:normAutofit fontScale="92500" lnSpcReduction="10000"/>
          </a:bodyPr>
          <a:lstStyle/>
          <a:p>
            <a:r>
              <a:rPr lang="en-US" sz="2800" i="1" dirty="0">
                <a:latin typeface="Helvetica Neue Light" panose="02000403000000020004" pitchFamily="2" charset="0"/>
                <a:ea typeface="Helvetica Neue Light" panose="02000403000000020004" pitchFamily="2" charset="0"/>
              </a:rPr>
              <a:t>CS 571: Operating Systems (Spring 2021)</a:t>
            </a:r>
          </a:p>
          <a:p>
            <a:r>
              <a:rPr lang="en-US" sz="2800" dirty="0">
                <a:latin typeface="Helvetica Neue Light" panose="02000403000000020004" pitchFamily="2" charset="0"/>
                <a:ea typeface="Helvetica Neue Light" panose="02000403000000020004" pitchFamily="2" charset="0"/>
              </a:rPr>
              <a:t>Lecture 9</a:t>
            </a:r>
            <a:endParaRPr lang="en-US" sz="2800" dirty="0"/>
          </a:p>
          <a:p>
            <a:r>
              <a:rPr lang="en-US" sz="2800" dirty="0"/>
              <a:t>Yue Cheng</a:t>
            </a:r>
          </a:p>
        </p:txBody>
      </p:sp>
      <p:pic>
        <p:nvPicPr>
          <p:cNvPr id="17" name="Picture 16">
            <a:extLst>
              <a:ext uri="{FF2B5EF4-FFF2-40B4-BE49-F238E27FC236}">
                <a16:creationId xmlns:a16="http://schemas.microsoft.com/office/drawing/2014/main" id="{1165C0CB-8D6B-7540-B4CE-AC2F71F1238C}"/>
              </a:ext>
            </a:extLst>
          </p:cNvPr>
          <p:cNvPicPr>
            <a:picLocks noChangeAspect="1"/>
          </p:cNvPicPr>
          <p:nvPr/>
        </p:nvPicPr>
        <p:blipFill>
          <a:blip r:embed="rId5">
            <a:alphaModFix amt="15000"/>
          </a:blip>
          <a:stretch>
            <a:fillRect/>
          </a:stretch>
        </p:blipFill>
        <p:spPr>
          <a:xfrm>
            <a:off x="4567489" y="15159"/>
            <a:ext cx="1475959" cy="953223"/>
          </a:xfrm>
          <a:prstGeom prst="rect">
            <a:avLst/>
          </a:prstGeom>
        </p:spPr>
      </p:pic>
      <p:sp>
        <p:nvSpPr>
          <p:cNvPr id="6" name="TextBox 5">
            <a:extLst>
              <a:ext uri="{FF2B5EF4-FFF2-40B4-BE49-F238E27FC236}">
                <a16:creationId xmlns:a16="http://schemas.microsoft.com/office/drawing/2014/main" id="{46BD751B-AE4C-F143-BBC1-DA9CC440246B}"/>
              </a:ext>
            </a:extLst>
          </p:cNvPr>
          <p:cNvSpPr txBox="1"/>
          <p:nvPr/>
        </p:nvSpPr>
        <p:spPr>
          <a:xfrm>
            <a:off x="16846" y="6265760"/>
            <a:ext cx="6497053" cy="577081"/>
          </a:xfrm>
          <a:prstGeom prst="rect">
            <a:avLst/>
          </a:prstGeom>
          <a:noFill/>
        </p:spPr>
        <p:txBody>
          <a:bodyPr wrap="square" rtlCol="0">
            <a:spAutoFit/>
          </a:bodyPr>
          <a:lstStyle/>
          <a:p>
            <a:r>
              <a:rPr lang="en-US" sz="1050" dirty="0">
                <a:solidFill>
                  <a:schemeClr val="bg1"/>
                </a:solidFill>
                <a:latin typeface="Helvetica Neue Light" panose="02000403000000020004" pitchFamily="2" charset="0"/>
                <a:ea typeface="Helvetica Neue Light" panose="02000403000000020004" pitchFamily="2" charset="0"/>
              </a:rPr>
              <a:t>Some material taken/derived from: </a:t>
            </a:r>
          </a:p>
          <a:p>
            <a:pPr marL="171450" indent="-171450">
              <a:buFont typeface="Arial" panose="020B0604020202020204" pitchFamily="34" charset="0"/>
              <a:buChar char="•"/>
            </a:pPr>
            <a:r>
              <a:rPr lang="en-US" sz="1050" dirty="0">
                <a:solidFill>
                  <a:schemeClr val="bg1"/>
                </a:solidFill>
                <a:latin typeface="Helvetica Neue Light" panose="02000403000000020004" pitchFamily="2" charset="0"/>
                <a:ea typeface="Helvetica Neue Light" panose="02000403000000020004" pitchFamily="2" charset="0"/>
              </a:rPr>
              <a:t>Wisconsin CS-537 materials by </a:t>
            </a:r>
            <a:r>
              <a:rPr lang="en-US" sz="1050" dirty="0" err="1">
                <a:solidFill>
                  <a:schemeClr val="bg1"/>
                </a:solidFill>
                <a:latin typeface="Helvetica Neue Light" panose="02000403000000020004" pitchFamily="2" charset="0"/>
                <a:ea typeface="Helvetica Neue Light" panose="02000403000000020004" pitchFamily="2" charset="0"/>
              </a:rPr>
              <a:t>Remzi</a:t>
            </a:r>
            <a:r>
              <a:rPr lang="en-US" sz="1050" dirty="0">
                <a:solidFill>
                  <a:schemeClr val="bg1"/>
                </a:solidFill>
                <a:latin typeface="Helvetica Neue Light" panose="02000403000000020004" pitchFamily="2" charset="0"/>
                <a:ea typeface="Helvetica Neue Light" panose="02000403000000020004" pitchFamily="2" charset="0"/>
              </a:rPr>
              <a:t> </a:t>
            </a:r>
            <a:r>
              <a:rPr lang="en-US" sz="1050" dirty="0" err="1">
                <a:solidFill>
                  <a:schemeClr val="bg1"/>
                </a:solidFill>
                <a:latin typeface="Helvetica Neue Light" panose="02000403000000020004" pitchFamily="2" charset="0"/>
                <a:ea typeface="Helvetica Neue Light" panose="02000403000000020004" pitchFamily="2" charset="0"/>
              </a:rPr>
              <a:t>Arpaci-Dusseau</a:t>
            </a:r>
            <a:r>
              <a:rPr lang="en-US" sz="1050" dirty="0">
                <a:solidFill>
                  <a:schemeClr val="bg1"/>
                </a:solidFill>
                <a:latin typeface="Helvetica Neue Light" panose="02000403000000020004" pitchFamily="2" charset="0"/>
                <a:ea typeface="Helvetica Neue Light" panose="02000403000000020004" pitchFamily="2" charset="0"/>
              </a:rPr>
              <a:t> + Harvard CS-161 materials by James Mickens.</a:t>
            </a:r>
          </a:p>
          <a:p>
            <a:r>
              <a:rPr lang="en-US" sz="1050" dirty="0">
                <a:solidFill>
                  <a:schemeClr val="bg1"/>
                </a:solidFill>
                <a:latin typeface="Helvetica Neue Light" panose="02000403000000020004" pitchFamily="2" charset="0"/>
                <a:ea typeface="Helvetica Neue Light" panose="02000403000000020004" pitchFamily="2" charset="0"/>
              </a:rPr>
              <a:t>Licensed for use under a Creative Commons Attribution-</a:t>
            </a:r>
            <a:r>
              <a:rPr lang="en-US" sz="1050" dirty="0" err="1">
                <a:solidFill>
                  <a:schemeClr val="bg1"/>
                </a:solidFill>
                <a:latin typeface="Helvetica Neue Light" panose="02000403000000020004" pitchFamily="2" charset="0"/>
                <a:ea typeface="Helvetica Neue Light" panose="02000403000000020004" pitchFamily="2" charset="0"/>
              </a:rPr>
              <a:t>NonCommercial</a:t>
            </a:r>
            <a:r>
              <a:rPr lang="en-US" sz="1050" dirty="0">
                <a:solidFill>
                  <a:schemeClr val="bg1"/>
                </a:solidFill>
                <a:latin typeface="Helvetica Neue Light" panose="02000403000000020004" pitchFamily="2" charset="0"/>
                <a:ea typeface="Helvetica Neue Light" panose="02000403000000020004" pitchFamily="2" charset="0"/>
              </a:rPr>
              <a:t>-</a:t>
            </a:r>
            <a:r>
              <a:rPr lang="en-US" sz="1050" dirty="0" err="1">
                <a:solidFill>
                  <a:schemeClr val="bg1"/>
                </a:solidFill>
                <a:latin typeface="Helvetica Neue Light" panose="02000403000000020004" pitchFamily="2" charset="0"/>
                <a:ea typeface="Helvetica Neue Light" panose="02000403000000020004" pitchFamily="2" charset="0"/>
              </a:rPr>
              <a:t>ShareAlike</a:t>
            </a:r>
            <a:r>
              <a:rPr lang="en-US" sz="1050" dirty="0">
                <a:solidFill>
                  <a:schemeClr val="bg1"/>
                </a:solidFill>
                <a:latin typeface="Helvetica Neue Light" panose="02000403000000020004" pitchFamily="2" charset="0"/>
                <a:ea typeface="Helvetica Neue Light" panose="02000403000000020004" pitchFamily="2" charset="0"/>
              </a:rPr>
              <a:t> 3.0 </a:t>
            </a:r>
            <a:r>
              <a:rPr lang="en-US" sz="1050" dirty="0" err="1">
                <a:solidFill>
                  <a:schemeClr val="bg1"/>
                </a:solidFill>
                <a:latin typeface="Helvetica Neue Light" panose="02000403000000020004" pitchFamily="2" charset="0"/>
                <a:ea typeface="Helvetica Neue Light" panose="02000403000000020004" pitchFamily="2" charset="0"/>
              </a:rPr>
              <a:t>Unported</a:t>
            </a:r>
            <a:r>
              <a:rPr lang="en-US" sz="1050" dirty="0">
                <a:solidFill>
                  <a:schemeClr val="bg1"/>
                </a:solidFill>
                <a:latin typeface="Helvetica Neue Light" panose="02000403000000020004" pitchFamily="2" charset="0"/>
                <a:ea typeface="Helvetica Neue Light" panose="02000403000000020004" pitchFamily="2" charset="0"/>
              </a:rPr>
              <a:t> License.</a:t>
            </a:r>
          </a:p>
        </p:txBody>
      </p:sp>
    </p:spTree>
    <p:extLst>
      <p:ext uri="{BB962C8B-B14F-4D97-AF65-F5344CB8AC3E}">
        <p14:creationId xmlns:p14="http://schemas.microsoft.com/office/powerpoint/2010/main" val="743570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sp>
        <p:nvSpPr>
          <p:cNvPr id="7" name="TextBox 6"/>
          <p:cNvSpPr txBox="1"/>
          <p:nvPr/>
        </p:nvSpPr>
        <p:spPr>
          <a:xfrm>
            <a:off x="241788" y="3283803"/>
            <a:ext cx="4177812" cy="830997"/>
          </a:xfrm>
          <a:prstGeom prst="rect">
            <a:avLst/>
          </a:prstGeom>
          <a:noFill/>
        </p:spPr>
        <p:txBody>
          <a:bodyPr wrap="square" rtlCol="0">
            <a:spAutoFit/>
          </a:bodyPr>
          <a:lstStyle/>
          <a:p>
            <a:pPr algn="r"/>
            <a:r>
              <a:rPr lang="en-US" sz="2400" dirty="0">
                <a:latin typeface="Helvetica" charset="0"/>
                <a:ea typeface="Helvetica" charset="0"/>
                <a:cs typeface="Helvetica" charset="0"/>
              </a:rPr>
              <a:t>A single track + an arm + </a:t>
            </a:r>
          </a:p>
          <a:p>
            <a:pPr algn="r"/>
            <a:r>
              <a:rPr lang="en-US" sz="2400" dirty="0">
                <a:latin typeface="Helvetica" charset="0"/>
                <a:ea typeface="Helvetica" charset="0"/>
                <a:cs typeface="Helvetica" charset="0"/>
              </a:rPr>
              <a:t>a head</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0212" y="1752600"/>
            <a:ext cx="4291227" cy="3788349"/>
          </a:xfrm>
        </p:spPr>
      </p:pic>
      <p:sp>
        <p:nvSpPr>
          <p:cNvPr id="5" name="Footer Placeholder 4">
            <a:extLst>
              <a:ext uri="{FF2B5EF4-FFF2-40B4-BE49-F238E27FC236}">
                <a16:creationId xmlns:a16="http://schemas.microsoft.com/office/drawing/2014/main" id="{4B76BC04-2C26-044F-A847-8F5AA64652F6}"/>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5C96B21C-FFA3-8C43-9EFB-E70863A09A3D}"/>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719F4198-ED27-DD47-9DE7-970656D00031}"/>
              </a:ext>
            </a:extLst>
          </p:cNvPr>
          <p:cNvSpPr>
            <a:spLocks noGrp="1"/>
          </p:cNvSpPr>
          <p:nvPr>
            <p:ph type="sldNum" sz="quarter" idx="12"/>
          </p:nvPr>
        </p:nvSpPr>
        <p:spPr/>
        <p:txBody>
          <a:bodyPr/>
          <a:lstStyle/>
          <a:p>
            <a:fld id="{3FEAB63E-74B1-D643-A3C6-246018F1E4D4}" type="slidenum">
              <a:rPr lang="en-US" smtClean="0"/>
              <a:pPr/>
              <a:t>10</a:t>
            </a:fld>
            <a:endParaRPr lang="en-US"/>
          </a:p>
        </p:txBody>
      </p:sp>
    </p:spTree>
    <p:extLst>
      <p:ext uri="{BB962C8B-B14F-4D97-AF65-F5344CB8AC3E}">
        <p14:creationId xmlns:p14="http://schemas.microsoft.com/office/powerpoint/2010/main" val="17330846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Footer Placeholder 9">
            <a:extLst>
              <a:ext uri="{FF2B5EF4-FFF2-40B4-BE49-F238E27FC236}">
                <a16:creationId xmlns:a16="http://schemas.microsoft.com/office/drawing/2014/main" id="{6F66D821-D8AB-F345-8A90-8884FCBFDC32}"/>
              </a:ext>
            </a:extLst>
          </p:cNvPr>
          <p:cNvSpPr>
            <a:spLocks noGrp="1"/>
          </p:cNvSpPr>
          <p:nvPr>
            <p:ph type="ftr" sz="quarter" idx="11"/>
          </p:nvPr>
        </p:nvSpPr>
        <p:spPr/>
        <p:txBody>
          <a:bodyPr/>
          <a:lstStyle/>
          <a:p>
            <a:r>
              <a:rPr lang="en-US"/>
              <a:t>GMU CS571 Spring 2021</a:t>
            </a:r>
            <a:endParaRPr lang="en-US" dirty="0"/>
          </a:p>
        </p:txBody>
      </p:sp>
      <p:sp>
        <p:nvSpPr>
          <p:cNvPr id="26" name="Date Placeholder 25">
            <a:extLst>
              <a:ext uri="{FF2B5EF4-FFF2-40B4-BE49-F238E27FC236}">
                <a16:creationId xmlns:a16="http://schemas.microsoft.com/office/drawing/2014/main" id="{0132E5B7-1638-2E49-9C09-D229849C766D}"/>
              </a:ext>
            </a:extLst>
          </p:cNvPr>
          <p:cNvSpPr>
            <a:spLocks noGrp="1"/>
          </p:cNvSpPr>
          <p:nvPr>
            <p:ph type="dt" sz="half" idx="10"/>
          </p:nvPr>
        </p:nvSpPr>
        <p:spPr/>
        <p:txBody>
          <a:bodyPr/>
          <a:lstStyle/>
          <a:p>
            <a:r>
              <a:rPr lang="en-US"/>
              <a:t>Y. Cheng</a:t>
            </a:r>
            <a:endParaRPr lang="en-US" dirty="0"/>
          </a:p>
        </p:txBody>
      </p:sp>
      <p:sp>
        <p:nvSpPr>
          <p:cNvPr id="31" name="Slide Number Placeholder 30">
            <a:extLst>
              <a:ext uri="{FF2B5EF4-FFF2-40B4-BE49-F238E27FC236}">
                <a16:creationId xmlns:a16="http://schemas.microsoft.com/office/drawing/2014/main" id="{213F6DD7-9602-C143-9754-F3C6FD63F759}"/>
              </a:ext>
            </a:extLst>
          </p:cNvPr>
          <p:cNvSpPr>
            <a:spLocks noGrp="1"/>
          </p:cNvSpPr>
          <p:nvPr>
            <p:ph type="sldNum" sz="quarter" idx="12"/>
          </p:nvPr>
        </p:nvSpPr>
        <p:spPr/>
        <p:txBody>
          <a:bodyPr/>
          <a:lstStyle/>
          <a:p>
            <a:fld id="{3FEAB63E-74B1-D643-A3C6-246018F1E4D4}" type="slidenum">
              <a:rPr lang="en-US" smtClean="0"/>
              <a:pPr/>
              <a:t>100</a:t>
            </a:fld>
            <a:endParaRPr lang="en-US"/>
          </a:p>
        </p:txBody>
      </p:sp>
    </p:spTree>
    <p:extLst>
      <p:ext uri="{BB962C8B-B14F-4D97-AF65-F5344CB8AC3E}">
        <p14:creationId xmlns:p14="http://schemas.microsoft.com/office/powerpoint/2010/main" val="42869501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00</a:t>
            </a:r>
          </a:p>
          <a:p>
            <a:pPr algn="ctr"/>
            <a:r>
              <a:rPr lang="en-US" sz="2400" b="1" dirty="0">
                <a:solidFill>
                  <a:srgbClr val="C00000"/>
                </a:solidFill>
                <a:latin typeface="PT Mono" charset="0"/>
                <a:ea typeface="PT Mono" charset="0"/>
                <a:cs typeface="PT Mono" charset="0"/>
              </a:rPr>
              <a:t>01</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31" name="TextBox 30"/>
          <p:cNvSpPr txBox="1"/>
          <p:nvPr/>
        </p:nvSpPr>
        <p:spPr>
          <a:xfrm>
            <a:off x="342955" y="1524000"/>
            <a:ext cx="2095445" cy="646331"/>
          </a:xfrm>
          <a:prstGeom prst="rect">
            <a:avLst/>
          </a:prstGeom>
          <a:noFill/>
        </p:spPr>
        <p:txBody>
          <a:bodyPr wrap="none" rtlCol="0">
            <a:spAutoFit/>
          </a:bodyPr>
          <a:lstStyle/>
          <a:p>
            <a:pPr algn="ctr"/>
            <a:r>
              <a:rPr lang="en-US" dirty="0">
                <a:solidFill>
                  <a:srgbClr val="C00000"/>
                </a:solidFill>
                <a:latin typeface="Helvetica" charset="0"/>
                <a:ea typeface="Helvetica" charset="0"/>
                <a:cs typeface="Helvetica" charset="0"/>
              </a:rPr>
              <a:t>Modify target page</a:t>
            </a:r>
          </a:p>
          <a:p>
            <a:pPr algn="ctr"/>
            <a:r>
              <a:rPr lang="en-US" dirty="0">
                <a:solidFill>
                  <a:srgbClr val="C00000"/>
                </a:solidFill>
                <a:latin typeface="Helvetica" charset="0"/>
                <a:ea typeface="Helvetica" charset="0"/>
                <a:cs typeface="Helvetica" charset="0"/>
              </a:rPr>
              <a:t>in memory</a:t>
            </a:r>
          </a:p>
        </p:txBody>
      </p:sp>
      <p:sp>
        <p:nvSpPr>
          <p:cNvPr id="10" name="Footer Placeholder 9">
            <a:extLst>
              <a:ext uri="{FF2B5EF4-FFF2-40B4-BE49-F238E27FC236}">
                <a16:creationId xmlns:a16="http://schemas.microsoft.com/office/drawing/2014/main" id="{316E3DD1-1DB7-7440-9969-B91607DBAAAE}"/>
              </a:ext>
            </a:extLst>
          </p:cNvPr>
          <p:cNvSpPr>
            <a:spLocks noGrp="1"/>
          </p:cNvSpPr>
          <p:nvPr>
            <p:ph type="ftr" sz="quarter" idx="11"/>
          </p:nvPr>
        </p:nvSpPr>
        <p:spPr/>
        <p:txBody>
          <a:bodyPr/>
          <a:lstStyle/>
          <a:p>
            <a:r>
              <a:rPr lang="en-US"/>
              <a:t>GMU CS571 Spring 2021</a:t>
            </a:r>
            <a:endParaRPr lang="en-US" dirty="0"/>
          </a:p>
        </p:txBody>
      </p:sp>
      <p:sp>
        <p:nvSpPr>
          <p:cNvPr id="26" name="Date Placeholder 25">
            <a:extLst>
              <a:ext uri="{FF2B5EF4-FFF2-40B4-BE49-F238E27FC236}">
                <a16:creationId xmlns:a16="http://schemas.microsoft.com/office/drawing/2014/main" id="{C2D6E1B4-33A4-B043-BAA6-81CE2DB4B1DE}"/>
              </a:ext>
            </a:extLst>
          </p:cNvPr>
          <p:cNvSpPr>
            <a:spLocks noGrp="1"/>
          </p:cNvSpPr>
          <p:nvPr>
            <p:ph type="dt" sz="half" idx="10"/>
          </p:nvPr>
        </p:nvSpPr>
        <p:spPr/>
        <p:txBody>
          <a:bodyPr/>
          <a:lstStyle/>
          <a:p>
            <a:r>
              <a:rPr lang="en-US"/>
              <a:t>Y. Cheng</a:t>
            </a:r>
            <a:endParaRPr lang="en-US" dirty="0"/>
          </a:p>
        </p:txBody>
      </p:sp>
      <p:sp>
        <p:nvSpPr>
          <p:cNvPr id="32" name="Slide Number Placeholder 31">
            <a:extLst>
              <a:ext uri="{FF2B5EF4-FFF2-40B4-BE49-F238E27FC236}">
                <a16:creationId xmlns:a16="http://schemas.microsoft.com/office/drawing/2014/main" id="{614629F4-6BD5-A544-9C3E-BEC0691A34B0}"/>
              </a:ext>
            </a:extLst>
          </p:cNvPr>
          <p:cNvSpPr>
            <a:spLocks noGrp="1"/>
          </p:cNvSpPr>
          <p:nvPr>
            <p:ph type="sldNum" sz="quarter" idx="12"/>
          </p:nvPr>
        </p:nvSpPr>
        <p:spPr/>
        <p:txBody>
          <a:bodyPr/>
          <a:lstStyle/>
          <a:p>
            <a:fld id="{3FEAB63E-74B1-D643-A3C6-246018F1E4D4}" type="slidenum">
              <a:rPr lang="en-US" smtClean="0"/>
              <a:pPr/>
              <a:t>101</a:t>
            </a:fld>
            <a:endParaRPr lang="en-US"/>
          </a:p>
        </p:txBody>
      </p:sp>
    </p:spTree>
    <p:extLst>
      <p:ext uri="{BB962C8B-B14F-4D97-AF65-F5344CB8AC3E}">
        <p14:creationId xmlns:p14="http://schemas.microsoft.com/office/powerpoint/2010/main" val="11183530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Footer Placeholder 9">
            <a:extLst>
              <a:ext uri="{FF2B5EF4-FFF2-40B4-BE49-F238E27FC236}">
                <a16:creationId xmlns:a16="http://schemas.microsoft.com/office/drawing/2014/main" id="{1AA454E4-D5AE-FB4F-87CD-103D1BB379EC}"/>
              </a:ext>
            </a:extLst>
          </p:cNvPr>
          <p:cNvSpPr>
            <a:spLocks noGrp="1"/>
          </p:cNvSpPr>
          <p:nvPr>
            <p:ph type="ftr" sz="quarter" idx="11"/>
          </p:nvPr>
        </p:nvSpPr>
        <p:spPr/>
        <p:txBody>
          <a:bodyPr/>
          <a:lstStyle/>
          <a:p>
            <a:r>
              <a:rPr lang="en-US"/>
              <a:t>GMU CS571 Spring 2021</a:t>
            </a:r>
            <a:endParaRPr lang="en-US" dirty="0"/>
          </a:p>
        </p:txBody>
      </p:sp>
      <p:sp>
        <p:nvSpPr>
          <p:cNvPr id="26" name="Date Placeholder 25">
            <a:extLst>
              <a:ext uri="{FF2B5EF4-FFF2-40B4-BE49-F238E27FC236}">
                <a16:creationId xmlns:a16="http://schemas.microsoft.com/office/drawing/2014/main" id="{B0DFBF36-8147-C148-B008-658A9E3761ED}"/>
              </a:ext>
            </a:extLst>
          </p:cNvPr>
          <p:cNvSpPr>
            <a:spLocks noGrp="1"/>
          </p:cNvSpPr>
          <p:nvPr>
            <p:ph type="dt" sz="half" idx="10"/>
          </p:nvPr>
        </p:nvSpPr>
        <p:spPr/>
        <p:txBody>
          <a:bodyPr/>
          <a:lstStyle/>
          <a:p>
            <a:r>
              <a:rPr lang="en-US"/>
              <a:t>Y. Cheng</a:t>
            </a:r>
            <a:endParaRPr lang="en-US" dirty="0"/>
          </a:p>
        </p:txBody>
      </p:sp>
      <p:sp>
        <p:nvSpPr>
          <p:cNvPr id="31" name="Slide Number Placeholder 30">
            <a:extLst>
              <a:ext uri="{FF2B5EF4-FFF2-40B4-BE49-F238E27FC236}">
                <a16:creationId xmlns:a16="http://schemas.microsoft.com/office/drawing/2014/main" id="{C65B8825-B2EB-954E-85CE-DC4766B4FF27}"/>
              </a:ext>
            </a:extLst>
          </p:cNvPr>
          <p:cNvSpPr>
            <a:spLocks noGrp="1"/>
          </p:cNvSpPr>
          <p:nvPr>
            <p:ph type="sldNum" sz="quarter" idx="12"/>
          </p:nvPr>
        </p:nvSpPr>
        <p:spPr/>
        <p:txBody>
          <a:bodyPr/>
          <a:lstStyle/>
          <a:p>
            <a:fld id="{3FEAB63E-74B1-D643-A3C6-246018F1E4D4}" type="slidenum">
              <a:rPr lang="en-US" smtClean="0"/>
              <a:pPr/>
              <a:t>102</a:t>
            </a:fld>
            <a:endParaRPr lang="en-US"/>
          </a:p>
        </p:txBody>
      </p:sp>
    </p:spTree>
    <p:extLst>
      <p:ext uri="{BB962C8B-B14F-4D97-AF65-F5344CB8AC3E}">
        <p14:creationId xmlns:p14="http://schemas.microsoft.com/office/powerpoint/2010/main" val="9733099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11</a:t>
            </a:r>
          </a:p>
          <a:p>
            <a:pPr algn="ctr"/>
            <a:r>
              <a:rPr lang="en-US" sz="2400" b="1" dirty="0">
                <a:solidFill>
                  <a:srgbClr val="C00000"/>
                </a:solidFill>
                <a:latin typeface="PT Mono" charset="0"/>
                <a:ea typeface="PT Mono" charset="0"/>
                <a:cs typeface="PT Mono" charset="0"/>
              </a:rPr>
              <a:t>11</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11</a:t>
            </a:r>
          </a:p>
          <a:p>
            <a:pPr algn="ctr"/>
            <a:r>
              <a:rPr lang="en-US" sz="2400" b="1" dirty="0">
                <a:solidFill>
                  <a:srgbClr val="C00000"/>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11</a:t>
            </a:r>
          </a:p>
          <a:p>
            <a:pPr algn="ctr"/>
            <a:r>
              <a:rPr lang="en-US" sz="2400" b="1" dirty="0">
                <a:solidFill>
                  <a:srgbClr val="C00000"/>
                </a:solidFill>
                <a:latin typeface="PT Mono" charset="0"/>
                <a:ea typeface="PT Mono" charset="0"/>
                <a:cs typeface="PT Mono" charset="0"/>
              </a:rPr>
              <a:t>11</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11</a:t>
            </a:r>
          </a:p>
          <a:p>
            <a:pPr algn="ctr"/>
            <a:r>
              <a:rPr lang="en-US" sz="2400" b="1" dirty="0">
                <a:solidFill>
                  <a:srgbClr val="C00000"/>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31" name="TextBox 30"/>
          <p:cNvSpPr txBox="1"/>
          <p:nvPr/>
        </p:nvSpPr>
        <p:spPr>
          <a:xfrm>
            <a:off x="330133" y="4114800"/>
            <a:ext cx="2121093" cy="369332"/>
          </a:xfrm>
          <a:prstGeom prst="rect">
            <a:avLst/>
          </a:prstGeom>
          <a:noFill/>
        </p:spPr>
        <p:txBody>
          <a:bodyPr wrap="none" rtlCol="0">
            <a:spAutoFit/>
          </a:bodyPr>
          <a:lstStyle/>
          <a:p>
            <a:pPr algn="ctr"/>
            <a:r>
              <a:rPr lang="en-US">
                <a:solidFill>
                  <a:srgbClr val="C00000"/>
                </a:solidFill>
                <a:latin typeface="Helvetica" charset="0"/>
                <a:ea typeface="Helvetica" charset="0"/>
                <a:cs typeface="Helvetica" charset="0"/>
              </a:rPr>
              <a:t>Erase whole block</a:t>
            </a:r>
            <a:endParaRPr lang="en-US" dirty="0">
              <a:solidFill>
                <a:srgbClr val="C00000"/>
              </a:solidFill>
              <a:latin typeface="Helvetica" charset="0"/>
              <a:ea typeface="Helvetica" charset="0"/>
              <a:cs typeface="Helvetica" charset="0"/>
            </a:endParaRPr>
          </a:p>
        </p:txBody>
      </p:sp>
      <p:sp>
        <p:nvSpPr>
          <p:cNvPr id="10" name="Footer Placeholder 9">
            <a:extLst>
              <a:ext uri="{FF2B5EF4-FFF2-40B4-BE49-F238E27FC236}">
                <a16:creationId xmlns:a16="http://schemas.microsoft.com/office/drawing/2014/main" id="{FCC8AA3F-FFE5-AA46-AD56-CD75C57BC51F}"/>
              </a:ext>
            </a:extLst>
          </p:cNvPr>
          <p:cNvSpPr>
            <a:spLocks noGrp="1"/>
          </p:cNvSpPr>
          <p:nvPr>
            <p:ph type="ftr" sz="quarter" idx="11"/>
          </p:nvPr>
        </p:nvSpPr>
        <p:spPr/>
        <p:txBody>
          <a:bodyPr/>
          <a:lstStyle/>
          <a:p>
            <a:r>
              <a:rPr lang="en-US"/>
              <a:t>GMU CS571 Spring 2021</a:t>
            </a:r>
            <a:endParaRPr lang="en-US" dirty="0"/>
          </a:p>
        </p:txBody>
      </p:sp>
      <p:sp>
        <p:nvSpPr>
          <p:cNvPr id="26" name="Date Placeholder 25">
            <a:extLst>
              <a:ext uri="{FF2B5EF4-FFF2-40B4-BE49-F238E27FC236}">
                <a16:creationId xmlns:a16="http://schemas.microsoft.com/office/drawing/2014/main" id="{A2503788-3302-5D4D-91B3-E0A7660EA400}"/>
              </a:ext>
            </a:extLst>
          </p:cNvPr>
          <p:cNvSpPr>
            <a:spLocks noGrp="1"/>
          </p:cNvSpPr>
          <p:nvPr>
            <p:ph type="dt" sz="half" idx="10"/>
          </p:nvPr>
        </p:nvSpPr>
        <p:spPr/>
        <p:txBody>
          <a:bodyPr/>
          <a:lstStyle/>
          <a:p>
            <a:r>
              <a:rPr lang="en-US"/>
              <a:t>Y. Cheng</a:t>
            </a:r>
            <a:endParaRPr lang="en-US" dirty="0"/>
          </a:p>
        </p:txBody>
      </p:sp>
      <p:sp>
        <p:nvSpPr>
          <p:cNvPr id="32" name="Slide Number Placeholder 31">
            <a:extLst>
              <a:ext uri="{FF2B5EF4-FFF2-40B4-BE49-F238E27FC236}">
                <a16:creationId xmlns:a16="http://schemas.microsoft.com/office/drawing/2014/main" id="{75D3FCE9-A9E7-5841-ABE8-197390E7B3EA}"/>
              </a:ext>
            </a:extLst>
          </p:cNvPr>
          <p:cNvSpPr>
            <a:spLocks noGrp="1"/>
          </p:cNvSpPr>
          <p:nvPr>
            <p:ph type="sldNum" sz="quarter" idx="12"/>
          </p:nvPr>
        </p:nvSpPr>
        <p:spPr/>
        <p:txBody>
          <a:bodyPr/>
          <a:lstStyle/>
          <a:p>
            <a:fld id="{3FEAB63E-74B1-D643-A3C6-246018F1E4D4}" type="slidenum">
              <a:rPr lang="en-US" smtClean="0"/>
              <a:pPr/>
              <a:t>103</a:t>
            </a:fld>
            <a:endParaRPr lang="en-US"/>
          </a:p>
        </p:txBody>
      </p:sp>
    </p:spTree>
    <p:extLst>
      <p:ext uri="{BB962C8B-B14F-4D97-AF65-F5344CB8AC3E}">
        <p14:creationId xmlns:p14="http://schemas.microsoft.com/office/powerpoint/2010/main" val="31822949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Footer Placeholder 9">
            <a:extLst>
              <a:ext uri="{FF2B5EF4-FFF2-40B4-BE49-F238E27FC236}">
                <a16:creationId xmlns:a16="http://schemas.microsoft.com/office/drawing/2014/main" id="{58A826D7-3C72-644F-9271-2DB906E7EDE8}"/>
              </a:ext>
            </a:extLst>
          </p:cNvPr>
          <p:cNvSpPr>
            <a:spLocks noGrp="1"/>
          </p:cNvSpPr>
          <p:nvPr>
            <p:ph type="ftr" sz="quarter" idx="11"/>
          </p:nvPr>
        </p:nvSpPr>
        <p:spPr/>
        <p:txBody>
          <a:bodyPr/>
          <a:lstStyle/>
          <a:p>
            <a:r>
              <a:rPr lang="en-US"/>
              <a:t>GMU CS571 Spring 2021</a:t>
            </a:r>
            <a:endParaRPr lang="en-US" dirty="0"/>
          </a:p>
        </p:txBody>
      </p:sp>
      <p:sp>
        <p:nvSpPr>
          <p:cNvPr id="26" name="Date Placeholder 25">
            <a:extLst>
              <a:ext uri="{FF2B5EF4-FFF2-40B4-BE49-F238E27FC236}">
                <a16:creationId xmlns:a16="http://schemas.microsoft.com/office/drawing/2014/main" id="{AB3CCCFF-58E8-2A40-BD6B-3CDC6882C0C1}"/>
              </a:ext>
            </a:extLst>
          </p:cNvPr>
          <p:cNvSpPr>
            <a:spLocks noGrp="1"/>
          </p:cNvSpPr>
          <p:nvPr>
            <p:ph type="dt" sz="half" idx="10"/>
          </p:nvPr>
        </p:nvSpPr>
        <p:spPr/>
        <p:txBody>
          <a:bodyPr/>
          <a:lstStyle/>
          <a:p>
            <a:r>
              <a:rPr lang="en-US"/>
              <a:t>Y. Cheng</a:t>
            </a:r>
            <a:endParaRPr lang="en-US" dirty="0"/>
          </a:p>
        </p:txBody>
      </p:sp>
      <p:sp>
        <p:nvSpPr>
          <p:cNvPr id="31" name="Slide Number Placeholder 30">
            <a:extLst>
              <a:ext uri="{FF2B5EF4-FFF2-40B4-BE49-F238E27FC236}">
                <a16:creationId xmlns:a16="http://schemas.microsoft.com/office/drawing/2014/main" id="{127085D7-700F-154B-9CFC-BB13C63FC091}"/>
              </a:ext>
            </a:extLst>
          </p:cNvPr>
          <p:cNvSpPr>
            <a:spLocks noGrp="1"/>
          </p:cNvSpPr>
          <p:nvPr>
            <p:ph type="sldNum" sz="quarter" idx="12"/>
          </p:nvPr>
        </p:nvSpPr>
        <p:spPr/>
        <p:txBody>
          <a:bodyPr/>
          <a:lstStyle/>
          <a:p>
            <a:fld id="{3FEAB63E-74B1-D643-A3C6-246018F1E4D4}" type="slidenum">
              <a:rPr lang="en-US" smtClean="0"/>
              <a:pPr/>
              <a:t>104</a:t>
            </a:fld>
            <a:endParaRPr lang="en-US"/>
          </a:p>
        </p:txBody>
      </p:sp>
    </p:spTree>
    <p:extLst>
      <p:ext uri="{BB962C8B-B14F-4D97-AF65-F5344CB8AC3E}">
        <p14:creationId xmlns:p14="http://schemas.microsoft.com/office/powerpoint/2010/main" val="119587961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31" name="TextBox 30"/>
          <p:cNvSpPr txBox="1"/>
          <p:nvPr/>
        </p:nvSpPr>
        <p:spPr>
          <a:xfrm>
            <a:off x="317307" y="3886200"/>
            <a:ext cx="2121093" cy="646331"/>
          </a:xfrm>
          <a:prstGeom prst="rect">
            <a:avLst/>
          </a:prstGeom>
          <a:noFill/>
        </p:spPr>
        <p:txBody>
          <a:bodyPr wrap="none" rtlCol="0">
            <a:spAutoFit/>
          </a:bodyPr>
          <a:lstStyle/>
          <a:p>
            <a:pPr algn="ctr"/>
            <a:r>
              <a:rPr lang="en-US" dirty="0">
                <a:solidFill>
                  <a:srgbClr val="C00000"/>
                </a:solidFill>
                <a:latin typeface="Helvetica" charset="0"/>
                <a:ea typeface="Helvetica" charset="0"/>
                <a:cs typeface="Helvetica" charset="0"/>
              </a:rPr>
              <a:t>Program all pages </a:t>
            </a:r>
          </a:p>
          <a:p>
            <a:pPr algn="ctr"/>
            <a:r>
              <a:rPr lang="en-US" dirty="0">
                <a:solidFill>
                  <a:srgbClr val="C00000"/>
                </a:solidFill>
                <a:latin typeface="Helvetica" charset="0"/>
                <a:ea typeface="Helvetica" charset="0"/>
                <a:cs typeface="Helvetica" charset="0"/>
              </a:rPr>
              <a:t>in block</a:t>
            </a:r>
          </a:p>
        </p:txBody>
      </p:sp>
      <p:sp>
        <p:nvSpPr>
          <p:cNvPr id="32" name="Up Arrow 31"/>
          <p:cNvSpPr/>
          <p:nvPr/>
        </p:nvSpPr>
        <p:spPr>
          <a:xfrm rot="10800000">
            <a:off x="3276600" y="3413125"/>
            <a:ext cx="533400" cy="625474"/>
          </a:xfrm>
          <a:prstGeom prst="upArrow">
            <a:avLst>
              <a:gd name="adj1" fmla="val 50000"/>
              <a:gd name="adj2" fmla="val 639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895600" y="4163072"/>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00</a:t>
            </a:r>
          </a:p>
          <a:p>
            <a:pPr algn="ctr"/>
            <a:r>
              <a:rPr lang="en-US" sz="2400" b="1" dirty="0">
                <a:solidFill>
                  <a:srgbClr val="C00000"/>
                </a:solidFill>
                <a:latin typeface="PT Mono" charset="0"/>
                <a:ea typeface="PT Mono" charset="0"/>
                <a:cs typeface="PT Mono" charset="0"/>
              </a:rPr>
              <a:t>01</a:t>
            </a:r>
          </a:p>
        </p:txBody>
      </p:sp>
      <p:sp>
        <p:nvSpPr>
          <p:cNvPr id="34" name="Rectangle 33"/>
          <p:cNvSpPr/>
          <p:nvPr/>
        </p:nvSpPr>
        <p:spPr>
          <a:xfrm>
            <a:off x="3589274" y="4157368"/>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PT Mono" charset="0"/>
                <a:ea typeface="PT Mono" charset="0"/>
                <a:cs typeface="PT Mono" charset="0"/>
              </a:rPr>
              <a:t>00</a:t>
            </a:r>
          </a:p>
          <a:p>
            <a:pPr algn="ctr"/>
            <a:r>
              <a:rPr lang="en-US" sz="2400" b="1" dirty="0">
                <a:solidFill>
                  <a:schemeClr val="tx1"/>
                </a:solidFill>
                <a:latin typeface="PT Mono" charset="0"/>
                <a:ea typeface="PT Mono" charset="0"/>
                <a:cs typeface="PT Mono" charset="0"/>
              </a:rPr>
              <a:t>11</a:t>
            </a:r>
          </a:p>
        </p:txBody>
      </p:sp>
      <p:sp>
        <p:nvSpPr>
          <p:cNvPr id="35" name="Rectangle 34"/>
          <p:cNvSpPr/>
          <p:nvPr/>
        </p:nvSpPr>
        <p:spPr>
          <a:xfrm>
            <a:off x="2895600" y="501779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PT Mono" charset="0"/>
                <a:ea typeface="PT Mono" charset="0"/>
                <a:cs typeface="PT Mono" charset="0"/>
              </a:rPr>
              <a:t>01</a:t>
            </a:r>
          </a:p>
          <a:p>
            <a:pPr algn="ctr"/>
            <a:r>
              <a:rPr lang="en-US" sz="2400" b="1" dirty="0">
                <a:solidFill>
                  <a:schemeClr val="tx1"/>
                </a:solidFill>
                <a:latin typeface="PT Mono" charset="0"/>
                <a:ea typeface="PT Mono" charset="0"/>
                <a:cs typeface="PT Mono" charset="0"/>
              </a:rPr>
              <a:t>10</a:t>
            </a:r>
          </a:p>
        </p:txBody>
      </p:sp>
      <p:sp>
        <p:nvSpPr>
          <p:cNvPr id="36" name="Rectangle 35"/>
          <p:cNvSpPr/>
          <p:nvPr/>
        </p:nvSpPr>
        <p:spPr>
          <a:xfrm>
            <a:off x="358140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PT Mono" charset="0"/>
                <a:ea typeface="PT Mono" charset="0"/>
                <a:cs typeface="PT Mono" charset="0"/>
              </a:rPr>
              <a:t>11</a:t>
            </a:r>
          </a:p>
          <a:p>
            <a:pPr algn="ctr"/>
            <a:r>
              <a:rPr lang="en-US" sz="2400" b="1" dirty="0">
                <a:solidFill>
                  <a:schemeClr val="tx1"/>
                </a:solidFill>
                <a:latin typeface="PT Mono" charset="0"/>
                <a:ea typeface="PT Mono" charset="0"/>
                <a:cs typeface="PT Mono" charset="0"/>
              </a:rPr>
              <a:t>11</a:t>
            </a:r>
          </a:p>
        </p:txBody>
      </p:sp>
      <p:sp>
        <p:nvSpPr>
          <p:cNvPr id="10" name="Footer Placeholder 9">
            <a:extLst>
              <a:ext uri="{FF2B5EF4-FFF2-40B4-BE49-F238E27FC236}">
                <a16:creationId xmlns:a16="http://schemas.microsoft.com/office/drawing/2014/main" id="{567574DD-1782-9D40-A657-A9753908DCB0}"/>
              </a:ext>
            </a:extLst>
          </p:cNvPr>
          <p:cNvSpPr>
            <a:spLocks noGrp="1"/>
          </p:cNvSpPr>
          <p:nvPr>
            <p:ph type="ftr" sz="quarter" idx="11"/>
          </p:nvPr>
        </p:nvSpPr>
        <p:spPr/>
        <p:txBody>
          <a:bodyPr/>
          <a:lstStyle/>
          <a:p>
            <a:r>
              <a:rPr lang="en-US"/>
              <a:t>GMU CS571 Spring 2021</a:t>
            </a:r>
            <a:endParaRPr lang="en-US" dirty="0"/>
          </a:p>
        </p:txBody>
      </p:sp>
      <p:sp>
        <p:nvSpPr>
          <p:cNvPr id="11" name="Date Placeholder 10">
            <a:extLst>
              <a:ext uri="{FF2B5EF4-FFF2-40B4-BE49-F238E27FC236}">
                <a16:creationId xmlns:a16="http://schemas.microsoft.com/office/drawing/2014/main" id="{9E7F3E67-C6EB-B440-929C-5AB38F524EBC}"/>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DB75339D-7A53-B448-A4F2-DA56E3690EE3}"/>
              </a:ext>
            </a:extLst>
          </p:cNvPr>
          <p:cNvSpPr>
            <a:spLocks noGrp="1"/>
          </p:cNvSpPr>
          <p:nvPr>
            <p:ph type="sldNum" sz="quarter" idx="12"/>
          </p:nvPr>
        </p:nvSpPr>
        <p:spPr/>
        <p:txBody>
          <a:bodyPr/>
          <a:lstStyle/>
          <a:p>
            <a:fld id="{3FEAB63E-74B1-D643-A3C6-246018F1E4D4}" type="slidenum">
              <a:rPr lang="en-US" smtClean="0"/>
              <a:pPr/>
              <a:t>105</a:t>
            </a:fld>
            <a:endParaRPr lang="en-US"/>
          </a:p>
        </p:txBody>
      </p:sp>
    </p:spTree>
    <p:extLst>
      <p:ext uri="{BB962C8B-B14F-4D97-AF65-F5344CB8AC3E}">
        <p14:creationId xmlns:p14="http://schemas.microsoft.com/office/powerpoint/2010/main" val="24292040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33" name="Rectangle 32"/>
          <p:cNvSpPr/>
          <p:nvPr/>
        </p:nvSpPr>
        <p:spPr>
          <a:xfrm>
            <a:off x="2895600" y="4163072"/>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34" name="Rectangle 33"/>
          <p:cNvSpPr/>
          <p:nvPr/>
        </p:nvSpPr>
        <p:spPr>
          <a:xfrm>
            <a:off x="3589274" y="4157368"/>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35" name="Rectangle 34"/>
          <p:cNvSpPr/>
          <p:nvPr/>
        </p:nvSpPr>
        <p:spPr>
          <a:xfrm>
            <a:off x="2895600" y="501779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6" name="Rectangle 35"/>
          <p:cNvSpPr/>
          <p:nvPr/>
        </p:nvSpPr>
        <p:spPr>
          <a:xfrm>
            <a:off x="358140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Footer Placeholder 9">
            <a:extLst>
              <a:ext uri="{FF2B5EF4-FFF2-40B4-BE49-F238E27FC236}">
                <a16:creationId xmlns:a16="http://schemas.microsoft.com/office/drawing/2014/main" id="{32AF2A78-60FB-F848-B6F7-6291C0A6F21B}"/>
              </a:ext>
            </a:extLst>
          </p:cNvPr>
          <p:cNvSpPr>
            <a:spLocks noGrp="1"/>
          </p:cNvSpPr>
          <p:nvPr>
            <p:ph type="ftr" sz="quarter" idx="11"/>
          </p:nvPr>
        </p:nvSpPr>
        <p:spPr/>
        <p:txBody>
          <a:bodyPr/>
          <a:lstStyle/>
          <a:p>
            <a:r>
              <a:rPr lang="en-US"/>
              <a:t>GMU CS571 Spring 2021</a:t>
            </a:r>
            <a:endParaRPr lang="en-US" dirty="0"/>
          </a:p>
        </p:txBody>
      </p:sp>
      <p:sp>
        <p:nvSpPr>
          <p:cNvPr id="11" name="Date Placeholder 10">
            <a:extLst>
              <a:ext uri="{FF2B5EF4-FFF2-40B4-BE49-F238E27FC236}">
                <a16:creationId xmlns:a16="http://schemas.microsoft.com/office/drawing/2014/main" id="{0BD65E2E-98D6-B841-9FD6-DC81DB6C251B}"/>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8FD990A7-BA04-1A48-976C-8E70B376CE71}"/>
              </a:ext>
            </a:extLst>
          </p:cNvPr>
          <p:cNvSpPr>
            <a:spLocks noGrp="1"/>
          </p:cNvSpPr>
          <p:nvPr>
            <p:ph type="sldNum" sz="quarter" idx="12"/>
          </p:nvPr>
        </p:nvSpPr>
        <p:spPr/>
        <p:txBody>
          <a:bodyPr/>
          <a:lstStyle/>
          <a:p>
            <a:fld id="{3FEAB63E-74B1-D643-A3C6-246018F1E4D4}" type="slidenum">
              <a:rPr lang="en-US" smtClean="0"/>
              <a:pPr/>
              <a:t>106</a:t>
            </a:fld>
            <a:endParaRPr lang="en-US"/>
          </a:p>
        </p:txBody>
      </p:sp>
    </p:spTree>
    <p:extLst>
      <p:ext uri="{BB962C8B-B14F-4D97-AF65-F5344CB8AC3E}">
        <p14:creationId xmlns:p14="http://schemas.microsoft.com/office/powerpoint/2010/main" val="29539024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Write Amplification</a:t>
            </a:r>
          </a:p>
        </p:txBody>
      </p:sp>
      <p:sp>
        <p:nvSpPr>
          <p:cNvPr id="3" name="Content Placeholder 2"/>
          <p:cNvSpPr>
            <a:spLocks noGrp="1"/>
          </p:cNvSpPr>
          <p:nvPr>
            <p:ph idx="1"/>
          </p:nvPr>
        </p:nvSpPr>
        <p:spPr/>
        <p:txBody>
          <a:bodyPr/>
          <a:lstStyle/>
          <a:p>
            <a:r>
              <a:rPr lang="en-US" dirty="0"/>
              <a:t>Random writes are expensive for flash!</a:t>
            </a:r>
          </a:p>
          <a:p>
            <a:endParaRPr lang="en-US" dirty="0"/>
          </a:p>
          <a:p>
            <a:r>
              <a:rPr lang="en-US" dirty="0"/>
              <a:t>Writing one </a:t>
            </a:r>
            <a:r>
              <a:rPr lang="en-US" dirty="0">
                <a:solidFill>
                  <a:srgbClr val="0070C0"/>
                </a:solidFill>
              </a:rPr>
              <a:t>4KB</a:t>
            </a:r>
            <a:r>
              <a:rPr lang="en-US" dirty="0"/>
              <a:t> page may cause:</a:t>
            </a:r>
          </a:p>
          <a:p>
            <a:pPr lvl="1"/>
            <a:r>
              <a:rPr lang="en-US" sz="2000" dirty="0">
                <a:latin typeface="PT Mono" charset="0"/>
                <a:ea typeface="PT Mono" charset="0"/>
                <a:cs typeface="PT Mono" charset="0"/>
              </a:rPr>
              <a:t>read, erase, </a:t>
            </a:r>
            <a:r>
              <a:rPr lang="en-US" dirty="0"/>
              <a:t>and</a:t>
            </a:r>
            <a:r>
              <a:rPr lang="en-US" dirty="0">
                <a:latin typeface="PT Mono" charset="0"/>
                <a:ea typeface="PT Mono" charset="0"/>
                <a:cs typeface="PT Mono" charset="0"/>
              </a:rPr>
              <a:t> </a:t>
            </a:r>
            <a:r>
              <a:rPr lang="en-US" sz="2000" dirty="0">
                <a:latin typeface="PT Mono" charset="0"/>
                <a:ea typeface="PT Mono" charset="0"/>
                <a:cs typeface="PT Mono" charset="0"/>
              </a:rPr>
              <a:t>program </a:t>
            </a:r>
            <a:r>
              <a:rPr lang="en-US" dirty="0"/>
              <a:t>of the whole </a:t>
            </a:r>
            <a:r>
              <a:rPr lang="en-US" dirty="0">
                <a:solidFill>
                  <a:srgbClr val="C00000"/>
                </a:solidFill>
              </a:rPr>
              <a:t>256KB</a:t>
            </a:r>
            <a:r>
              <a:rPr lang="en-US" dirty="0"/>
              <a:t> block</a:t>
            </a:r>
          </a:p>
        </p:txBody>
      </p:sp>
      <p:sp>
        <p:nvSpPr>
          <p:cNvPr id="6" name="Footer Placeholder 5">
            <a:extLst>
              <a:ext uri="{FF2B5EF4-FFF2-40B4-BE49-F238E27FC236}">
                <a16:creationId xmlns:a16="http://schemas.microsoft.com/office/drawing/2014/main" id="{E33FF7D4-8351-7445-8DB7-773058EEFC1F}"/>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C2BC2D0F-2F5A-B247-BAB3-4596666E4296}"/>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C221343F-9027-E94D-82C2-0DA6A019578B}"/>
              </a:ext>
            </a:extLst>
          </p:cNvPr>
          <p:cNvSpPr>
            <a:spLocks noGrp="1"/>
          </p:cNvSpPr>
          <p:nvPr>
            <p:ph type="sldNum" sz="quarter" idx="12"/>
          </p:nvPr>
        </p:nvSpPr>
        <p:spPr/>
        <p:txBody>
          <a:bodyPr/>
          <a:lstStyle/>
          <a:p>
            <a:fld id="{3FEAB63E-74B1-D643-A3C6-246018F1E4D4}" type="slidenum">
              <a:rPr lang="en-US" smtClean="0"/>
              <a:pPr/>
              <a:t>107</a:t>
            </a:fld>
            <a:endParaRPr lang="en-US"/>
          </a:p>
        </p:txBody>
      </p:sp>
    </p:spTree>
    <p:extLst>
      <p:ext uri="{BB962C8B-B14F-4D97-AF65-F5344CB8AC3E}">
        <p14:creationId xmlns:p14="http://schemas.microsoft.com/office/powerpoint/2010/main" val="22276673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6934"/>
            <a:ext cx="8229600" cy="1784131"/>
          </a:xfrm>
        </p:spPr>
        <p:txBody>
          <a:bodyPr>
            <a:normAutofit/>
          </a:bodyPr>
          <a:lstStyle/>
          <a:p>
            <a:pPr algn="ctr"/>
            <a:r>
              <a:rPr lang="en-US" sz="5400" dirty="0"/>
              <a:t>Flash Translation Layer</a:t>
            </a:r>
            <a:br>
              <a:rPr lang="en-US" sz="5400" dirty="0"/>
            </a:br>
            <a:r>
              <a:rPr lang="en-US" sz="5400" dirty="0"/>
              <a:t>(FTL)</a:t>
            </a:r>
          </a:p>
        </p:txBody>
      </p:sp>
      <p:sp>
        <p:nvSpPr>
          <p:cNvPr id="5" name="Footer Placeholder 4">
            <a:extLst>
              <a:ext uri="{FF2B5EF4-FFF2-40B4-BE49-F238E27FC236}">
                <a16:creationId xmlns:a16="http://schemas.microsoft.com/office/drawing/2014/main" id="{03FAC40F-4434-E744-A840-8A0A2D51D62F}"/>
              </a:ext>
            </a:extLst>
          </p:cNvPr>
          <p:cNvSpPr>
            <a:spLocks noGrp="1"/>
          </p:cNvSpPr>
          <p:nvPr>
            <p:ph type="ftr" sz="quarter" idx="11"/>
          </p:nvPr>
        </p:nvSpPr>
        <p:spPr/>
        <p:txBody>
          <a:bodyPr/>
          <a:lstStyle/>
          <a:p>
            <a:r>
              <a:rPr lang="en-US"/>
              <a:t>GMU CS571 Spring 2021</a:t>
            </a:r>
            <a:endParaRPr lang="en-US" dirty="0"/>
          </a:p>
        </p:txBody>
      </p:sp>
      <p:sp>
        <p:nvSpPr>
          <p:cNvPr id="6" name="Date Placeholder 5">
            <a:extLst>
              <a:ext uri="{FF2B5EF4-FFF2-40B4-BE49-F238E27FC236}">
                <a16:creationId xmlns:a16="http://schemas.microsoft.com/office/drawing/2014/main" id="{B3CCAA61-4C92-D84D-BCFC-2D142D667075}"/>
              </a:ext>
            </a:extLst>
          </p:cNvPr>
          <p:cNvSpPr>
            <a:spLocks noGrp="1"/>
          </p:cNvSpPr>
          <p:nvPr>
            <p:ph type="dt" sz="half" idx="10"/>
          </p:nvPr>
        </p:nvSpPr>
        <p:spPr/>
        <p:txBody>
          <a:bodyPr/>
          <a:lstStyle/>
          <a:p>
            <a:r>
              <a:rPr lang="en-US"/>
              <a:t>Y. Cheng</a:t>
            </a:r>
            <a:endParaRPr lang="en-US" dirty="0"/>
          </a:p>
        </p:txBody>
      </p:sp>
      <p:sp>
        <p:nvSpPr>
          <p:cNvPr id="7" name="Slide Number Placeholder 6">
            <a:extLst>
              <a:ext uri="{FF2B5EF4-FFF2-40B4-BE49-F238E27FC236}">
                <a16:creationId xmlns:a16="http://schemas.microsoft.com/office/drawing/2014/main" id="{FA0B6F79-4C38-F848-80CA-507773FC186C}"/>
              </a:ext>
            </a:extLst>
          </p:cNvPr>
          <p:cNvSpPr>
            <a:spLocks noGrp="1"/>
          </p:cNvSpPr>
          <p:nvPr>
            <p:ph type="sldNum" sz="quarter" idx="12"/>
          </p:nvPr>
        </p:nvSpPr>
        <p:spPr/>
        <p:txBody>
          <a:bodyPr/>
          <a:lstStyle/>
          <a:p>
            <a:fld id="{3FEAB63E-74B1-D643-A3C6-246018F1E4D4}" type="slidenum">
              <a:rPr lang="en-US" smtClean="0"/>
              <a:pPr/>
              <a:t>108</a:t>
            </a:fld>
            <a:endParaRPr lang="en-US"/>
          </a:p>
        </p:txBody>
      </p:sp>
    </p:spTree>
    <p:extLst>
      <p:ext uri="{BB962C8B-B14F-4D97-AF65-F5344CB8AC3E}">
        <p14:creationId xmlns:p14="http://schemas.microsoft.com/office/powerpoint/2010/main" val="1148880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Translation Layer (FTL)</a:t>
            </a:r>
          </a:p>
        </p:txBody>
      </p:sp>
      <p:sp>
        <p:nvSpPr>
          <p:cNvPr id="3" name="Content Placeholder 2"/>
          <p:cNvSpPr>
            <a:spLocks noGrp="1"/>
          </p:cNvSpPr>
          <p:nvPr>
            <p:ph idx="1"/>
          </p:nvPr>
        </p:nvSpPr>
        <p:spPr/>
        <p:txBody>
          <a:bodyPr/>
          <a:lstStyle/>
          <a:p>
            <a:r>
              <a:rPr lang="en-US" dirty="0"/>
              <a:t>Add an address translation layer between upper-level file system and lower-level flash</a:t>
            </a:r>
          </a:p>
          <a:p>
            <a:pPr lvl="1"/>
            <a:r>
              <a:rPr lang="en-US" dirty="0"/>
              <a:t>Translate logical device addresses to physical addresses</a:t>
            </a:r>
          </a:p>
          <a:p>
            <a:pPr lvl="1"/>
            <a:r>
              <a:rPr lang="en-US" dirty="0"/>
              <a:t>Convert </a:t>
            </a:r>
            <a:r>
              <a:rPr lang="en-US" dirty="0">
                <a:solidFill>
                  <a:srgbClr val="C00000"/>
                </a:solidFill>
              </a:rPr>
              <a:t>in-place write</a:t>
            </a:r>
            <a:r>
              <a:rPr lang="en-US" dirty="0"/>
              <a:t> into </a:t>
            </a:r>
            <a:r>
              <a:rPr lang="en-US" dirty="0">
                <a:solidFill>
                  <a:srgbClr val="0070C0"/>
                </a:solidFill>
              </a:rPr>
              <a:t>append-write </a:t>
            </a:r>
            <a:r>
              <a:rPr lang="en-US" dirty="0"/>
              <a:t>(log-structured)</a:t>
            </a:r>
          </a:p>
          <a:p>
            <a:pPr lvl="1"/>
            <a:r>
              <a:rPr lang="en-US" dirty="0"/>
              <a:t>Essentially, a </a:t>
            </a:r>
            <a:r>
              <a:rPr lang="en-US" b="1" dirty="0">
                <a:solidFill>
                  <a:srgbClr val="C00000"/>
                </a:solidFill>
              </a:rPr>
              <a:t>virtualization &amp; optimization</a:t>
            </a:r>
            <a:r>
              <a:rPr lang="en-US" b="1" dirty="0"/>
              <a:t> </a:t>
            </a:r>
            <a:r>
              <a:rPr lang="en-US" dirty="0"/>
              <a:t>layer</a:t>
            </a:r>
          </a:p>
        </p:txBody>
      </p:sp>
      <p:sp>
        <p:nvSpPr>
          <p:cNvPr id="6" name="Footer Placeholder 5">
            <a:extLst>
              <a:ext uri="{FF2B5EF4-FFF2-40B4-BE49-F238E27FC236}">
                <a16:creationId xmlns:a16="http://schemas.microsoft.com/office/drawing/2014/main" id="{18C43C02-72F1-2D4E-A5BC-7166B5FEBF53}"/>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C1078CBB-AC5A-7943-8A72-D42036CBB2A3}"/>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37748CCB-FC05-E04F-BECE-C847439A4F4E}"/>
              </a:ext>
            </a:extLst>
          </p:cNvPr>
          <p:cNvSpPr>
            <a:spLocks noGrp="1"/>
          </p:cNvSpPr>
          <p:nvPr>
            <p:ph type="sldNum" sz="quarter" idx="12"/>
          </p:nvPr>
        </p:nvSpPr>
        <p:spPr/>
        <p:txBody>
          <a:bodyPr/>
          <a:lstStyle/>
          <a:p>
            <a:fld id="{3FEAB63E-74B1-D643-A3C6-246018F1E4D4}" type="slidenum">
              <a:rPr lang="en-US" smtClean="0"/>
              <a:pPr/>
              <a:t>109</a:t>
            </a:fld>
            <a:endParaRPr lang="en-US"/>
          </a:p>
        </p:txBody>
      </p:sp>
      <p:pic>
        <p:nvPicPr>
          <p:cNvPr id="1026" name="Picture 2" descr="Log Analysis with OpenDNS - Cisco Umbrella">
            <a:extLst>
              <a:ext uri="{FF2B5EF4-FFF2-40B4-BE49-F238E27FC236}">
                <a16:creationId xmlns:a16="http://schemas.microsoft.com/office/drawing/2014/main" id="{CB077C1B-C0AA-3143-8BA2-7F57BDA21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238" y="4244060"/>
            <a:ext cx="4016262" cy="2586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301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HDD Mechanism (3D view)</a:t>
            </a:r>
          </a:p>
        </p:txBody>
      </p:sp>
      <p:pic>
        <p:nvPicPr>
          <p:cNvPr id="5" name="Content Placeholder 4" descr="10_01.pd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524000"/>
            <a:ext cx="6725427" cy="4867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a:extLst>
              <a:ext uri="{FF2B5EF4-FFF2-40B4-BE49-F238E27FC236}">
                <a16:creationId xmlns:a16="http://schemas.microsoft.com/office/drawing/2014/main" id="{CE955539-6800-7145-BDDA-5F12FEF983A9}"/>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791F35B2-5298-9F4A-9721-B9C8717A0FCB}"/>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CBE8E1A4-5B5E-3044-B760-B40CD8520904}"/>
              </a:ext>
            </a:extLst>
          </p:cNvPr>
          <p:cNvSpPr>
            <a:spLocks noGrp="1"/>
          </p:cNvSpPr>
          <p:nvPr>
            <p:ph type="sldNum" sz="quarter" idx="12"/>
          </p:nvPr>
        </p:nvSpPr>
        <p:spPr/>
        <p:txBody>
          <a:bodyPr/>
          <a:lstStyle/>
          <a:p>
            <a:fld id="{3FEAB63E-74B1-D643-A3C6-246018F1E4D4}" type="slidenum">
              <a:rPr lang="en-US" smtClean="0"/>
              <a:pPr/>
              <a:t>11</a:t>
            </a:fld>
            <a:endParaRPr lang="en-US"/>
          </a:p>
        </p:txBody>
      </p:sp>
    </p:spTree>
    <p:extLst>
      <p:ext uri="{BB962C8B-B14F-4D97-AF65-F5344CB8AC3E}">
        <p14:creationId xmlns:p14="http://schemas.microsoft.com/office/powerpoint/2010/main" val="12119405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Translation Layer (FTL)</a:t>
            </a:r>
          </a:p>
        </p:txBody>
      </p:sp>
      <p:sp>
        <p:nvSpPr>
          <p:cNvPr id="3" name="Content Placeholder 2"/>
          <p:cNvSpPr>
            <a:spLocks noGrp="1"/>
          </p:cNvSpPr>
          <p:nvPr>
            <p:ph idx="1"/>
          </p:nvPr>
        </p:nvSpPr>
        <p:spPr/>
        <p:txBody>
          <a:bodyPr/>
          <a:lstStyle/>
          <a:p>
            <a:r>
              <a:rPr lang="en-US" dirty="0"/>
              <a:t>Usually implemented in SSD device’s firmware (hardware)</a:t>
            </a:r>
          </a:p>
          <a:p>
            <a:pPr lvl="1"/>
            <a:r>
              <a:rPr lang="en-US" dirty="0"/>
              <a:t>But is also implemented in software for some SSDs</a:t>
            </a:r>
          </a:p>
          <a:p>
            <a:endParaRPr lang="en-US" dirty="0"/>
          </a:p>
          <a:p>
            <a:r>
              <a:rPr lang="en-US" dirty="0"/>
              <a:t>Where to store mapping? </a:t>
            </a:r>
          </a:p>
          <a:p>
            <a:pPr lvl="1"/>
            <a:r>
              <a:rPr lang="en-US" dirty="0"/>
              <a:t>SRAM</a:t>
            </a:r>
          </a:p>
          <a:p>
            <a:endParaRPr lang="en-US" dirty="0"/>
          </a:p>
          <a:p>
            <a:r>
              <a:rPr lang="en-US" dirty="0"/>
              <a:t>Physical pages can be in three states</a:t>
            </a:r>
          </a:p>
          <a:p>
            <a:pPr lvl="1"/>
            <a:r>
              <a:rPr lang="en-US" dirty="0"/>
              <a:t>uninitialized, valid, invalid</a:t>
            </a:r>
          </a:p>
        </p:txBody>
      </p:sp>
      <p:sp>
        <p:nvSpPr>
          <p:cNvPr id="6" name="Footer Placeholder 5">
            <a:extLst>
              <a:ext uri="{FF2B5EF4-FFF2-40B4-BE49-F238E27FC236}">
                <a16:creationId xmlns:a16="http://schemas.microsoft.com/office/drawing/2014/main" id="{61F64740-A25D-4145-A6C4-AE4B1A1506B2}"/>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929B8103-CC2B-9C4F-8334-04DDB7771054}"/>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596CCB8-BE54-6E48-8A38-E2354A0D8FB3}"/>
              </a:ext>
            </a:extLst>
          </p:cNvPr>
          <p:cNvSpPr>
            <a:spLocks noGrp="1"/>
          </p:cNvSpPr>
          <p:nvPr>
            <p:ph type="sldNum" sz="quarter" idx="12"/>
          </p:nvPr>
        </p:nvSpPr>
        <p:spPr/>
        <p:txBody>
          <a:bodyPr/>
          <a:lstStyle/>
          <a:p>
            <a:fld id="{3FEAB63E-74B1-D643-A3C6-246018F1E4D4}" type="slidenum">
              <a:rPr lang="en-US" smtClean="0"/>
              <a:pPr/>
              <a:t>110</a:t>
            </a:fld>
            <a:endParaRPr lang="en-US"/>
          </a:p>
        </p:txBody>
      </p:sp>
    </p:spTree>
    <p:extLst>
      <p:ext uri="{BB962C8B-B14F-4D97-AF65-F5344CB8AC3E}">
        <p14:creationId xmlns:p14="http://schemas.microsoft.com/office/powerpoint/2010/main" val="14986959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Architecture with FTL</a:t>
            </a:r>
          </a:p>
        </p:txBody>
      </p:sp>
      <p:sp>
        <p:nvSpPr>
          <p:cNvPr id="5" name="Rectangle 4"/>
          <p:cNvSpPr/>
          <p:nvPr/>
        </p:nvSpPr>
        <p:spPr>
          <a:xfrm>
            <a:off x="2514600" y="2819400"/>
            <a:ext cx="4114800" cy="2514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6" name="Rectangle 5"/>
          <p:cNvSpPr/>
          <p:nvPr/>
        </p:nvSpPr>
        <p:spPr>
          <a:xfrm>
            <a:off x="2819400" y="2971800"/>
            <a:ext cx="1371600" cy="762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solidFill>
                <a:latin typeface="Helvetica" charset="0"/>
                <a:ea typeface="Helvetica" charset="0"/>
                <a:cs typeface="Helvetica" charset="0"/>
              </a:rPr>
              <a:t>FTL</a:t>
            </a:r>
          </a:p>
        </p:txBody>
      </p:sp>
      <p:sp>
        <p:nvSpPr>
          <p:cNvPr id="7" name="Rectangle 6"/>
          <p:cNvSpPr/>
          <p:nvPr/>
        </p:nvSpPr>
        <p:spPr>
          <a:xfrm>
            <a:off x="4495800" y="2971800"/>
            <a:ext cx="1828800" cy="106680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Helvetica" charset="0"/>
                <a:ea typeface="Helvetica" charset="0"/>
                <a:cs typeface="Helvetica" charset="0"/>
              </a:rPr>
              <a:t>SRAM:</a:t>
            </a:r>
          </a:p>
          <a:p>
            <a:pPr algn="ctr"/>
            <a:r>
              <a:rPr lang="en-US" dirty="0">
                <a:solidFill>
                  <a:schemeClr val="bg1"/>
                </a:solidFill>
                <a:latin typeface="Helvetica" charset="0"/>
                <a:ea typeface="Helvetica" charset="0"/>
                <a:cs typeface="Helvetica" charset="0"/>
              </a:rPr>
              <a:t>Mapping table</a:t>
            </a:r>
          </a:p>
        </p:txBody>
      </p:sp>
      <p:sp>
        <p:nvSpPr>
          <p:cNvPr id="9" name="Rectangle 8"/>
          <p:cNvSpPr/>
          <p:nvPr/>
        </p:nvSpPr>
        <p:spPr>
          <a:xfrm>
            <a:off x="27432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004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576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1148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864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436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80550" y="1752600"/>
            <a:ext cx="3805850" cy="400110"/>
          </a:xfrm>
          <a:prstGeom prst="rect">
            <a:avLst/>
          </a:prstGeom>
          <a:noFill/>
        </p:spPr>
        <p:txBody>
          <a:bodyPr wrap="none" rtlCol="0">
            <a:spAutoFit/>
          </a:bodyPr>
          <a:lstStyle/>
          <a:p>
            <a:r>
              <a:rPr lang="en-US" sz="2000" dirty="0">
                <a:latin typeface="Helvetica" charset="0"/>
                <a:ea typeface="Helvetica" charset="0"/>
                <a:cs typeface="Helvetica" charset="0"/>
              </a:rPr>
              <a:t>SSD provides </a:t>
            </a:r>
            <a:r>
              <a:rPr lang="en-US" sz="2000">
                <a:latin typeface="Helvetica" charset="0"/>
                <a:ea typeface="Helvetica" charset="0"/>
                <a:cs typeface="Helvetica" charset="0"/>
              </a:rPr>
              <a:t>disk-like interface</a:t>
            </a:r>
          </a:p>
        </p:txBody>
      </p:sp>
      <p:cxnSp>
        <p:nvCxnSpPr>
          <p:cNvPr id="18" name="Straight Arrow Connector 17"/>
          <p:cNvCxnSpPr/>
          <p:nvPr/>
        </p:nvCxnSpPr>
        <p:spPr>
          <a:xfrm>
            <a:off x="3276600" y="2215503"/>
            <a:ext cx="0" cy="75629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3657601" y="2209800"/>
            <a:ext cx="0" cy="75629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0B59CF5C-B6A0-154A-99D0-74F27D963D02}"/>
              </a:ext>
            </a:extLst>
          </p:cNvPr>
          <p:cNvSpPr>
            <a:spLocks noGrp="1"/>
          </p:cNvSpPr>
          <p:nvPr>
            <p:ph type="ftr" sz="quarter" idx="11"/>
          </p:nvPr>
        </p:nvSpPr>
        <p:spPr/>
        <p:txBody>
          <a:bodyPr/>
          <a:lstStyle/>
          <a:p>
            <a:r>
              <a:rPr lang="en-US"/>
              <a:t>GMU CS571 Spring 2021</a:t>
            </a:r>
            <a:endParaRPr lang="en-US" dirty="0"/>
          </a:p>
        </p:txBody>
      </p:sp>
      <p:sp>
        <p:nvSpPr>
          <p:cNvPr id="19" name="Date Placeholder 18">
            <a:extLst>
              <a:ext uri="{FF2B5EF4-FFF2-40B4-BE49-F238E27FC236}">
                <a16:creationId xmlns:a16="http://schemas.microsoft.com/office/drawing/2014/main" id="{C689D11A-2D91-744D-9902-1C3C386DE725}"/>
              </a:ext>
            </a:extLst>
          </p:cNvPr>
          <p:cNvSpPr>
            <a:spLocks noGrp="1"/>
          </p:cNvSpPr>
          <p:nvPr>
            <p:ph type="dt" sz="half" idx="10"/>
          </p:nvPr>
        </p:nvSpPr>
        <p:spPr/>
        <p:txBody>
          <a:bodyPr/>
          <a:lstStyle/>
          <a:p>
            <a:r>
              <a:rPr lang="en-US"/>
              <a:t>Y. Cheng</a:t>
            </a:r>
            <a:endParaRPr lang="en-US" dirty="0"/>
          </a:p>
        </p:txBody>
      </p:sp>
      <p:sp>
        <p:nvSpPr>
          <p:cNvPr id="20" name="Slide Number Placeholder 19">
            <a:extLst>
              <a:ext uri="{FF2B5EF4-FFF2-40B4-BE49-F238E27FC236}">
                <a16:creationId xmlns:a16="http://schemas.microsoft.com/office/drawing/2014/main" id="{32D5EBDF-2562-A64E-AEAD-218C63682CC2}"/>
              </a:ext>
            </a:extLst>
          </p:cNvPr>
          <p:cNvSpPr>
            <a:spLocks noGrp="1"/>
          </p:cNvSpPr>
          <p:nvPr>
            <p:ph type="sldNum" sz="quarter" idx="12"/>
          </p:nvPr>
        </p:nvSpPr>
        <p:spPr/>
        <p:txBody>
          <a:bodyPr/>
          <a:lstStyle/>
          <a:p>
            <a:fld id="{3FEAB63E-74B1-D643-A3C6-246018F1E4D4}" type="slidenum">
              <a:rPr lang="en-US" smtClean="0"/>
              <a:pPr/>
              <a:t>111</a:t>
            </a:fld>
            <a:endParaRPr lang="en-US"/>
          </a:p>
        </p:txBody>
      </p:sp>
    </p:spTree>
    <p:extLst>
      <p:ext uri="{BB962C8B-B14F-4D97-AF65-F5344CB8AC3E}">
        <p14:creationId xmlns:p14="http://schemas.microsoft.com/office/powerpoint/2010/main" val="5721671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1402364" y="4237609"/>
            <a:ext cx="7873940" cy="1644436"/>
            <a:chOff x="369898" y="2428906"/>
            <a:chExt cx="7873940" cy="1644436"/>
          </a:xfrm>
        </p:grpSpPr>
        <p:sp>
          <p:nvSpPr>
            <p:cNvPr id="91" name="TextBox 90"/>
            <p:cNvSpPr txBox="1"/>
            <p:nvPr/>
          </p:nvSpPr>
          <p:spPr>
            <a:xfrm>
              <a:off x="7481838" y="2428906"/>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grpSp>
          <p:nvGrpSpPr>
            <p:cNvPr id="92" name="Group 91"/>
            <p:cNvGrpSpPr>
              <a:grpSpLocks noChangeAspect="1"/>
            </p:cNvGrpSpPr>
            <p:nvPr/>
          </p:nvGrpSpPr>
          <p:grpSpPr>
            <a:xfrm>
              <a:off x="1150536" y="2516765"/>
              <a:ext cx="2133600" cy="533400"/>
              <a:chOff x="3604009" y="3624941"/>
              <a:chExt cx="1828800" cy="457200"/>
            </a:xfrm>
          </p:grpSpPr>
          <p:sp>
            <p:nvSpPr>
              <p:cNvPr id="145" name="Rectangle 144"/>
              <p:cNvSpPr>
                <a:spLocks noChangeAspect="1"/>
              </p:cNvSpPr>
              <p:nvPr/>
            </p:nvSpPr>
            <p:spPr bwMode="auto">
              <a:xfrm>
                <a:off x="36040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40612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45184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49756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94" name="Group 93"/>
            <p:cNvGrpSpPr>
              <a:grpSpLocks noChangeAspect="1"/>
            </p:cNvGrpSpPr>
            <p:nvPr/>
          </p:nvGrpSpPr>
          <p:grpSpPr>
            <a:xfrm>
              <a:off x="3280787" y="2516765"/>
              <a:ext cx="2133600" cy="533400"/>
              <a:chOff x="3604009" y="3624941"/>
              <a:chExt cx="1828800" cy="457200"/>
            </a:xfrm>
          </p:grpSpPr>
          <p:sp>
            <p:nvSpPr>
              <p:cNvPr id="141" name="Rectangle 140"/>
              <p:cNvSpPr>
                <a:spLocks noChangeAspect="1"/>
              </p:cNvSpPr>
              <p:nvPr/>
            </p:nvSpPr>
            <p:spPr bwMode="auto">
              <a:xfrm>
                <a:off x="36040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0612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45184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49756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95" name="Group 94"/>
            <p:cNvGrpSpPr>
              <a:grpSpLocks noChangeAspect="1"/>
            </p:cNvGrpSpPr>
            <p:nvPr/>
          </p:nvGrpSpPr>
          <p:grpSpPr>
            <a:xfrm>
              <a:off x="5414387" y="2516765"/>
              <a:ext cx="2133600" cy="533400"/>
              <a:chOff x="3604009" y="3624941"/>
              <a:chExt cx="1828800" cy="457200"/>
            </a:xfrm>
          </p:grpSpPr>
          <p:sp>
            <p:nvSpPr>
              <p:cNvPr id="137" name="Rectangle 136"/>
              <p:cNvSpPr>
                <a:spLocks noChangeAspect="1"/>
              </p:cNvSpPr>
              <p:nvPr/>
            </p:nvSpPr>
            <p:spPr bwMode="auto">
              <a:xfrm>
                <a:off x="36040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369898" y="3030069"/>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1219200" y="3050163"/>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3328098" y="3050163"/>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5447934" y="3050161"/>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369898" y="3643088"/>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1164195" y="3388605"/>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3307008" y="3392124"/>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5447935" y="3388605"/>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grpSp>
        <p:nvGrpSpPr>
          <p:cNvPr id="71" name="Group 70"/>
          <p:cNvGrpSpPr/>
          <p:nvPr/>
        </p:nvGrpSpPr>
        <p:grpSpPr>
          <a:xfrm>
            <a:off x="2103456" y="2971800"/>
            <a:ext cx="1541924" cy="1265809"/>
            <a:chOff x="2103456" y="2971800"/>
            <a:chExt cx="1541924" cy="1265809"/>
          </a:xfrm>
        </p:grpSpPr>
        <p:sp>
          <p:nvSpPr>
            <p:cNvPr id="154" name="TextBox 153"/>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70" name="Straight Arrow Connector 69"/>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155" name="TextBox 154"/>
          <p:cNvSpPr txBox="1"/>
          <p:nvPr/>
        </p:nvSpPr>
        <p:spPr>
          <a:xfrm>
            <a:off x="5300874" y="0"/>
            <a:ext cx="3429000" cy="707886"/>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endParaRPr lang="en-US" sz="2000" dirty="0">
              <a:latin typeface="Helvetica Neue Light" panose="02000403000000020004" pitchFamily="2" charset="0"/>
              <a:ea typeface="Helvetica Neue Light" panose="02000403000000020004" pitchFamily="2" charset="0"/>
            </a:endParaRPr>
          </a:p>
        </p:txBody>
      </p:sp>
      <p:sp>
        <p:nvSpPr>
          <p:cNvPr id="2" name="Footer Placeholder 1">
            <a:extLst>
              <a:ext uri="{FF2B5EF4-FFF2-40B4-BE49-F238E27FC236}">
                <a16:creationId xmlns:a16="http://schemas.microsoft.com/office/drawing/2014/main" id="{71085DFE-F41D-A444-8FC0-555ABB22968E}"/>
              </a:ext>
            </a:extLst>
          </p:cNvPr>
          <p:cNvSpPr>
            <a:spLocks noGrp="1"/>
          </p:cNvSpPr>
          <p:nvPr>
            <p:ph type="ftr" sz="quarter" idx="11"/>
          </p:nvPr>
        </p:nvSpPr>
        <p:spPr/>
        <p:txBody>
          <a:bodyPr/>
          <a:lstStyle/>
          <a:p>
            <a:r>
              <a:rPr lang="en-US"/>
              <a:t>GMU CS571 Spring 2021</a:t>
            </a:r>
            <a:endParaRPr lang="en-US" dirty="0"/>
          </a:p>
        </p:txBody>
      </p:sp>
      <p:sp>
        <p:nvSpPr>
          <p:cNvPr id="3" name="Date Placeholder 2">
            <a:extLst>
              <a:ext uri="{FF2B5EF4-FFF2-40B4-BE49-F238E27FC236}">
                <a16:creationId xmlns:a16="http://schemas.microsoft.com/office/drawing/2014/main" id="{21CEF3B3-8461-3F4A-A3FD-8307AFCDD7DB}"/>
              </a:ext>
            </a:extLst>
          </p:cNvPr>
          <p:cNvSpPr>
            <a:spLocks noGrp="1"/>
          </p:cNvSpPr>
          <p:nvPr>
            <p:ph type="dt" sz="half" idx="10"/>
          </p:nvPr>
        </p:nvSpPr>
        <p:spPr/>
        <p:txBody>
          <a:bodyPr/>
          <a:lstStyle/>
          <a:p>
            <a:r>
              <a:rPr lang="en-US"/>
              <a:t>Y. Cheng</a:t>
            </a:r>
            <a:endParaRPr lang="en-US" dirty="0"/>
          </a:p>
        </p:txBody>
      </p:sp>
      <p:sp>
        <p:nvSpPr>
          <p:cNvPr id="4" name="Slide Number Placeholder 3">
            <a:extLst>
              <a:ext uri="{FF2B5EF4-FFF2-40B4-BE49-F238E27FC236}">
                <a16:creationId xmlns:a16="http://schemas.microsoft.com/office/drawing/2014/main" id="{A1E38967-48D5-E243-A279-0E896E13BE97}"/>
              </a:ext>
            </a:extLst>
          </p:cNvPr>
          <p:cNvSpPr>
            <a:spLocks noGrp="1"/>
          </p:cNvSpPr>
          <p:nvPr>
            <p:ph type="sldNum" sz="quarter" idx="12"/>
          </p:nvPr>
        </p:nvSpPr>
        <p:spPr/>
        <p:txBody>
          <a:bodyPr/>
          <a:lstStyle/>
          <a:p>
            <a:fld id="{3FEAB63E-74B1-D643-A3C6-246018F1E4D4}" type="slidenum">
              <a:rPr lang="en-US" smtClean="0"/>
              <a:pPr/>
              <a:t>112</a:t>
            </a:fld>
            <a:endParaRPr lang="en-US"/>
          </a:p>
        </p:txBody>
      </p:sp>
    </p:spTree>
    <p:extLst>
      <p:ext uri="{BB962C8B-B14F-4D97-AF65-F5344CB8AC3E}">
        <p14:creationId xmlns:p14="http://schemas.microsoft.com/office/powerpoint/2010/main" val="105883366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8514304" y="4237609"/>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sp>
        <p:nvSpPr>
          <p:cNvPr id="145" name="Rectangle 144"/>
          <p:cNvSpPr>
            <a:spLocks noChangeAspect="1"/>
          </p:cNvSpPr>
          <p:nvPr/>
        </p:nvSpPr>
        <p:spPr bwMode="auto">
          <a:xfrm>
            <a:off x="2183002"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2716402"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3249802"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3783202"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nvGrpSpPr>
          <p:cNvPr id="94" name="Group 93"/>
          <p:cNvGrpSpPr>
            <a:grpSpLocks noChangeAspect="1"/>
          </p:cNvGrpSpPr>
          <p:nvPr/>
        </p:nvGrpSpPr>
        <p:grpSpPr>
          <a:xfrm>
            <a:off x="4313253" y="4325468"/>
            <a:ext cx="2133600" cy="533400"/>
            <a:chOff x="3604009" y="3624941"/>
            <a:chExt cx="1828800" cy="457200"/>
          </a:xfrm>
          <a:solidFill>
            <a:schemeClr val="bg1">
              <a:lumMod val="65000"/>
            </a:schemeClr>
          </a:solidFill>
        </p:grpSpPr>
        <p:sp>
          <p:nvSpPr>
            <p:cNvPr id="141" name="Rectangle 140"/>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95" name="Group 94"/>
          <p:cNvGrpSpPr>
            <a:grpSpLocks noChangeAspect="1"/>
          </p:cNvGrpSpPr>
          <p:nvPr/>
        </p:nvGrpSpPr>
        <p:grpSpPr>
          <a:xfrm>
            <a:off x="6446853" y="4325468"/>
            <a:ext cx="2133600" cy="533400"/>
            <a:chOff x="3604009" y="3624941"/>
            <a:chExt cx="1828800" cy="457200"/>
          </a:xfrm>
          <a:solidFill>
            <a:schemeClr val="bg1">
              <a:lumMod val="65000"/>
            </a:schemeClr>
          </a:solidFill>
        </p:grpSpPr>
        <p:sp>
          <p:nvSpPr>
            <p:cNvPr id="137" name="Rectangle 136"/>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1402364" y="4838772"/>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2251666" y="4858866"/>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4360564" y="4858866"/>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6480400" y="4858864"/>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1402364" y="5451791"/>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2196661" y="5197308"/>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4339474" y="5200827"/>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6480401" y="5197308"/>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6" name="TextBox 5"/>
          <p:cNvSpPr txBox="1"/>
          <p:nvPr/>
        </p:nvSpPr>
        <p:spPr>
          <a:xfrm>
            <a:off x="301870" y="0"/>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write(page=92, data=w0)</a:t>
            </a:r>
          </a:p>
        </p:txBody>
      </p:sp>
      <p:sp>
        <p:nvSpPr>
          <p:cNvPr id="149" name="TextBox 148"/>
          <p:cNvSpPr txBox="1"/>
          <p:nvPr/>
        </p:nvSpPr>
        <p:spPr>
          <a:xfrm>
            <a:off x="5300874" y="0"/>
            <a:ext cx="3429000" cy="707886"/>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r>
              <a:rPr lang="en-US" sz="2000" dirty="0">
                <a:latin typeface="Helvetica Neue Light" panose="02000403000000020004" pitchFamily="2" charset="0"/>
                <a:ea typeface="Helvetica Neue Light" panose="02000403000000020004" pitchFamily="2" charset="0"/>
              </a:rPr>
              <a:t>92 --&gt; 0</a:t>
            </a:r>
          </a:p>
        </p:txBody>
      </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grpSp>
        <p:nvGrpSpPr>
          <p:cNvPr id="71" name="Group 70"/>
          <p:cNvGrpSpPr/>
          <p:nvPr/>
        </p:nvGrpSpPr>
        <p:grpSpPr>
          <a:xfrm>
            <a:off x="2103456" y="2971800"/>
            <a:ext cx="1541924" cy="1265809"/>
            <a:chOff x="2103456" y="2971800"/>
            <a:chExt cx="1541924" cy="1265809"/>
          </a:xfrm>
        </p:grpSpPr>
        <p:sp>
          <p:nvSpPr>
            <p:cNvPr id="154" name="TextBox 153"/>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70" name="Straight Arrow Connector 69"/>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grpSp>
        <p:nvGrpSpPr>
          <p:cNvPr id="18" name="Group 17"/>
          <p:cNvGrpSpPr/>
          <p:nvPr/>
        </p:nvGrpSpPr>
        <p:grpSpPr>
          <a:xfrm>
            <a:off x="478627" y="306510"/>
            <a:ext cx="3202785" cy="400110"/>
            <a:chOff x="478627" y="306510"/>
            <a:chExt cx="3202785" cy="400110"/>
          </a:xfrm>
        </p:grpSpPr>
        <p:sp>
          <p:nvSpPr>
            <p:cNvPr id="55" name="TextBox 54"/>
            <p:cNvSpPr txBox="1"/>
            <p:nvPr/>
          </p:nvSpPr>
          <p:spPr>
            <a:xfrm>
              <a:off x="782462" y="306510"/>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erase(block0)</a:t>
              </a:r>
            </a:p>
          </p:txBody>
        </p:sp>
        <p:cxnSp>
          <p:nvCxnSpPr>
            <p:cNvPr id="3" name="Straight Connector 2"/>
            <p:cNvCxnSpPr/>
            <p:nvPr/>
          </p:nvCxnSpPr>
          <p:spPr bwMode="auto">
            <a:xfrm>
              <a:off x="478627" y="461665"/>
              <a:ext cx="0" cy="1077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Arrow Connector 61"/>
            <p:cNvCxnSpPr/>
            <p:nvPr/>
          </p:nvCxnSpPr>
          <p:spPr bwMode="auto">
            <a:xfrm>
              <a:off x="478627" y="569408"/>
              <a:ext cx="330887"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grpSp>
      <p:grpSp>
        <p:nvGrpSpPr>
          <p:cNvPr id="20" name="Group 19"/>
          <p:cNvGrpSpPr/>
          <p:nvPr/>
        </p:nvGrpSpPr>
        <p:grpSpPr>
          <a:xfrm>
            <a:off x="609600" y="934496"/>
            <a:ext cx="1831048" cy="544662"/>
            <a:chOff x="609600" y="934496"/>
            <a:chExt cx="1831048" cy="544662"/>
          </a:xfrm>
        </p:grpSpPr>
        <p:cxnSp>
          <p:nvCxnSpPr>
            <p:cNvPr id="7" name="Straight Arrow Connector 6"/>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8" name="Straight Connector 67"/>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5" name="TextBox 74"/>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grpSp>
        <p:nvGrpSpPr>
          <p:cNvPr id="19" name="Group 18"/>
          <p:cNvGrpSpPr/>
          <p:nvPr/>
        </p:nvGrpSpPr>
        <p:grpSpPr>
          <a:xfrm>
            <a:off x="569408" y="569408"/>
            <a:ext cx="3112004" cy="512701"/>
            <a:chOff x="569408" y="569408"/>
            <a:chExt cx="3112004" cy="512701"/>
          </a:xfrm>
        </p:grpSpPr>
        <p:cxnSp>
          <p:nvCxnSpPr>
            <p:cNvPr id="61" name="Straight Arrow Connector 60"/>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4" name="Straight Connector 63"/>
            <p:cNvCxnSpPr/>
            <p:nvPr/>
          </p:nvCxnSpPr>
          <p:spPr bwMode="auto">
            <a:xfrm>
              <a:off x="569408" y="569408"/>
              <a:ext cx="0" cy="3650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program(page0, w0)</a:t>
              </a:r>
            </a:p>
          </p:txBody>
        </p:sp>
      </p:grpSp>
      <p:sp>
        <p:nvSpPr>
          <p:cNvPr id="80" name="TextBox 79"/>
          <p:cNvSpPr txBox="1"/>
          <p:nvPr/>
        </p:nvSpPr>
        <p:spPr>
          <a:xfrm>
            <a:off x="2819816" y="4337059"/>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1" name="TextBox 80"/>
          <p:cNvSpPr txBox="1"/>
          <p:nvPr/>
        </p:nvSpPr>
        <p:spPr>
          <a:xfrm>
            <a:off x="3314303"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2" name="TextBox 81"/>
          <p:cNvSpPr txBox="1"/>
          <p:nvPr/>
        </p:nvSpPr>
        <p:spPr>
          <a:xfrm>
            <a:off x="3825514"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3" name="TextBox 82"/>
          <p:cNvSpPr txBox="1"/>
          <p:nvPr/>
        </p:nvSpPr>
        <p:spPr>
          <a:xfrm>
            <a:off x="2269196"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4" name="TextBox 83"/>
          <p:cNvSpPr txBox="1"/>
          <p:nvPr/>
        </p:nvSpPr>
        <p:spPr>
          <a:xfrm>
            <a:off x="2200726"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w0</a:t>
            </a:r>
          </a:p>
        </p:txBody>
      </p:sp>
      <p:grpSp>
        <p:nvGrpSpPr>
          <p:cNvPr id="85" name="Group 84"/>
          <p:cNvGrpSpPr/>
          <p:nvPr/>
        </p:nvGrpSpPr>
        <p:grpSpPr>
          <a:xfrm>
            <a:off x="2621099" y="2972547"/>
            <a:ext cx="1541924" cy="1265809"/>
            <a:chOff x="2103456" y="2971800"/>
            <a:chExt cx="1541924" cy="1265809"/>
          </a:xfrm>
        </p:grpSpPr>
        <p:sp>
          <p:nvSpPr>
            <p:cNvPr id="86" name="TextBox 85"/>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87" name="Straight Arrow Connector 86"/>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2" name="Footer Placeholder 1">
            <a:extLst>
              <a:ext uri="{FF2B5EF4-FFF2-40B4-BE49-F238E27FC236}">
                <a16:creationId xmlns:a16="http://schemas.microsoft.com/office/drawing/2014/main" id="{8BBC8721-6562-DD40-9E49-B8551897C174}"/>
              </a:ext>
            </a:extLst>
          </p:cNvPr>
          <p:cNvSpPr>
            <a:spLocks noGrp="1"/>
          </p:cNvSpPr>
          <p:nvPr>
            <p:ph type="ftr" sz="quarter" idx="11"/>
          </p:nvPr>
        </p:nvSpPr>
        <p:spPr/>
        <p:txBody>
          <a:bodyPr/>
          <a:lstStyle/>
          <a:p>
            <a:r>
              <a:rPr lang="en-US"/>
              <a:t>GMU CS571 Spring 2021</a:t>
            </a:r>
            <a:endParaRPr lang="en-US" dirty="0"/>
          </a:p>
        </p:txBody>
      </p:sp>
      <p:sp>
        <p:nvSpPr>
          <p:cNvPr id="4" name="Date Placeholder 3">
            <a:extLst>
              <a:ext uri="{FF2B5EF4-FFF2-40B4-BE49-F238E27FC236}">
                <a16:creationId xmlns:a16="http://schemas.microsoft.com/office/drawing/2014/main" id="{4791E2DD-997F-DB49-B87C-6AFB8744F4F4}"/>
              </a:ext>
            </a:extLst>
          </p:cNvPr>
          <p:cNvSpPr>
            <a:spLocks noGrp="1"/>
          </p:cNvSpPr>
          <p:nvPr>
            <p:ph type="dt" sz="half" idx="10"/>
          </p:nvPr>
        </p:nvSpPr>
        <p:spPr/>
        <p:txBody>
          <a:bodyPr/>
          <a:lstStyle/>
          <a:p>
            <a:r>
              <a:rPr lang="en-US"/>
              <a:t>Y. Cheng</a:t>
            </a:r>
            <a:endParaRPr lang="en-US" dirty="0"/>
          </a:p>
        </p:txBody>
      </p:sp>
      <p:sp>
        <p:nvSpPr>
          <p:cNvPr id="5" name="Slide Number Placeholder 4">
            <a:extLst>
              <a:ext uri="{FF2B5EF4-FFF2-40B4-BE49-F238E27FC236}">
                <a16:creationId xmlns:a16="http://schemas.microsoft.com/office/drawing/2014/main" id="{5BFFA5D5-1895-6F4E-9D83-D84829576825}"/>
              </a:ext>
            </a:extLst>
          </p:cNvPr>
          <p:cNvSpPr>
            <a:spLocks noGrp="1"/>
          </p:cNvSpPr>
          <p:nvPr>
            <p:ph type="sldNum" sz="quarter" idx="12"/>
          </p:nvPr>
        </p:nvSpPr>
        <p:spPr/>
        <p:txBody>
          <a:bodyPr/>
          <a:lstStyle/>
          <a:p>
            <a:fld id="{3FEAB63E-74B1-D643-A3C6-246018F1E4D4}" type="slidenum">
              <a:rPr lang="en-US" smtClean="0"/>
              <a:pPr/>
              <a:t>113</a:t>
            </a:fld>
            <a:endParaRPr lang="en-US"/>
          </a:p>
        </p:txBody>
      </p:sp>
    </p:spTree>
    <p:extLst>
      <p:ext uri="{BB962C8B-B14F-4D97-AF65-F5344CB8AC3E}">
        <p14:creationId xmlns:p14="http://schemas.microsoft.com/office/powerpoint/2010/main" val="54388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mph" presetSubtype="0" fill="hold" grpId="0" nodeType="clickEffect">
                                  <p:stCondLst>
                                    <p:cond delay="0"/>
                                  </p:stCondLst>
                                  <p:childTnLst>
                                    <p:animClr clrSpc="rgb" dir="cw">
                                      <p:cBhvr override="childStyle">
                                        <p:cTn id="11" dur="500" fill="hold"/>
                                        <p:tgtEl>
                                          <p:spTgt spid="145"/>
                                        </p:tgtEl>
                                        <p:attrNameLst>
                                          <p:attrName>style.color</p:attrName>
                                        </p:attrNameLst>
                                      </p:cBhvr>
                                      <p:to>
                                        <a:schemeClr val="bg1"/>
                                      </p:to>
                                    </p:animClr>
                                    <p:animClr clrSpc="rgb" dir="cw">
                                      <p:cBhvr>
                                        <p:cTn id="12" dur="500" fill="hold"/>
                                        <p:tgtEl>
                                          <p:spTgt spid="145"/>
                                        </p:tgtEl>
                                        <p:attrNameLst>
                                          <p:attrName>fillcolor</p:attrName>
                                        </p:attrNameLst>
                                      </p:cBhvr>
                                      <p:to>
                                        <a:schemeClr val="bg1"/>
                                      </p:to>
                                    </p:animClr>
                                    <p:set>
                                      <p:cBhvr>
                                        <p:cTn id="13" dur="500" fill="hold"/>
                                        <p:tgtEl>
                                          <p:spTgt spid="145"/>
                                        </p:tgtEl>
                                        <p:attrNameLst>
                                          <p:attrName>fill.type</p:attrName>
                                        </p:attrNameLst>
                                      </p:cBhvr>
                                      <p:to>
                                        <p:strVal val="solid"/>
                                      </p:to>
                                    </p:set>
                                    <p:set>
                                      <p:cBhvr>
                                        <p:cTn id="14" dur="500" fill="hold"/>
                                        <p:tgtEl>
                                          <p:spTgt spid="145"/>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146"/>
                                        </p:tgtEl>
                                        <p:attrNameLst>
                                          <p:attrName>style.color</p:attrName>
                                        </p:attrNameLst>
                                      </p:cBhvr>
                                      <p:to>
                                        <a:schemeClr val="bg1"/>
                                      </p:to>
                                    </p:animClr>
                                    <p:animClr clrSpc="rgb" dir="cw">
                                      <p:cBhvr>
                                        <p:cTn id="17" dur="500" fill="hold"/>
                                        <p:tgtEl>
                                          <p:spTgt spid="146"/>
                                        </p:tgtEl>
                                        <p:attrNameLst>
                                          <p:attrName>fillcolor</p:attrName>
                                        </p:attrNameLst>
                                      </p:cBhvr>
                                      <p:to>
                                        <a:schemeClr val="bg1"/>
                                      </p:to>
                                    </p:animClr>
                                    <p:set>
                                      <p:cBhvr>
                                        <p:cTn id="18" dur="500" fill="hold"/>
                                        <p:tgtEl>
                                          <p:spTgt spid="146"/>
                                        </p:tgtEl>
                                        <p:attrNameLst>
                                          <p:attrName>fill.type</p:attrName>
                                        </p:attrNameLst>
                                      </p:cBhvr>
                                      <p:to>
                                        <p:strVal val="solid"/>
                                      </p:to>
                                    </p:set>
                                    <p:set>
                                      <p:cBhvr>
                                        <p:cTn id="19" dur="500" fill="hold"/>
                                        <p:tgtEl>
                                          <p:spTgt spid="146"/>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147"/>
                                        </p:tgtEl>
                                        <p:attrNameLst>
                                          <p:attrName>style.color</p:attrName>
                                        </p:attrNameLst>
                                      </p:cBhvr>
                                      <p:to>
                                        <a:schemeClr val="bg1"/>
                                      </p:to>
                                    </p:animClr>
                                    <p:animClr clrSpc="rgb" dir="cw">
                                      <p:cBhvr>
                                        <p:cTn id="22" dur="500" fill="hold"/>
                                        <p:tgtEl>
                                          <p:spTgt spid="147"/>
                                        </p:tgtEl>
                                        <p:attrNameLst>
                                          <p:attrName>fillcolor</p:attrName>
                                        </p:attrNameLst>
                                      </p:cBhvr>
                                      <p:to>
                                        <a:schemeClr val="bg1"/>
                                      </p:to>
                                    </p:animClr>
                                    <p:set>
                                      <p:cBhvr>
                                        <p:cTn id="23" dur="500" fill="hold"/>
                                        <p:tgtEl>
                                          <p:spTgt spid="147"/>
                                        </p:tgtEl>
                                        <p:attrNameLst>
                                          <p:attrName>fill.type</p:attrName>
                                        </p:attrNameLst>
                                      </p:cBhvr>
                                      <p:to>
                                        <p:strVal val="solid"/>
                                      </p:to>
                                    </p:set>
                                    <p:set>
                                      <p:cBhvr>
                                        <p:cTn id="24" dur="500" fill="hold"/>
                                        <p:tgtEl>
                                          <p:spTgt spid="147"/>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148"/>
                                        </p:tgtEl>
                                        <p:attrNameLst>
                                          <p:attrName>style.color</p:attrName>
                                        </p:attrNameLst>
                                      </p:cBhvr>
                                      <p:to>
                                        <a:schemeClr val="bg1"/>
                                      </p:to>
                                    </p:animClr>
                                    <p:animClr clrSpc="rgb" dir="cw">
                                      <p:cBhvr>
                                        <p:cTn id="27" dur="500" fill="hold"/>
                                        <p:tgtEl>
                                          <p:spTgt spid="148"/>
                                        </p:tgtEl>
                                        <p:attrNameLst>
                                          <p:attrName>fillcolor</p:attrName>
                                        </p:attrNameLst>
                                      </p:cBhvr>
                                      <p:to>
                                        <a:schemeClr val="bg1"/>
                                      </p:to>
                                    </p:animClr>
                                    <p:set>
                                      <p:cBhvr>
                                        <p:cTn id="28" dur="500" fill="hold"/>
                                        <p:tgtEl>
                                          <p:spTgt spid="148"/>
                                        </p:tgtEl>
                                        <p:attrNameLst>
                                          <p:attrName>fill.type</p:attrName>
                                        </p:attrNameLst>
                                      </p:cBhvr>
                                      <p:to>
                                        <p:strVal val="solid"/>
                                      </p:to>
                                    </p:set>
                                    <p:set>
                                      <p:cBhvr>
                                        <p:cTn id="29" dur="500" fill="hold"/>
                                        <p:tgtEl>
                                          <p:spTgt spid="148"/>
                                        </p:tgtEl>
                                        <p:attrNameLst>
                                          <p:attrName>fill.on</p:attrName>
                                        </p:attrNameLst>
                                      </p:cBhvr>
                                      <p:to>
                                        <p:strVal val="true"/>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500"/>
                                        <p:tgtEl>
                                          <p:spTgt spid="8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fade">
                                      <p:cBhvr>
                                        <p:cTn id="36" dur="500"/>
                                        <p:tgtEl>
                                          <p:spTgt spid="8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fade">
                                      <p:cBhvr>
                                        <p:cTn id="39" dur="500"/>
                                        <p:tgtEl>
                                          <p:spTgt spid="8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fade">
                                      <p:cBhvr>
                                        <p:cTn id="42" dur="500"/>
                                        <p:tgtEl>
                                          <p:spTgt spid="8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83"/>
                                        </p:tgtEl>
                                      </p:cBhvr>
                                    </p:animEffect>
                                    <p:set>
                                      <p:cBhvr>
                                        <p:cTn id="52" dur="1" fill="hold">
                                          <p:stCondLst>
                                            <p:cond delay="499"/>
                                          </p:stCondLst>
                                        </p:cTn>
                                        <p:tgtEl>
                                          <p:spTgt spid="83"/>
                                        </p:tgtEl>
                                        <p:attrNameLst>
                                          <p:attrName>style.visibility</p:attrName>
                                        </p:attrNameLst>
                                      </p:cBhvr>
                                      <p:to>
                                        <p:strVal val="hidden"/>
                                      </p:to>
                                    </p:se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fade">
                                      <p:cBhvr>
                                        <p:cTn id="56" dur="500"/>
                                        <p:tgtEl>
                                          <p:spTgt spid="8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71"/>
                                        </p:tgtEl>
                                      </p:cBhvr>
                                    </p:animEffect>
                                    <p:set>
                                      <p:cBhvr>
                                        <p:cTn id="66" dur="1" fill="hold">
                                          <p:stCondLst>
                                            <p:cond delay="499"/>
                                          </p:stCondLst>
                                        </p:cTn>
                                        <p:tgtEl>
                                          <p:spTgt spid="71"/>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fade">
                                      <p:cBhvr>
                                        <p:cTn id="70" dur="500"/>
                                        <p:tgtEl>
                                          <p:spTgt spid="8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49">
                                            <p:txEl>
                                              <p:pRg st="1" end="1"/>
                                            </p:txEl>
                                          </p:spTgt>
                                        </p:tgtEl>
                                        <p:attrNameLst>
                                          <p:attrName>style.visibility</p:attrName>
                                        </p:attrNameLst>
                                      </p:cBhvr>
                                      <p:to>
                                        <p:strVal val="visible"/>
                                      </p:to>
                                    </p:set>
                                    <p:animEffect transition="in" filter="fade">
                                      <p:cBhvr>
                                        <p:cTn id="75" dur="500"/>
                                        <p:tgtEl>
                                          <p:spTgt spid="1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6" grpId="0" animBg="1"/>
      <p:bldP spid="147" grpId="0" animBg="1"/>
      <p:bldP spid="148" grpId="0" animBg="1"/>
      <p:bldP spid="80" grpId="0"/>
      <p:bldP spid="81" grpId="0"/>
      <p:bldP spid="82" grpId="0"/>
      <p:bldP spid="83" grpId="0"/>
      <p:bldP spid="83" grpId="1"/>
      <p:bldP spid="8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8514304" y="4237609"/>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sp>
        <p:nvSpPr>
          <p:cNvPr id="145" name="Rectangle 144"/>
          <p:cNvSpPr>
            <a:spLocks noChangeAspect="1"/>
          </p:cNvSpPr>
          <p:nvPr/>
        </p:nvSpPr>
        <p:spPr bwMode="auto">
          <a:xfrm>
            <a:off x="21830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27164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32498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37832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nvGrpSpPr>
          <p:cNvPr id="94" name="Group 93"/>
          <p:cNvGrpSpPr>
            <a:grpSpLocks noChangeAspect="1"/>
          </p:cNvGrpSpPr>
          <p:nvPr/>
        </p:nvGrpSpPr>
        <p:grpSpPr>
          <a:xfrm>
            <a:off x="4313253" y="4325468"/>
            <a:ext cx="2133600" cy="533400"/>
            <a:chOff x="3604009" y="3624941"/>
            <a:chExt cx="1828800" cy="457200"/>
          </a:xfrm>
          <a:solidFill>
            <a:schemeClr val="bg1">
              <a:lumMod val="65000"/>
            </a:schemeClr>
          </a:solidFill>
        </p:grpSpPr>
        <p:sp>
          <p:nvSpPr>
            <p:cNvPr id="141" name="Rectangle 140"/>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95" name="Group 94"/>
          <p:cNvGrpSpPr>
            <a:grpSpLocks noChangeAspect="1"/>
          </p:cNvGrpSpPr>
          <p:nvPr/>
        </p:nvGrpSpPr>
        <p:grpSpPr>
          <a:xfrm>
            <a:off x="6446853" y="4325468"/>
            <a:ext cx="2133600" cy="533400"/>
            <a:chOff x="3604009" y="3624941"/>
            <a:chExt cx="1828800" cy="457200"/>
          </a:xfrm>
          <a:solidFill>
            <a:schemeClr val="bg1">
              <a:lumMod val="65000"/>
            </a:schemeClr>
          </a:solidFill>
        </p:grpSpPr>
        <p:sp>
          <p:nvSpPr>
            <p:cNvPr id="137" name="Rectangle 136"/>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1402364" y="4838772"/>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2251666" y="4858866"/>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4360564" y="4858866"/>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6480400" y="4858864"/>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1402364" y="5451791"/>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2196661" y="5197308"/>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4339474" y="5200827"/>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6480401" y="5197308"/>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6" name="TextBox 5"/>
          <p:cNvSpPr txBox="1"/>
          <p:nvPr/>
        </p:nvSpPr>
        <p:spPr>
          <a:xfrm>
            <a:off x="301870" y="0"/>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write(page=92, data=w0)</a:t>
            </a:r>
          </a:p>
        </p:txBody>
      </p:sp>
      <p:sp>
        <p:nvSpPr>
          <p:cNvPr id="149" name="TextBox 148"/>
          <p:cNvSpPr txBox="1"/>
          <p:nvPr/>
        </p:nvSpPr>
        <p:spPr>
          <a:xfrm>
            <a:off x="5300874" y="0"/>
            <a:ext cx="3429000" cy="1015663"/>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r>
              <a:rPr lang="en-US" sz="2000" dirty="0">
                <a:latin typeface="Helvetica Neue Light" panose="02000403000000020004" pitchFamily="2" charset="0"/>
                <a:ea typeface="Helvetica Neue Light" panose="02000403000000020004" pitchFamily="2" charset="0"/>
              </a:rPr>
              <a:t>92 --&gt; 0</a:t>
            </a:r>
          </a:p>
          <a:p>
            <a:r>
              <a:rPr lang="en-US" sz="2000" dirty="0">
                <a:latin typeface="Helvetica Neue Light" panose="02000403000000020004" pitchFamily="2" charset="0"/>
                <a:ea typeface="Helvetica Neue Light" panose="02000403000000020004" pitchFamily="2" charset="0"/>
              </a:rPr>
              <a:t>17 --&gt; 1</a:t>
            </a:r>
          </a:p>
        </p:txBody>
      </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grpSp>
        <p:nvGrpSpPr>
          <p:cNvPr id="18" name="Group 17"/>
          <p:cNvGrpSpPr/>
          <p:nvPr/>
        </p:nvGrpSpPr>
        <p:grpSpPr>
          <a:xfrm>
            <a:off x="478627" y="306510"/>
            <a:ext cx="3202785" cy="400110"/>
            <a:chOff x="478627" y="306510"/>
            <a:chExt cx="3202785" cy="400110"/>
          </a:xfrm>
        </p:grpSpPr>
        <p:sp>
          <p:nvSpPr>
            <p:cNvPr id="55" name="TextBox 54"/>
            <p:cNvSpPr txBox="1"/>
            <p:nvPr/>
          </p:nvSpPr>
          <p:spPr>
            <a:xfrm>
              <a:off x="782462" y="306510"/>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erase(block0)</a:t>
              </a:r>
            </a:p>
          </p:txBody>
        </p:sp>
        <p:cxnSp>
          <p:nvCxnSpPr>
            <p:cNvPr id="3" name="Straight Connector 2"/>
            <p:cNvCxnSpPr/>
            <p:nvPr/>
          </p:nvCxnSpPr>
          <p:spPr bwMode="auto">
            <a:xfrm>
              <a:off x="478627" y="461665"/>
              <a:ext cx="0" cy="1077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Arrow Connector 61"/>
            <p:cNvCxnSpPr/>
            <p:nvPr/>
          </p:nvCxnSpPr>
          <p:spPr bwMode="auto">
            <a:xfrm>
              <a:off x="478627" y="569408"/>
              <a:ext cx="330887"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grpSp>
      <p:grpSp>
        <p:nvGrpSpPr>
          <p:cNvPr id="20" name="Group 19"/>
          <p:cNvGrpSpPr/>
          <p:nvPr/>
        </p:nvGrpSpPr>
        <p:grpSpPr>
          <a:xfrm>
            <a:off x="609600" y="934496"/>
            <a:ext cx="1831048" cy="544662"/>
            <a:chOff x="609600" y="934496"/>
            <a:chExt cx="1831048" cy="544662"/>
          </a:xfrm>
        </p:grpSpPr>
        <p:cxnSp>
          <p:nvCxnSpPr>
            <p:cNvPr id="7" name="Straight Arrow Connector 6"/>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8" name="Straight Connector 67"/>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5" name="TextBox 74"/>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grpSp>
        <p:nvGrpSpPr>
          <p:cNvPr id="19" name="Group 18"/>
          <p:cNvGrpSpPr/>
          <p:nvPr/>
        </p:nvGrpSpPr>
        <p:grpSpPr>
          <a:xfrm>
            <a:off x="569408" y="569408"/>
            <a:ext cx="3112004" cy="512701"/>
            <a:chOff x="569408" y="569408"/>
            <a:chExt cx="3112004" cy="512701"/>
          </a:xfrm>
        </p:grpSpPr>
        <p:cxnSp>
          <p:nvCxnSpPr>
            <p:cNvPr id="61" name="Straight Arrow Connector 60"/>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4" name="Straight Connector 63"/>
            <p:cNvCxnSpPr/>
            <p:nvPr/>
          </p:nvCxnSpPr>
          <p:spPr bwMode="auto">
            <a:xfrm>
              <a:off x="569408" y="569408"/>
              <a:ext cx="0" cy="3650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program(page0, w0)</a:t>
              </a:r>
            </a:p>
          </p:txBody>
        </p:sp>
      </p:grpSp>
      <p:sp>
        <p:nvSpPr>
          <p:cNvPr id="80" name="TextBox 79"/>
          <p:cNvSpPr txBox="1"/>
          <p:nvPr/>
        </p:nvSpPr>
        <p:spPr>
          <a:xfrm>
            <a:off x="2819816" y="4337059"/>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1" name="TextBox 80"/>
          <p:cNvSpPr txBox="1"/>
          <p:nvPr/>
        </p:nvSpPr>
        <p:spPr>
          <a:xfrm>
            <a:off x="3314303"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2" name="TextBox 81"/>
          <p:cNvSpPr txBox="1"/>
          <p:nvPr/>
        </p:nvSpPr>
        <p:spPr>
          <a:xfrm>
            <a:off x="3825514"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4" name="TextBox 83"/>
          <p:cNvSpPr txBox="1"/>
          <p:nvPr/>
        </p:nvSpPr>
        <p:spPr>
          <a:xfrm>
            <a:off x="2200726"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w0</a:t>
            </a:r>
          </a:p>
        </p:txBody>
      </p:sp>
      <p:grpSp>
        <p:nvGrpSpPr>
          <p:cNvPr id="85" name="Group 84"/>
          <p:cNvGrpSpPr/>
          <p:nvPr/>
        </p:nvGrpSpPr>
        <p:grpSpPr>
          <a:xfrm>
            <a:off x="2621099" y="2972547"/>
            <a:ext cx="1541924" cy="1265809"/>
            <a:chOff x="2103456" y="2971800"/>
            <a:chExt cx="1541924" cy="1265809"/>
          </a:xfrm>
        </p:grpSpPr>
        <p:sp>
          <p:nvSpPr>
            <p:cNvPr id="86" name="TextBox 85"/>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87" name="Straight Arrow Connector 86"/>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73" name="TextBox 72"/>
          <p:cNvSpPr txBox="1"/>
          <p:nvPr/>
        </p:nvSpPr>
        <p:spPr>
          <a:xfrm>
            <a:off x="303371" y="1443335"/>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write(page=17, data=w1)</a:t>
            </a:r>
          </a:p>
        </p:txBody>
      </p:sp>
      <p:grpSp>
        <p:nvGrpSpPr>
          <p:cNvPr id="74" name="Group 73"/>
          <p:cNvGrpSpPr/>
          <p:nvPr/>
        </p:nvGrpSpPr>
        <p:grpSpPr>
          <a:xfrm>
            <a:off x="609600" y="1808815"/>
            <a:ext cx="3112004" cy="400110"/>
            <a:chOff x="569408" y="681999"/>
            <a:chExt cx="3112004" cy="400110"/>
          </a:xfrm>
        </p:grpSpPr>
        <p:cxnSp>
          <p:nvCxnSpPr>
            <p:cNvPr id="77" name="Straight Arrow Connector 76"/>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78" name="Straight Connector 77"/>
            <p:cNvCxnSpPr/>
            <p:nvPr/>
          </p:nvCxnSpPr>
          <p:spPr bwMode="auto">
            <a:xfrm>
              <a:off x="569408" y="681999"/>
              <a:ext cx="0" cy="25249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9" name="TextBox 78"/>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program(page1, w1)</a:t>
              </a:r>
            </a:p>
          </p:txBody>
        </p:sp>
      </p:grpSp>
      <p:grpSp>
        <p:nvGrpSpPr>
          <p:cNvPr id="88" name="Group 87"/>
          <p:cNvGrpSpPr/>
          <p:nvPr/>
        </p:nvGrpSpPr>
        <p:grpSpPr>
          <a:xfrm>
            <a:off x="663946" y="2060818"/>
            <a:ext cx="1831048" cy="544662"/>
            <a:chOff x="609600" y="934496"/>
            <a:chExt cx="1831048" cy="544662"/>
          </a:xfrm>
        </p:grpSpPr>
        <p:cxnSp>
          <p:nvCxnSpPr>
            <p:cNvPr id="89" name="Straight Arrow Connector 88"/>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90" name="Straight Connector 89"/>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2" name="TextBox 91"/>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sp>
        <p:nvSpPr>
          <p:cNvPr id="93" name="TextBox 92"/>
          <p:cNvSpPr txBox="1"/>
          <p:nvPr/>
        </p:nvSpPr>
        <p:spPr>
          <a:xfrm>
            <a:off x="2722454"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w1</a:t>
            </a:r>
          </a:p>
        </p:txBody>
      </p:sp>
      <p:grpSp>
        <p:nvGrpSpPr>
          <p:cNvPr id="96" name="Group 95"/>
          <p:cNvGrpSpPr/>
          <p:nvPr/>
        </p:nvGrpSpPr>
        <p:grpSpPr>
          <a:xfrm>
            <a:off x="3143178" y="2973089"/>
            <a:ext cx="1541924" cy="1265809"/>
            <a:chOff x="2103456" y="2971800"/>
            <a:chExt cx="1541924" cy="1265809"/>
          </a:xfrm>
        </p:grpSpPr>
        <p:sp>
          <p:nvSpPr>
            <p:cNvPr id="99" name="TextBox 98"/>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102" name="Straight Arrow Connector 101"/>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2" name="Footer Placeholder 1">
            <a:extLst>
              <a:ext uri="{FF2B5EF4-FFF2-40B4-BE49-F238E27FC236}">
                <a16:creationId xmlns:a16="http://schemas.microsoft.com/office/drawing/2014/main" id="{DF717E07-20B5-F245-ABC8-29A9688B4336}"/>
              </a:ext>
            </a:extLst>
          </p:cNvPr>
          <p:cNvSpPr>
            <a:spLocks noGrp="1"/>
          </p:cNvSpPr>
          <p:nvPr>
            <p:ph type="ftr" sz="quarter" idx="11"/>
          </p:nvPr>
        </p:nvSpPr>
        <p:spPr/>
        <p:txBody>
          <a:bodyPr/>
          <a:lstStyle/>
          <a:p>
            <a:r>
              <a:rPr lang="en-US"/>
              <a:t>GMU CS571 Spring 2021</a:t>
            </a:r>
            <a:endParaRPr lang="en-US" dirty="0"/>
          </a:p>
        </p:txBody>
      </p:sp>
      <p:sp>
        <p:nvSpPr>
          <p:cNvPr id="4" name="Date Placeholder 3">
            <a:extLst>
              <a:ext uri="{FF2B5EF4-FFF2-40B4-BE49-F238E27FC236}">
                <a16:creationId xmlns:a16="http://schemas.microsoft.com/office/drawing/2014/main" id="{95D5DA3D-A7CB-544D-AA6C-018482475037}"/>
              </a:ext>
            </a:extLst>
          </p:cNvPr>
          <p:cNvSpPr>
            <a:spLocks noGrp="1"/>
          </p:cNvSpPr>
          <p:nvPr>
            <p:ph type="dt" sz="half" idx="10"/>
          </p:nvPr>
        </p:nvSpPr>
        <p:spPr/>
        <p:txBody>
          <a:bodyPr/>
          <a:lstStyle/>
          <a:p>
            <a:r>
              <a:rPr lang="en-US"/>
              <a:t>Y. Cheng</a:t>
            </a:r>
            <a:endParaRPr lang="en-US" dirty="0"/>
          </a:p>
        </p:txBody>
      </p:sp>
      <p:sp>
        <p:nvSpPr>
          <p:cNvPr id="5" name="Slide Number Placeholder 4">
            <a:extLst>
              <a:ext uri="{FF2B5EF4-FFF2-40B4-BE49-F238E27FC236}">
                <a16:creationId xmlns:a16="http://schemas.microsoft.com/office/drawing/2014/main" id="{DD067C21-124C-0242-A246-89D7D254660E}"/>
              </a:ext>
            </a:extLst>
          </p:cNvPr>
          <p:cNvSpPr>
            <a:spLocks noGrp="1"/>
          </p:cNvSpPr>
          <p:nvPr>
            <p:ph type="sldNum" sz="quarter" idx="12"/>
          </p:nvPr>
        </p:nvSpPr>
        <p:spPr/>
        <p:txBody>
          <a:bodyPr/>
          <a:lstStyle/>
          <a:p>
            <a:fld id="{3FEAB63E-74B1-D643-A3C6-246018F1E4D4}" type="slidenum">
              <a:rPr lang="en-US" smtClean="0"/>
              <a:pPr/>
              <a:t>114</a:t>
            </a:fld>
            <a:endParaRPr lang="en-US"/>
          </a:p>
        </p:txBody>
      </p:sp>
    </p:spTree>
    <p:extLst>
      <p:ext uri="{BB962C8B-B14F-4D97-AF65-F5344CB8AC3E}">
        <p14:creationId xmlns:p14="http://schemas.microsoft.com/office/powerpoint/2010/main" val="267482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500"/>
                                        <p:tgtEl>
                                          <p:spTgt spid="9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8"/>
                                        </p:tgtEl>
                                        <p:attrNameLst>
                                          <p:attrName>style.visibility</p:attrName>
                                        </p:attrNameLst>
                                      </p:cBhvr>
                                      <p:to>
                                        <p:strVal val="visible"/>
                                      </p:to>
                                    </p:set>
                                    <p:animEffect transition="in" filter="fade">
                                      <p:cBhvr>
                                        <p:cTn id="26" dur="500"/>
                                        <p:tgtEl>
                                          <p:spTgt spid="8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85"/>
                                        </p:tgtEl>
                                      </p:cBhvr>
                                    </p:animEffect>
                                    <p:set>
                                      <p:cBhvr>
                                        <p:cTn id="31" dur="1" fill="hold">
                                          <p:stCondLst>
                                            <p:cond delay="499"/>
                                          </p:stCondLst>
                                        </p:cTn>
                                        <p:tgtEl>
                                          <p:spTgt spid="85"/>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fade">
                                      <p:cBhvr>
                                        <p:cTn id="35" dur="500"/>
                                        <p:tgtEl>
                                          <p:spTgt spid="9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9">
                                            <p:txEl>
                                              <p:pRg st="2" end="2"/>
                                            </p:txEl>
                                          </p:spTgt>
                                        </p:tgtEl>
                                        <p:attrNameLst>
                                          <p:attrName>style.visibility</p:attrName>
                                        </p:attrNameLst>
                                      </p:cBhvr>
                                      <p:to>
                                        <p:strVal val="visible"/>
                                      </p:to>
                                    </p:set>
                                    <p:animEffect transition="in" filter="fade">
                                      <p:cBhvr>
                                        <p:cTn id="40" dur="500"/>
                                        <p:tgtEl>
                                          <p:spTgt spid="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73" grpId="0"/>
      <p:bldP spid="9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8514304" y="4237609"/>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sp>
        <p:nvSpPr>
          <p:cNvPr id="145" name="Rectangle 144"/>
          <p:cNvSpPr>
            <a:spLocks noChangeAspect="1"/>
          </p:cNvSpPr>
          <p:nvPr/>
        </p:nvSpPr>
        <p:spPr bwMode="auto">
          <a:xfrm>
            <a:off x="21830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27164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32498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37832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nvGrpSpPr>
          <p:cNvPr id="94" name="Group 93"/>
          <p:cNvGrpSpPr>
            <a:grpSpLocks noChangeAspect="1"/>
          </p:cNvGrpSpPr>
          <p:nvPr/>
        </p:nvGrpSpPr>
        <p:grpSpPr>
          <a:xfrm>
            <a:off x="4313253" y="4325468"/>
            <a:ext cx="2133600" cy="533400"/>
            <a:chOff x="3604009" y="3624941"/>
            <a:chExt cx="1828800" cy="457200"/>
          </a:xfrm>
          <a:solidFill>
            <a:schemeClr val="bg1">
              <a:lumMod val="65000"/>
            </a:schemeClr>
          </a:solidFill>
        </p:grpSpPr>
        <p:sp>
          <p:nvSpPr>
            <p:cNvPr id="141" name="Rectangle 140"/>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95" name="Group 94"/>
          <p:cNvGrpSpPr>
            <a:grpSpLocks noChangeAspect="1"/>
          </p:cNvGrpSpPr>
          <p:nvPr/>
        </p:nvGrpSpPr>
        <p:grpSpPr>
          <a:xfrm>
            <a:off x="6446853" y="4325468"/>
            <a:ext cx="2133600" cy="533400"/>
            <a:chOff x="3604009" y="3624941"/>
            <a:chExt cx="1828800" cy="457200"/>
          </a:xfrm>
          <a:solidFill>
            <a:schemeClr val="bg1">
              <a:lumMod val="65000"/>
            </a:schemeClr>
          </a:solidFill>
        </p:grpSpPr>
        <p:sp>
          <p:nvSpPr>
            <p:cNvPr id="137" name="Rectangle 136"/>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1402364" y="4838772"/>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2251666" y="4858866"/>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4360564" y="4858866"/>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6480400" y="4858864"/>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1402364" y="5451791"/>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2196661" y="5197308"/>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4339474" y="5200827"/>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6480401" y="5197308"/>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6" name="TextBox 5"/>
          <p:cNvSpPr txBox="1"/>
          <p:nvPr/>
        </p:nvSpPr>
        <p:spPr>
          <a:xfrm>
            <a:off x="301870" y="0"/>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write(page=92, data=w0)</a:t>
            </a:r>
          </a:p>
        </p:txBody>
      </p:sp>
      <p:sp>
        <p:nvSpPr>
          <p:cNvPr id="149" name="TextBox 148"/>
          <p:cNvSpPr txBox="1"/>
          <p:nvPr/>
        </p:nvSpPr>
        <p:spPr>
          <a:xfrm>
            <a:off x="5300874" y="0"/>
            <a:ext cx="3429000" cy="1015663"/>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r>
              <a:rPr lang="en-US" sz="2000" dirty="0">
                <a:latin typeface="Helvetica Neue Light" panose="02000403000000020004" pitchFamily="2" charset="0"/>
                <a:ea typeface="Helvetica Neue Light" panose="02000403000000020004" pitchFamily="2" charset="0"/>
              </a:rPr>
              <a:t>92 --&gt; 0</a:t>
            </a:r>
          </a:p>
          <a:p>
            <a:r>
              <a:rPr lang="en-US" sz="2000" dirty="0">
                <a:latin typeface="Helvetica Neue Light" panose="02000403000000020004" pitchFamily="2" charset="0"/>
                <a:ea typeface="Helvetica Neue Light" panose="02000403000000020004" pitchFamily="2" charset="0"/>
              </a:rPr>
              <a:t>17 --&gt; 1</a:t>
            </a:r>
          </a:p>
        </p:txBody>
      </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grpSp>
        <p:nvGrpSpPr>
          <p:cNvPr id="18" name="Group 17"/>
          <p:cNvGrpSpPr/>
          <p:nvPr/>
        </p:nvGrpSpPr>
        <p:grpSpPr>
          <a:xfrm>
            <a:off x="478627" y="306510"/>
            <a:ext cx="3202785" cy="400110"/>
            <a:chOff x="478627" y="306510"/>
            <a:chExt cx="3202785" cy="400110"/>
          </a:xfrm>
        </p:grpSpPr>
        <p:sp>
          <p:nvSpPr>
            <p:cNvPr id="55" name="TextBox 54"/>
            <p:cNvSpPr txBox="1"/>
            <p:nvPr/>
          </p:nvSpPr>
          <p:spPr>
            <a:xfrm>
              <a:off x="782462" y="306510"/>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erase(block0)</a:t>
              </a:r>
            </a:p>
          </p:txBody>
        </p:sp>
        <p:cxnSp>
          <p:nvCxnSpPr>
            <p:cNvPr id="3" name="Straight Connector 2"/>
            <p:cNvCxnSpPr/>
            <p:nvPr/>
          </p:nvCxnSpPr>
          <p:spPr bwMode="auto">
            <a:xfrm>
              <a:off x="478627" y="461665"/>
              <a:ext cx="0" cy="1077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Arrow Connector 61"/>
            <p:cNvCxnSpPr/>
            <p:nvPr/>
          </p:nvCxnSpPr>
          <p:spPr bwMode="auto">
            <a:xfrm>
              <a:off x="478627" y="569408"/>
              <a:ext cx="330887"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grpSp>
      <p:grpSp>
        <p:nvGrpSpPr>
          <p:cNvPr id="20" name="Group 19"/>
          <p:cNvGrpSpPr/>
          <p:nvPr/>
        </p:nvGrpSpPr>
        <p:grpSpPr>
          <a:xfrm>
            <a:off x="609600" y="934496"/>
            <a:ext cx="1831048" cy="544662"/>
            <a:chOff x="609600" y="934496"/>
            <a:chExt cx="1831048" cy="544662"/>
          </a:xfrm>
        </p:grpSpPr>
        <p:cxnSp>
          <p:nvCxnSpPr>
            <p:cNvPr id="7" name="Straight Arrow Connector 6"/>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8" name="Straight Connector 67"/>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5" name="TextBox 74"/>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grpSp>
        <p:nvGrpSpPr>
          <p:cNvPr id="19" name="Group 18"/>
          <p:cNvGrpSpPr/>
          <p:nvPr/>
        </p:nvGrpSpPr>
        <p:grpSpPr>
          <a:xfrm>
            <a:off x="569408" y="569408"/>
            <a:ext cx="3112004" cy="512701"/>
            <a:chOff x="569408" y="569408"/>
            <a:chExt cx="3112004" cy="512701"/>
          </a:xfrm>
        </p:grpSpPr>
        <p:cxnSp>
          <p:nvCxnSpPr>
            <p:cNvPr id="61" name="Straight Arrow Connector 60"/>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4" name="Straight Connector 63"/>
            <p:cNvCxnSpPr/>
            <p:nvPr/>
          </p:nvCxnSpPr>
          <p:spPr bwMode="auto">
            <a:xfrm>
              <a:off x="569408" y="569408"/>
              <a:ext cx="0" cy="3650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program(page0, w0)</a:t>
              </a:r>
            </a:p>
          </p:txBody>
        </p:sp>
      </p:grpSp>
      <p:sp>
        <p:nvSpPr>
          <p:cNvPr id="81" name="TextBox 80"/>
          <p:cNvSpPr txBox="1"/>
          <p:nvPr/>
        </p:nvSpPr>
        <p:spPr>
          <a:xfrm>
            <a:off x="3314303"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2" name="TextBox 81"/>
          <p:cNvSpPr txBox="1"/>
          <p:nvPr/>
        </p:nvSpPr>
        <p:spPr>
          <a:xfrm>
            <a:off x="3825514"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4" name="TextBox 83"/>
          <p:cNvSpPr txBox="1"/>
          <p:nvPr/>
        </p:nvSpPr>
        <p:spPr>
          <a:xfrm>
            <a:off x="2200726"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w0</a:t>
            </a:r>
          </a:p>
        </p:txBody>
      </p:sp>
      <p:sp>
        <p:nvSpPr>
          <p:cNvPr id="73" name="TextBox 72"/>
          <p:cNvSpPr txBox="1"/>
          <p:nvPr/>
        </p:nvSpPr>
        <p:spPr>
          <a:xfrm>
            <a:off x="303371" y="1443335"/>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write(page=17, data=w1)</a:t>
            </a:r>
          </a:p>
        </p:txBody>
      </p:sp>
      <p:grpSp>
        <p:nvGrpSpPr>
          <p:cNvPr id="74" name="Group 73"/>
          <p:cNvGrpSpPr/>
          <p:nvPr/>
        </p:nvGrpSpPr>
        <p:grpSpPr>
          <a:xfrm>
            <a:off x="609600" y="1808815"/>
            <a:ext cx="3112004" cy="400110"/>
            <a:chOff x="569408" y="681999"/>
            <a:chExt cx="3112004" cy="400110"/>
          </a:xfrm>
        </p:grpSpPr>
        <p:cxnSp>
          <p:nvCxnSpPr>
            <p:cNvPr id="77" name="Straight Arrow Connector 76"/>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78" name="Straight Connector 77"/>
            <p:cNvCxnSpPr/>
            <p:nvPr/>
          </p:nvCxnSpPr>
          <p:spPr bwMode="auto">
            <a:xfrm>
              <a:off x="569408" y="681999"/>
              <a:ext cx="0" cy="25249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9" name="TextBox 78"/>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program(page1, w1)</a:t>
              </a:r>
            </a:p>
          </p:txBody>
        </p:sp>
      </p:grpSp>
      <p:grpSp>
        <p:nvGrpSpPr>
          <p:cNvPr id="88" name="Group 87"/>
          <p:cNvGrpSpPr/>
          <p:nvPr/>
        </p:nvGrpSpPr>
        <p:grpSpPr>
          <a:xfrm>
            <a:off x="663946" y="2060818"/>
            <a:ext cx="1831048" cy="544662"/>
            <a:chOff x="609600" y="934496"/>
            <a:chExt cx="1831048" cy="544662"/>
          </a:xfrm>
        </p:grpSpPr>
        <p:cxnSp>
          <p:nvCxnSpPr>
            <p:cNvPr id="89" name="Straight Arrow Connector 88"/>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90" name="Straight Connector 89"/>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2" name="TextBox 91"/>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sp>
        <p:nvSpPr>
          <p:cNvPr id="93" name="TextBox 92"/>
          <p:cNvSpPr txBox="1"/>
          <p:nvPr/>
        </p:nvSpPr>
        <p:spPr>
          <a:xfrm>
            <a:off x="2722454"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w1</a:t>
            </a:r>
          </a:p>
        </p:txBody>
      </p:sp>
      <p:grpSp>
        <p:nvGrpSpPr>
          <p:cNvPr id="96" name="Group 95"/>
          <p:cNvGrpSpPr/>
          <p:nvPr/>
        </p:nvGrpSpPr>
        <p:grpSpPr>
          <a:xfrm>
            <a:off x="3143178" y="2973089"/>
            <a:ext cx="1541924" cy="1265809"/>
            <a:chOff x="2103456" y="2971800"/>
            <a:chExt cx="1541924" cy="1265809"/>
          </a:xfrm>
        </p:grpSpPr>
        <p:sp>
          <p:nvSpPr>
            <p:cNvPr id="99" name="TextBox 98"/>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102" name="Straight Arrow Connector 101"/>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83" name="Content Placeholder 2"/>
          <p:cNvSpPr>
            <a:spLocks noGrp="1"/>
          </p:cNvSpPr>
          <p:nvPr>
            <p:ph idx="1"/>
          </p:nvPr>
        </p:nvSpPr>
        <p:spPr>
          <a:xfrm>
            <a:off x="4282451" y="1295400"/>
            <a:ext cx="4938404" cy="2939977"/>
          </a:xfrm>
        </p:spPr>
        <p:txBody>
          <a:bodyPr>
            <a:normAutofit lnSpcReduction="10000"/>
          </a:bodyPr>
          <a:lstStyle/>
          <a:p>
            <a:pPr marL="0" indent="0">
              <a:buNone/>
            </a:pPr>
            <a:r>
              <a:rPr lang="en-US" u="sng" dirty="0"/>
              <a:t>Advantages w.r.t. direct mapping</a:t>
            </a:r>
          </a:p>
          <a:p>
            <a:pPr lvl="1"/>
            <a:r>
              <a:rPr lang="en-US" dirty="0"/>
              <a:t>Avoids expensive read-modify-write behavior</a:t>
            </a:r>
          </a:p>
          <a:p>
            <a:pPr lvl="1"/>
            <a:r>
              <a:rPr lang="en-US" dirty="0"/>
              <a:t>Better wear levelling: writes get spread across pages, even if there is spatial locality in writes at logical level</a:t>
            </a:r>
          </a:p>
        </p:txBody>
      </p:sp>
      <p:sp>
        <p:nvSpPr>
          <p:cNvPr id="2" name="Footer Placeholder 1">
            <a:extLst>
              <a:ext uri="{FF2B5EF4-FFF2-40B4-BE49-F238E27FC236}">
                <a16:creationId xmlns:a16="http://schemas.microsoft.com/office/drawing/2014/main" id="{FDB994A4-E25B-0443-B794-EA3531CF31C8}"/>
              </a:ext>
            </a:extLst>
          </p:cNvPr>
          <p:cNvSpPr>
            <a:spLocks noGrp="1"/>
          </p:cNvSpPr>
          <p:nvPr>
            <p:ph type="ftr" sz="quarter" idx="11"/>
          </p:nvPr>
        </p:nvSpPr>
        <p:spPr/>
        <p:txBody>
          <a:bodyPr/>
          <a:lstStyle/>
          <a:p>
            <a:r>
              <a:rPr lang="en-US"/>
              <a:t>GMU CS571 Spring 2021</a:t>
            </a:r>
            <a:endParaRPr lang="en-US" dirty="0"/>
          </a:p>
        </p:txBody>
      </p:sp>
      <p:sp>
        <p:nvSpPr>
          <p:cNvPr id="4" name="Date Placeholder 3">
            <a:extLst>
              <a:ext uri="{FF2B5EF4-FFF2-40B4-BE49-F238E27FC236}">
                <a16:creationId xmlns:a16="http://schemas.microsoft.com/office/drawing/2014/main" id="{FC9ACB0B-ED9B-0C45-99BE-DF7DA5930ECA}"/>
              </a:ext>
            </a:extLst>
          </p:cNvPr>
          <p:cNvSpPr>
            <a:spLocks noGrp="1"/>
          </p:cNvSpPr>
          <p:nvPr>
            <p:ph type="dt" sz="half" idx="10"/>
          </p:nvPr>
        </p:nvSpPr>
        <p:spPr/>
        <p:txBody>
          <a:bodyPr/>
          <a:lstStyle/>
          <a:p>
            <a:r>
              <a:rPr lang="en-US"/>
              <a:t>Y. Cheng</a:t>
            </a:r>
            <a:endParaRPr lang="en-US" dirty="0"/>
          </a:p>
        </p:txBody>
      </p:sp>
      <p:sp>
        <p:nvSpPr>
          <p:cNvPr id="5" name="Slide Number Placeholder 4">
            <a:extLst>
              <a:ext uri="{FF2B5EF4-FFF2-40B4-BE49-F238E27FC236}">
                <a16:creationId xmlns:a16="http://schemas.microsoft.com/office/drawing/2014/main" id="{1DC69FF4-9B21-3A47-A62B-FDDB183D92A9}"/>
              </a:ext>
            </a:extLst>
          </p:cNvPr>
          <p:cNvSpPr>
            <a:spLocks noGrp="1"/>
          </p:cNvSpPr>
          <p:nvPr>
            <p:ph type="sldNum" sz="quarter" idx="12"/>
          </p:nvPr>
        </p:nvSpPr>
        <p:spPr/>
        <p:txBody>
          <a:bodyPr/>
          <a:lstStyle/>
          <a:p>
            <a:fld id="{3FEAB63E-74B1-D643-A3C6-246018F1E4D4}" type="slidenum">
              <a:rPr lang="en-US" smtClean="0"/>
              <a:pPr/>
              <a:t>115</a:t>
            </a:fld>
            <a:endParaRPr lang="en-US"/>
          </a:p>
        </p:txBody>
      </p:sp>
    </p:spTree>
    <p:extLst>
      <p:ext uri="{BB962C8B-B14F-4D97-AF65-F5344CB8AC3E}">
        <p14:creationId xmlns:p14="http://schemas.microsoft.com/office/powerpoint/2010/main" val="36642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fade">
                                      <p:cBhvr>
                                        <p:cTn id="7" dur="500"/>
                                        <p:tgtEl>
                                          <p:spTgt spid="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
                                            <p:txEl>
                                              <p:pRg st="1" end="1"/>
                                            </p:txEl>
                                          </p:spTgt>
                                        </p:tgtEl>
                                        <p:attrNameLst>
                                          <p:attrName>style.visibility</p:attrName>
                                        </p:attrNameLst>
                                      </p:cBhvr>
                                      <p:to>
                                        <p:strVal val="visible"/>
                                      </p:to>
                                    </p:set>
                                    <p:animEffect transition="in" filter="fade">
                                      <p:cBhvr>
                                        <p:cTn id="10" dur="500"/>
                                        <p:tgtEl>
                                          <p:spTgt spid="8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3">
                                            <p:txEl>
                                              <p:pRg st="2" end="2"/>
                                            </p:txEl>
                                          </p:spTgt>
                                        </p:tgtEl>
                                        <p:attrNameLst>
                                          <p:attrName>style.visibility</p:attrName>
                                        </p:attrNameLst>
                                      </p:cBhvr>
                                      <p:to>
                                        <p:strVal val="visible"/>
                                      </p:to>
                                    </p:set>
                                    <p:animEffect transition="in" filter="fade">
                                      <p:cBhvr>
                                        <p:cTn id="13" dur="500"/>
                                        <p:tgtEl>
                                          <p:spTgt spid="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8514304" y="4237609"/>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sp>
        <p:nvSpPr>
          <p:cNvPr id="145" name="Rectangle 144"/>
          <p:cNvSpPr>
            <a:spLocks noChangeAspect="1"/>
          </p:cNvSpPr>
          <p:nvPr/>
        </p:nvSpPr>
        <p:spPr bwMode="auto">
          <a:xfrm>
            <a:off x="21830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27164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32498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37832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1" name="Rectangle 140"/>
          <p:cNvSpPr>
            <a:spLocks noChangeAspect="1"/>
          </p:cNvSpPr>
          <p:nvPr/>
        </p:nvSpPr>
        <p:spPr bwMode="auto">
          <a:xfrm>
            <a:off x="4313253"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846653"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5380053"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5913453"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nvGrpSpPr>
          <p:cNvPr id="95" name="Group 94"/>
          <p:cNvGrpSpPr>
            <a:grpSpLocks noChangeAspect="1"/>
          </p:cNvGrpSpPr>
          <p:nvPr/>
        </p:nvGrpSpPr>
        <p:grpSpPr>
          <a:xfrm>
            <a:off x="6446853" y="4325468"/>
            <a:ext cx="2133600" cy="533400"/>
            <a:chOff x="3604009" y="3624941"/>
            <a:chExt cx="1828800" cy="457200"/>
          </a:xfrm>
          <a:solidFill>
            <a:schemeClr val="bg1">
              <a:lumMod val="65000"/>
            </a:schemeClr>
          </a:solidFill>
        </p:grpSpPr>
        <p:sp>
          <p:nvSpPr>
            <p:cNvPr id="137" name="Rectangle 136"/>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1402364" y="4838772"/>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2251666" y="4858866"/>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4360564" y="4858866"/>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6480400" y="4858864"/>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1402364" y="5451791"/>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2196661" y="5197308"/>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4339474" y="5200827"/>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6480401" y="5197308"/>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6" name="TextBox 5"/>
          <p:cNvSpPr txBox="1"/>
          <p:nvPr/>
        </p:nvSpPr>
        <p:spPr>
          <a:xfrm>
            <a:off x="301870" y="0"/>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write(page=92, data=w4)</a:t>
            </a:r>
          </a:p>
        </p:txBody>
      </p:sp>
      <p:sp>
        <p:nvSpPr>
          <p:cNvPr id="149" name="TextBox 148"/>
          <p:cNvSpPr txBox="1"/>
          <p:nvPr/>
        </p:nvSpPr>
        <p:spPr>
          <a:xfrm>
            <a:off x="5300874" y="0"/>
            <a:ext cx="3429000" cy="1631216"/>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r>
              <a:rPr lang="en-US" sz="2000" dirty="0">
                <a:latin typeface="Helvetica Neue Light" panose="02000403000000020004" pitchFamily="2" charset="0"/>
                <a:ea typeface="Helvetica Neue Light" panose="02000403000000020004" pitchFamily="2" charset="0"/>
              </a:rPr>
              <a:t>92 --&gt; 0</a:t>
            </a:r>
          </a:p>
          <a:p>
            <a:r>
              <a:rPr lang="en-US" sz="2000" dirty="0">
                <a:latin typeface="Helvetica Neue Light" panose="02000403000000020004" pitchFamily="2" charset="0"/>
                <a:ea typeface="Helvetica Neue Light" panose="02000403000000020004" pitchFamily="2" charset="0"/>
              </a:rPr>
              <a:t>17 --&gt; 1</a:t>
            </a:r>
          </a:p>
          <a:p>
            <a:r>
              <a:rPr lang="en-US" sz="2000" dirty="0">
                <a:latin typeface="Helvetica Neue Light" panose="02000403000000020004" pitchFamily="2" charset="0"/>
                <a:ea typeface="Helvetica Neue Light" panose="02000403000000020004" pitchFamily="2" charset="0"/>
              </a:rPr>
              <a:t>33 --&gt; 2</a:t>
            </a:r>
          </a:p>
          <a:p>
            <a:r>
              <a:rPr lang="en-US" sz="2000" dirty="0">
                <a:latin typeface="Helvetica Neue Light" panose="02000403000000020004" pitchFamily="2" charset="0"/>
                <a:ea typeface="Helvetica Neue Light" panose="02000403000000020004" pitchFamily="2" charset="0"/>
              </a:rPr>
              <a:t>68 --&gt; 3</a:t>
            </a:r>
          </a:p>
        </p:txBody>
      </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grpSp>
        <p:nvGrpSpPr>
          <p:cNvPr id="18" name="Group 17"/>
          <p:cNvGrpSpPr/>
          <p:nvPr/>
        </p:nvGrpSpPr>
        <p:grpSpPr>
          <a:xfrm>
            <a:off x="478627" y="306510"/>
            <a:ext cx="3202785" cy="400110"/>
            <a:chOff x="478627" y="306510"/>
            <a:chExt cx="3202785" cy="400110"/>
          </a:xfrm>
        </p:grpSpPr>
        <p:sp>
          <p:nvSpPr>
            <p:cNvPr id="55" name="TextBox 54"/>
            <p:cNvSpPr txBox="1"/>
            <p:nvPr/>
          </p:nvSpPr>
          <p:spPr>
            <a:xfrm>
              <a:off x="782462" y="306510"/>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erase(block1)</a:t>
              </a:r>
            </a:p>
          </p:txBody>
        </p:sp>
        <p:cxnSp>
          <p:nvCxnSpPr>
            <p:cNvPr id="3" name="Straight Connector 2"/>
            <p:cNvCxnSpPr/>
            <p:nvPr/>
          </p:nvCxnSpPr>
          <p:spPr bwMode="auto">
            <a:xfrm>
              <a:off x="478627" y="461665"/>
              <a:ext cx="0" cy="1077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Arrow Connector 61"/>
            <p:cNvCxnSpPr/>
            <p:nvPr/>
          </p:nvCxnSpPr>
          <p:spPr bwMode="auto">
            <a:xfrm>
              <a:off x="478627" y="569408"/>
              <a:ext cx="330887"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grpSp>
      <p:grpSp>
        <p:nvGrpSpPr>
          <p:cNvPr id="20" name="Group 19"/>
          <p:cNvGrpSpPr/>
          <p:nvPr/>
        </p:nvGrpSpPr>
        <p:grpSpPr>
          <a:xfrm>
            <a:off x="609600" y="934496"/>
            <a:ext cx="1831048" cy="544662"/>
            <a:chOff x="609600" y="934496"/>
            <a:chExt cx="1831048" cy="544662"/>
          </a:xfrm>
        </p:grpSpPr>
        <p:cxnSp>
          <p:nvCxnSpPr>
            <p:cNvPr id="7" name="Straight Arrow Connector 6"/>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8" name="Straight Connector 67"/>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5" name="TextBox 74"/>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grpSp>
        <p:nvGrpSpPr>
          <p:cNvPr id="19" name="Group 18"/>
          <p:cNvGrpSpPr/>
          <p:nvPr/>
        </p:nvGrpSpPr>
        <p:grpSpPr>
          <a:xfrm>
            <a:off x="569408" y="569408"/>
            <a:ext cx="3112004" cy="512701"/>
            <a:chOff x="569408" y="569408"/>
            <a:chExt cx="3112004" cy="512701"/>
          </a:xfrm>
        </p:grpSpPr>
        <p:cxnSp>
          <p:nvCxnSpPr>
            <p:cNvPr id="61" name="Straight Arrow Connector 60"/>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4" name="Straight Connector 63"/>
            <p:cNvCxnSpPr/>
            <p:nvPr/>
          </p:nvCxnSpPr>
          <p:spPr bwMode="auto">
            <a:xfrm>
              <a:off x="569408" y="569408"/>
              <a:ext cx="0" cy="3650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program(page4, w4)</a:t>
              </a:r>
            </a:p>
          </p:txBody>
        </p:sp>
      </p:grpSp>
      <p:sp>
        <p:nvSpPr>
          <p:cNvPr id="81" name="TextBox 80"/>
          <p:cNvSpPr txBox="1"/>
          <p:nvPr/>
        </p:nvSpPr>
        <p:spPr>
          <a:xfrm>
            <a:off x="3248545" y="4328131"/>
            <a:ext cx="57487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w2</a:t>
            </a:r>
          </a:p>
        </p:txBody>
      </p:sp>
      <p:sp>
        <p:nvSpPr>
          <p:cNvPr id="82" name="TextBox 81"/>
          <p:cNvSpPr txBox="1"/>
          <p:nvPr/>
        </p:nvSpPr>
        <p:spPr>
          <a:xfrm>
            <a:off x="3766402" y="4328131"/>
            <a:ext cx="5682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w3</a:t>
            </a:r>
          </a:p>
        </p:txBody>
      </p:sp>
      <p:sp>
        <p:nvSpPr>
          <p:cNvPr id="84" name="TextBox 83"/>
          <p:cNvSpPr txBox="1"/>
          <p:nvPr/>
        </p:nvSpPr>
        <p:spPr>
          <a:xfrm>
            <a:off x="2200726"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w0</a:t>
            </a:r>
          </a:p>
        </p:txBody>
      </p:sp>
      <p:sp>
        <p:nvSpPr>
          <p:cNvPr id="93" name="TextBox 92"/>
          <p:cNvSpPr txBox="1"/>
          <p:nvPr/>
        </p:nvSpPr>
        <p:spPr>
          <a:xfrm>
            <a:off x="2722454"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w1</a:t>
            </a:r>
          </a:p>
        </p:txBody>
      </p:sp>
      <p:grpSp>
        <p:nvGrpSpPr>
          <p:cNvPr id="96" name="Group 95"/>
          <p:cNvGrpSpPr/>
          <p:nvPr/>
        </p:nvGrpSpPr>
        <p:grpSpPr>
          <a:xfrm>
            <a:off x="4211096" y="2973089"/>
            <a:ext cx="1541924" cy="1265809"/>
            <a:chOff x="2103456" y="2971800"/>
            <a:chExt cx="1541924" cy="1265809"/>
          </a:xfrm>
        </p:grpSpPr>
        <p:sp>
          <p:nvSpPr>
            <p:cNvPr id="99" name="TextBox 98"/>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102" name="Straight Arrow Connector 101"/>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80" name="TextBox 79"/>
          <p:cNvSpPr txBox="1"/>
          <p:nvPr/>
        </p:nvSpPr>
        <p:spPr>
          <a:xfrm>
            <a:off x="4940408" y="4337059"/>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5" name="TextBox 84"/>
          <p:cNvSpPr txBox="1"/>
          <p:nvPr/>
        </p:nvSpPr>
        <p:spPr>
          <a:xfrm>
            <a:off x="5434895"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6" name="TextBox 85"/>
          <p:cNvSpPr txBox="1"/>
          <p:nvPr/>
        </p:nvSpPr>
        <p:spPr>
          <a:xfrm>
            <a:off x="5946106"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103" name="TextBox 102"/>
          <p:cNvSpPr txBox="1"/>
          <p:nvPr/>
        </p:nvSpPr>
        <p:spPr>
          <a:xfrm>
            <a:off x="4401395" y="4326510"/>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grpSp>
        <p:nvGrpSpPr>
          <p:cNvPr id="104" name="Group 103"/>
          <p:cNvGrpSpPr/>
          <p:nvPr/>
        </p:nvGrpSpPr>
        <p:grpSpPr>
          <a:xfrm>
            <a:off x="4756713" y="2974586"/>
            <a:ext cx="1541924" cy="1265809"/>
            <a:chOff x="2103456" y="2971800"/>
            <a:chExt cx="1541924" cy="1265809"/>
          </a:xfrm>
        </p:grpSpPr>
        <p:sp>
          <p:nvSpPr>
            <p:cNvPr id="105" name="TextBox 104"/>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106" name="Straight Arrow Connector 105"/>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107" name="TextBox 106"/>
          <p:cNvSpPr txBox="1"/>
          <p:nvPr/>
        </p:nvSpPr>
        <p:spPr>
          <a:xfrm>
            <a:off x="4299649" y="4323971"/>
            <a:ext cx="64714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w4</a:t>
            </a:r>
          </a:p>
        </p:txBody>
      </p:sp>
      <p:sp>
        <p:nvSpPr>
          <p:cNvPr id="5" name="Multiply 4"/>
          <p:cNvSpPr/>
          <p:nvPr/>
        </p:nvSpPr>
        <p:spPr bwMode="auto">
          <a:xfrm>
            <a:off x="5130100" y="222057"/>
            <a:ext cx="1400803" cy="593551"/>
          </a:xfrm>
          <a:prstGeom prst="mathMultiply">
            <a:avLst>
              <a:gd name="adj1" fmla="val 8304"/>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08" name="TextBox 107"/>
          <p:cNvSpPr txBox="1"/>
          <p:nvPr/>
        </p:nvSpPr>
        <p:spPr>
          <a:xfrm>
            <a:off x="6572675" y="369776"/>
            <a:ext cx="257132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92 --&gt; 4</a:t>
            </a:r>
          </a:p>
        </p:txBody>
      </p:sp>
      <p:grpSp>
        <p:nvGrpSpPr>
          <p:cNvPr id="9" name="Group 8"/>
          <p:cNvGrpSpPr/>
          <p:nvPr/>
        </p:nvGrpSpPr>
        <p:grpSpPr>
          <a:xfrm>
            <a:off x="1185972" y="2231405"/>
            <a:ext cx="2655479" cy="2006204"/>
            <a:chOff x="1185972" y="2231405"/>
            <a:chExt cx="2655479" cy="2006204"/>
          </a:xfrm>
        </p:grpSpPr>
        <p:sp>
          <p:nvSpPr>
            <p:cNvPr id="8" name="Down Arrow 7"/>
            <p:cNvSpPr/>
            <p:nvPr/>
          </p:nvSpPr>
          <p:spPr bwMode="auto">
            <a:xfrm>
              <a:off x="2209447" y="3048000"/>
              <a:ext cx="497405" cy="1189609"/>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09" name="TextBox 108"/>
            <p:cNvSpPr txBox="1"/>
            <p:nvPr/>
          </p:nvSpPr>
          <p:spPr>
            <a:xfrm>
              <a:off x="1185972" y="2231405"/>
              <a:ext cx="2655479" cy="707886"/>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Garbage version of logical block 92!</a:t>
              </a:r>
            </a:p>
          </p:txBody>
        </p:sp>
      </p:grpSp>
      <p:sp>
        <p:nvSpPr>
          <p:cNvPr id="2" name="Footer Placeholder 1">
            <a:extLst>
              <a:ext uri="{FF2B5EF4-FFF2-40B4-BE49-F238E27FC236}">
                <a16:creationId xmlns:a16="http://schemas.microsoft.com/office/drawing/2014/main" id="{74FBEE9E-2B32-DD4E-8F76-1AC633506128}"/>
              </a:ext>
            </a:extLst>
          </p:cNvPr>
          <p:cNvSpPr>
            <a:spLocks noGrp="1"/>
          </p:cNvSpPr>
          <p:nvPr>
            <p:ph type="ftr" sz="quarter" idx="11"/>
          </p:nvPr>
        </p:nvSpPr>
        <p:spPr/>
        <p:txBody>
          <a:bodyPr/>
          <a:lstStyle/>
          <a:p>
            <a:r>
              <a:rPr lang="en-US"/>
              <a:t>GMU CS571 Spring 2021</a:t>
            </a:r>
            <a:endParaRPr lang="en-US" dirty="0"/>
          </a:p>
        </p:txBody>
      </p:sp>
      <p:sp>
        <p:nvSpPr>
          <p:cNvPr id="4" name="Date Placeholder 3">
            <a:extLst>
              <a:ext uri="{FF2B5EF4-FFF2-40B4-BE49-F238E27FC236}">
                <a16:creationId xmlns:a16="http://schemas.microsoft.com/office/drawing/2014/main" id="{B963CBD3-AFE7-4049-BC5C-00DCCE653FE8}"/>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C5E5092B-4574-2A47-87BF-92D52695F790}"/>
              </a:ext>
            </a:extLst>
          </p:cNvPr>
          <p:cNvSpPr>
            <a:spLocks noGrp="1"/>
          </p:cNvSpPr>
          <p:nvPr>
            <p:ph type="sldNum" sz="quarter" idx="12"/>
          </p:nvPr>
        </p:nvSpPr>
        <p:spPr/>
        <p:txBody>
          <a:bodyPr/>
          <a:lstStyle/>
          <a:p>
            <a:fld id="{3FEAB63E-74B1-D643-A3C6-246018F1E4D4}" type="slidenum">
              <a:rPr lang="en-US" smtClean="0"/>
              <a:pPr/>
              <a:t>116</a:t>
            </a:fld>
            <a:endParaRPr lang="en-US"/>
          </a:p>
        </p:txBody>
      </p:sp>
    </p:spTree>
    <p:extLst>
      <p:ext uri="{BB962C8B-B14F-4D97-AF65-F5344CB8AC3E}">
        <p14:creationId xmlns:p14="http://schemas.microsoft.com/office/powerpoint/2010/main" val="11880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grpId="0" nodeType="clickEffect">
                                  <p:stCondLst>
                                    <p:cond delay="0"/>
                                  </p:stCondLst>
                                  <p:childTnLst>
                                    <p:animClr clrSpc="rgb" dir="cw">
                                      <p:cBhvr override="childStyle">
                                        <p:cTn id="16" dur="500" fill="hold"/>
                                        <p:tgtEl>
                                          <p:spTgt spid="141"/>
                                        </p:tgtEl>
                                        <p:attrNameLst>
                                          <p:attrName>style.color</p:attrName>
                                        </p:attrNameLst>
                                      </p:cBhvr>
                                      <p:to>
                                        <a:schemeClr val="bg1"/>
                                      </p:to>
                                    </p:animClr>
                                    <p:animClr clrSpc="rgb" dir="cw">
                                      <p:cBhvr>
                                        <p:cTn id="17" dur="500" fill="hold"/>
                                        <p:tgtEl>
                                          <p:spTgt spid="141"/>
                                        </p:tgtEl>
                                        <p:attrNameLst>
                                          <p:attrName>fillcolor</p:attrName>
                                        </p:attrNameLst>
                                      </p:cBhvr>
                                      <p:to>
                                        <a:schemeClr val="bg1"/>
                                      </p:to>
                                    </p:animClr>
                                    <p:set>
                                      <p:cBhvr>
                                        <p:cTn id="18" dur="500" fill="hold"/>
                                        <p:tgtEl>
                                          <p:spTgt spid="141"/>
                                        </p:tgtEl>
                                        <p:attrNameLst>
                                          <p:attrName>fill.type</p:attrName>
                                        </p:attrNameLst>
                                      </p:cBhvr>
                                      <p:to>
                                        <p:strVal val="solid"/>
                                      </p:to>
                                    </p:set>
                                    <p:set>
                                      <p:cBhvr>
                                        <p:cTn id="19" dur="500" fill="hold"/>
                                        <p:tgtEl>
                                          <p:spTgt spid="141"/>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142"/>
                                        </p:tgtEl>
                                        <p:attrNameLst>
                                          <p:attrName>style.color</p:attrName>
                                        </p:attrNameLst>
                                      </p:cBhvr>
                                      <p:to>
                                        <a:schemeClr val="bg1"/>
                                      </p:to>
                                    </p:animClr>
                                    <p:animClr clrSpc="rgb" dir="cw">
                                      <p:cBhvr>
                                        <p:cTn id="22" dur="500" fill="hold"/>
                                        <p:tgtEl>
                                          <p:spTgt spid="142"/>
                                        </p:tgtEl>
                                        <p:attrNameLst>
                                          <p:attrName>fillcolor</p:attrName>
                                        </p:attrNameLst>
                                      </p:cBhvr>
                                      <p:to>
                                        <a:schemeClr val="bg1"/>
                                      </p:to>
                                    </p:animClr>
                                    <p:set>
                                      <p:cBhvr>
                                        <p:cTn id="23" dur="500" fill="hold"/>
                                        <p:tgtEl>
                                          <p:spTgt spid="142"/>
                                        </p:tgtEl>
                                        <p:attrNameLst>
                                          <p:attrName>fill.type</p:attrName>
                                        </p:attrNameLst>
                                      </p:cBhvr>
                                      <p:to>
                                        <p:strVal val="solid"/>
                                      </p:to>
                                    </p:set>
                                    <p:set>
                                      <p:cBhvr>
                                        <p:cTn id="24" dur="500" fill="hold"/>
                                        <p:tgtEl>
                                          <p:spTgt spid="142"/>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143"/>
                                        </p:tgtEl>
                                        <p:attrNameLst>
                                          <p:attrName>style.color</p:attrName>
                                        </p:attrNameLst>
                                      </p:cBhvr>
                                      <p:to>
                                        <a:schemeClr val="bg1"/>
                                      </p:to>
                                    </p:animClr>
                                    <p:animClr clrSpc="rgb" dir="cw">
                                      <p:cBhvr>
                                        <p:cTn id="27" dur="500" fill="hold"/>
                                        <p:tgtEl>
                                          <p:spTgt spid="143"/>
                                        </p:tgtEl>
                                        <p:attrNameLst>
                                          <p:attrName>fillcolor</p:attrName>
                                        </p:attrNameLst>
                                      </p:cBhvr>
                                      <p:to>
                                        <a:schemeClr val="bg1"/>
                                      </p:to>
                                    </p:animClr>
                                    <p:set>
                                      <p:cBhvr>
                                        <p:cTn id="28" dur="500" fill="hold"/>
                                        <p:tgtEl>
                                          <p:spTgt spid="143"/>
                                        </p:tgtEl>
                                        <p:attrNameLst>
                                          <p:attrName>fill.type</p:attrName>
                                        </p:attrNameLst>
                                      </p:cBhvr>
                                      <p:to>
                                        <p:strVal val="solid"/>
                                      </p:to>
                                    </p:set>
                                    <p:set>
                                      <p:cBhvr>
                                        <p:cTn id="29" dur="500" fill="hold"/>
                                        <p:tgtEl>
                                          <p:spTgt spid="143"/>
                                        </p:tgtEl>
                                        <p:attrNameLst>
                                          <p:attrName>fill.on</p:attrName>
                                        </p:attrNameLst>
                                      </p:cBhvr>
                                      <p:to>
                                        <p:strVal val="true"/>
                                      </p:to>
                                    </p:set>
                                  </p:childTnLst>
                                </p:cTn>
                              </p:par>
                              <p:par>
                                <p:cTn id="30" presetID="19" presetClass="emph" presetSubtype="0" fill="hold" grpId="0" nodeType="withEffect">
                                  <p:stCondLst>
                                    <p:cond delay="0"/>
                                  </p:stCondLst>
                                  <p:childTnLst>
                                    <p:animClr clrSpc="rgb" dir="cw">
                                      <p:cBhvr override="childStyle">
                                        <p:cTn id="31" dur="500" fill="hold"/>
                                        <p:tgtEl>
                                          <p:spTgt spid="144"/>
                                        </p:tgtEl>
                                        <p:attrNameLst>
                                          <p:attrName>style.color</p:attrName>
                                        </p:attrNameLst>
                                      </p:cBhvr>
                                      <p:to>
                                        <a:schemeClr val="bg1"/>
                                      </p:to>
                                    </p:animClr>
                                    <p:animClr clrSpc="rgb" dir="cw">
                                      <p:cBhvr>
                                        <p:cTn id="32" dur="500" fill="hold"/>
                                        <p:tgtEl>
                                          <p:spTgt spid="144"/>
                                        </p:tgtEl>
                                        <p:attrNameLst>
                                          <p:attrName>fillcolor</p:attrName>
                                        </p:attrNameLst>
                                      </p:cBhvr>
                                      <p:to>
                                        <a:schemeClr val="bg1"/>
                                      </p:to>
                                    </p:animClr>
                                    <p:set>
                                      <p:cBhvr>
                                        <p:cTn id="33" dur="500" fill="hold"/>
                                        <p:tgtEl>
                                          <p:spTgt spid="144"/>
                                        </p:tgtEl>
                                        <p:attrNameLst>
                                          <p:attrName>fill.type</p:attrName>
                                        </p:attrNameLst>
                                      </p:cBhvr>
                                      <p:to>
                                        <p:strVal val="solid"/>
                                      </p:to>
                                    </p:set>
                                    <p:set>
                                      <p:cBhvr>
                                        <p:cTn id="34" dur="500" fill="hold"/>
                                        <p:tgtEl>
                                          <p:spTgt spid="144"/>
                                        </p:tgtEl>
                                        <p:attrNameLst>
                                          <p:attrName>fill.on</p:attrName>
                                        </p:attrNameLst>
                                      </p:cBhvr>
                                      <p:to>
                                        <p:strVal val="true"/>
                                      </p:to>
                                    </p:se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animEffect transition="in" filter="fade">
                                      <p:cBhvr>
                                        <p:cTn id="41" dur="500"/>
                                        <p:tgtEl>
                                          <p:spTgt spid="8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fade">
                                      <p:cBhvr>
                                        <p:cTn id="44" dur="500"/>
                                        <p:tgtEl>
                                          <p:spTgt spid="8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03"/>
                                        </p:tgtEl>
                                      </p:cBhvr>
                                    </p:animEffect>
                                    <p:set>
                                      <p:cBhvr>
                                        <p:cTn id="57" dur="1" fill="hold">
                                          <p:stCondLst>
                                            <p:cond delay="499"/>
                                          </p:stCondLst>
                                        </p:cTn>
                                        <p:tgtEl>
                                          <p:spTgt spid="103"/>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fade">
                                      <p:cBhvr>
                                        <p:cTn id="61" dur="500"/>
                                        <p:tgtEl>
                                          <p:spTgt spid="10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96"/>
                                        </p:tgtEl>
                                      </p:cBhvr>
                                    </p:animEffect>
                                    <p:set>
                                      <p:cBhvr>
                                        <p:cTn id="71" dur="1" fill="hold">
                                          <p:stCondLst>
                                            <p:cond delay="499"/>
                                          </p:stCondLst>
                                        </p:cTn>
                                        <p:tgtEl>
                                          <p:spTgt spid="96"/>
                                        </p:tgtEl>
                                        <p:attrNameLst>
                                          <p:attrName>style.visibility</p:attrName>
                                        </p:attrNameLst>
                                      </p:cBhvr>
                                      <p:to>
                                        <p:strVal val="hidden"/>
                                      </p:to>
                                    </p:set>
                                  </p:childTnLst>
                                </p:cTn>
                              </p:par>
                            </p:childTnLst>
                          </p:cTn>
                        </p:par>
                        <p:par>
                          <p:cTn id="72" fill="hold">
                            <p:stCondLst>
                              <p:cond delay="500"/>
                            </p:stCondLst>
                            <p:childTnLst>
                              <p:par>
                                <p:cTn id="73" presetID="10" presetClass="entr" presetSubtype="0" fill="hold" nodeType="afterEffect">
                                  <p:stCondLst>
                                    <p:cond delay="0"/>
                                  </p:stCondLst>
                                  <p:childTnLst>
                                    <p:set>
                                      <p:cBhvr>
                                        <p:cTn id="74" dur="1" fill="hold">
                                          <p:stCondLst>
                                            <p:cond delay="0"/>
                                          </p:stCondLst>
                                        </p:cTn>
                                        <p:tgtEl>
                                          <p:spTgt spid="104"/>
                                        </p:tgtEl>
                                        <p:attrNameLst>
                                          <p:attrName>style.visibility</p:attrName>
                                        </p:attrNameLst>
                                      </p:cBhvr>
                                      <p:to>
                                        <p:strVal val="visible"/>
                                      </p:to>
                                    </p:set>
                                    <p:animEffect transition="in" filter="fade">
                                      <p:cBhvr>
                                        <p:cTn id="75" dur="500"/>
                                        <p:tgtEl>
                                          <p:spTgt spid="10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08"/>
                                        </p:tgtEl>
                                        <p:attrNameLst>
                                          <p:attrName>style.visibility</p:attrName>
                                        </p:attrNameLst>
                                      </p:cBhvr>
                                      <p:to>
                                        <p:strVal val="visible"/>
                                      </p:to>
                                    </p:set>
                                    <p:animEffect transition="in" filter="fade">
                                      <p:cBhvr>
                                        <p:cTn id="80" dur="500"/>
                                        <p:tgtEl>
                                          <p:spTgt spid="10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fade">
                                      <p:cBhvr>
                                        <p:cTn id="83" dur="500"/>
                                        <p:tgtEl>
                                          <p:spTgt spid="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2" grpId="0" animBg="1"/>
      <p:bldP spid="143" grpId="0" animBg="1"/>
      <p:bldP spid="144" grpId="0" animBg="1"/>
      <p:bldP spid="6" grpId="0"/>
      <p:bldP spid="80" grpId="0"/>
      <p:bldP spid="85" grpId="0"/>
      <p:bldP spid="86" grpId="0"/>
      <p:bldP spid="103" grpId="0"/>
      <p:bldP spid="103" grpId="1"/>
      <p:bldP spid="107" grpId="0"/>
      <p:bldP spid="5" grpId="0" animBg="1"/>
      <p:bldP spid="10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8514304" y="4237609"/>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sp>
        <p:nvSpPr>
          <p:cNvPr id="145" name="Rectangle 144"/>
          <p:cNvSpPr>
            <a:spLocks noChangeAspect="1"/>
          </p:cNvSpPr>
          <p:nvPr/>
        </p:nvSpPr>
        <p:spPr bwMode="auto">
          <a:xfrm>
            <a:off x="21830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27164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32498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37832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1" name="Rectangle 140"/>
          <p:cNvSpPr>
            <a:spLocks noChangeAspect="1"/>
          </p:cNvSpPr>
          <p:nvPr/>
        </p:nvSpPr>
        <p:spPr bwMode="auto">
          <a:xfrm>
            <a:off x="4313253"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846653"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5380053"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5913453"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nvGrpSpPr>
          <p:cNvPr id="95" name="Group 94"/>
          <p:cNvGrpSpPr>
            <a:grpSpLocks noChangeAspect="1"/>
          </p:cNvGrpSpPr>
          <p:nvPr/>
        </p:nvGrpSpPr>
        <p:grpSpPr>
          <a:xfrm>
            <a:off x="6446853" y="4325468"/>
            <a:ext cx="2133600" cy="533400"/>
            <a:chOff x="3604009" y="3624941"/>
            <a:chExt cx="1828800" cy="457200"/>
          </a:xfrm>
          <a:solidFill>
            <a:schemeClr val="bg1">
              <a:lumMod val="65000"/>
            </a:schemeClr>
          </a:solidFill>
        </p:grpSpPr>
        <p:sp>
          <p:nvSpPr>
            <p:cNvPr id="137" name="Rectangle 136"/>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1402364" y="4838772"/>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2251666" y="4858866"/>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4360564" y="4858866"/>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6480400" y="4858864"/>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1402364" y="5451791"/>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2196661" y="5197308"/>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4339474" y="5200827"/>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6480401" y="5197308"/>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149" name="TextBox 148"/>
          <p:cNvSpPr txBox="1"/>
          <p:nvPr/>
        </p:nvSpPr>
        <p:spPr>
          <a:xfrm>
            <a:off x="5300874" y="0"/>
            <a:ext cx="3429000" cy="1631216"/>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r>
              <a:rPr lang="en-US" sz="2000" dirty="0">
                <a:latin typeface="Helvetica Neue Light" panose="02000403000000020004" pitchFamily="2" charset="0"/>
                <a:ea typeface="Helvetica Neue Light" panose="02000403000000020004" pitchFamily="2" charset="0"/>
              </a:rPr>
              <a:t>92 --&gt; 0</a:t>
            </a:r>
          </a:p>
          <a:p>
            <a:r>
              <a:rPr lang="en-US" sz="2000" dirty="0">
                <a:latin typeface="Helvetica Neue Light" panose="02000403000000020004" pitchFamily="2" charset="0"/>
                <a:ea typeface="Helvetica Neue Light" panose="02000403000000020004" pitchFamily="2" charset="0"/>
              </a:rPr>
              <a:t>17 --&gt; 1</a:t>
            </a:r>
          </a:p>
          <a:p>
            <a:r>
              <a:rPr lang="en-US" sz="2000" dirty="0">
                <a:latin typeface="Helvetica Neue Light" panose="02000403000000020004" pitchFamily="2" charset="0"/>
                <a:ea typeface="Helvetica Neue Light" panose="02000403000000020004" pitchFamily="2" charset="0"/>
              </a:rPr>
              <a:t>33 --&gt; 2</a:t>
            </a:r>
          </a:p>
          <a:p>
            <a:r>
              <a:rPr lang="en-US" sz="2000" dirty="0">
                <a:latin typeface="Helvetica Neue Light" panose="02000403000000020004" pitchFamily="2" charset="0"/>
                <a:ea typeface="Helvetica Neue Light" panose="02000403000000020004" pitchFamily="2" charset="0"/>
              </a:rPr>
              <a:t>68 --&gt; 3</a:t>
            </a:r>
          </a:p>
        </p:txBody>
      </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sp>
        <p:nvSpPr>
          <p:cNvPr id="81" name="TextBox 80"/>
          <p:cNvSpPr txBox="1"/>
          <p:nvPr/>
        </p:nvSpPr>
        <p:spPr>
          <a:xfrm>
            <a:off x="3248545" y="4328131"/>
            <a:ext cx="57487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w2</a:t>
            </a:r>
          </a:p>
        </p:txBody>
      </p:sp>
      <p:sp>
        <p:nvSpPr>
          <p:cNvPr id="82" name="TextBox 81"/>
          <p:cNvSpPr txBox="1"/>
          <p:nvPr/>
        </p:nvSpPr>
        <p:spPr>
          <a:xfrm>
            <a:off x="3766402" y="4328131"/>
            <a:ext cx="5682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w3</a:t>
            </a:r>
          </a:p>
        </p:txBody>
      </p:sp>
      <p:sp>
        <p:nvSpPr>
          <p:cNvPr id="84" name="TextBox 83"/>
          <p:cNvSpPr txBox="1"/>
          <p:nvPr/>
        </p:nvSpPr>
        <p:spPr>
          <a:xfrm>
            <a:off x="2200726"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w0</a:t>
            </a:r>
          </a:p>
        </p:txBody>
      </p:sp>
      <p:sp>
        <p:nvSpPr>
          <p:cNvPr id="93" name="TextBox 92"/>
          <p:cNvSpPr txBox="1"/>
          <p:nvPr/>
        </p:nvSpPr>
        <p:spPr>
          <a:xfrm>
            <a:off x="2722454"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w1</a:t>
            </a:r>
          </a:p>
        </p:txBody>
      </p:sp>
      <p:sp>
        <p:nvSpPr>
          <p:cNvPr id="80" name="TextBox 79"/>
          <p:cNvSpPr txBox="1"/>
          <p:nvPr/>
        </p:nvSpPr>
        <p:spPr>
          <a:xfrm>
            <a:off x="4940408" y="4337059"/>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5" name="TextBox 84"/>
          <p:cNvSpPr txBox="1"/>
          <p:nvPr/>
        </p:nvSpPr>
        <p:spPr>
          <a:xfrm>
            <a:off x="5434895"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6" name="TextBox 85"/>
          <p:cNvSpPr txBox="1"/>
          <p:nvPr/>
        </p:nvSpPr>
        <p:spPr>
          <a:xfrm>
            <a:off x="5946106"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grpSp>
        <p:nvGrpSpPr>
          <p:cNvPr id="104" name="Group 103"/>
          <p:cNvGrpSpPr/>
          <p:nvPr/>
        </p:nvGrpSpPr>
        <p:grpSpPr>
          <a:xfrm>
            <a:off x="4756713" y="2974586"/>
            <a:ext cx="1541924" cy="1265809"/>
            <a:chOff x="2103456" y="2971800"/>
            <a:chExt cx="1541924" cy="1265809"/>
          </a:xfrm>
        </p:grpSpPr>
        <p:sp>
          <p:nvSpPr>
            <p:cNvPr id="105" name="TextBox 104"/>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106" name="Straight Arrow Connector 105"/>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107" name="TextBox 106"/>
          <p:cNvSpPr txBox="1"/>
          <p:nvPr/>
        </p:nvSpPr>
        <p:spPr>
          <a:xfrm>
            <a:off x="4299649" y="4323971"/>
            <a:ext cx="64714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w4</a:t>
            </a:r>
          </a:p>
        </p:txBody>
      </p:sp>
      <p:sp>
        <p:nvSpPr>
          <p:cNvPr id="5" name="Multiply 4"/>
          <p:cNvSpPr/>
          <p:nvPr/>
        </p:nvSpPr>
        <p:spPr bwMode="auto">
          <a:xfrm>
            <a:off x="5130100" y="230860"/>
            <a:ext cx="1400803" cy="593551"/>
          </a:xfrm>
          <a:prstGeom prst="mathMultiply">
            <a:avLst>
              <a:gd name="adj1" fmla="val 8304"/>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08" name="TextBox 107"/>
          <p:cNvSpPr txBox="1"/>
          <p:nvPr/>
        </p:nvSpPr>
        <p:spPr>
          <a:xfrm>
            <a:off x="6572675" y="369776"/>
            <a:ext cx="257132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92 --&gt; 4</a:t>
            </a:r>
          </a:p>
        </p:txBody>
      </p:sp>
      <p:grpSp>
        <p:nvGrpSpPr>
          <p:cNvPr id="9" name="Group 8"/>
          <p:cNvGrpSpPr/>
          <p:nvPr/>
        </p:nvGrpSpPr>
        <p:grpSpPr>
          <a:xfrm>
            <a:off x="1185972" y="2231405"/>
            <a:ext cx="2655479" cy="2006204"/>
            <a:chOff x="1185972" y="2231405"/>
            <a:chExt cx="2655479" cy="2006204"/>
          </a:xfrm>
        </p:grpSpPr>
        <p:sp>
          <p:nvSpPr>
            <p:cNvPr id="8" name="Down Arrow 7"/>
            <p:cNvSpPr/>
            <p:nvPr/>
          </p:nvSpPr>
          <p:spPr bwMode="auto">
            <a:xfrm>
              <a:off x="2209447" y="3048000"/>
              <a:ext cx="497405" cy="1189609"/>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09" name="TextBox 108"/>
            <p:cNvSpPr txBox="1"/>
            <p:nvPr/>
          </p:nvSpPr>
          <p:spPr>
            <a:xfrm>
              <a:off x="1185972" y="2231405"/>
              <a:ext cx="2655479" cy="707886"/>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Garbage version of logical block 92!</a:t>
              </a:r>
            </a:p>
          </p:txBody>
        </p:sp>
      </p:grpSp>
      <p:sp>
        <p:nvSpPr>
          <p:cNvPr id="83" name="Content Placeholder 2"/>
          <p:cNvSpPr>
            <a:spLocks noGrp="1"/>
          </p:cNvSpPr>
          <p:nvPr>
            <p:ph idx="1"/>
          </p:nvPr>
        </p:nvSpPr>
        <p:spPr>
          <a:xfrm>
            <a:off x="2004" y="6684"/>
            <a:ext cx="4938404" cy="448352"/>
          </a:xfrm>
        </p:spPr>
        <p:txBody>
          <a:bodyPr>
            <a:normAutofit lnSpcReduction="10000"/>
          </a:bodyPr>
          <a:lstStyle/>
          <a:p>
            <a:pPr marL="0" indent="0">
              <a:buNone/>
            </a:pPr>
            <a:r>
              <a:rPr lang="en-US" dirty="0"/>
              <a:t>At some point, FTL must:</a:t>
            </a:r>
          </a:p>
        </p:txBody>
      </p:sp>
      <p:sp>
        <p:nvSpPr>
          <p:cNvPr id="87" name="Content Placeholder 2"/>
          <p:cNvSpPr txBox="1">
            <a:spLocks/>
          </p:cNvSpPr>
          <p:nvPr/>
        </p:nvSpPr>
        <p:spPr bwMode="auto">
          <a:xfrm>
            <a:off x="-336808" y="307748"/>
            <a:ext cx="5366008" cy="506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Segoe UI Light" panose="020B0502040204020203" pitchFamily="34" charset="0"/>
                <a:ea typeface="+mn-ea"/>
                <a:cs typeface="ＭＳ Ｐゴシック" charset="0"/>
              </a:defRPr>
            </a:lvl1pPr>
            <a:lvl2pPr marL="742950" indent="-285750" algn="l" rtl="0" eaLnBrk="0" fontAlgn="base" hangingPunct="0">
              <a:spcBef>
                <a:spcPct val="20000"/>
              </a:spcBef>
              <a:spcAft>
                <a:spcPct val="0"/>
              </a:spcAft>
              <a:buFont typeface="Times" charset="0"/>
              <a:buChar char="•"/>
              <a:defRPr sz="2400">
                <a:solidFill>
                  <a:schemeClr val="tx1"/>
                </a:solidFill>
                <a:latin typeface="Segoe UI Light" panose="020B0502040204020203" pitchFamily="34" charset="0"/>
                <a:ea typeface="+mn-ea"/>
              </a:defRPr>
            </a:lvl2pPr>
            <a:lvl3pPr marL="1143000" indent="-228600" algn="l" rtl="0" eaLnBrk="0" fontAlgn="base" hangingPunct="0">
              <a:spcBef>
                <a:spcPct val="20000"/>
              </a:spcBef>
              <a:spcAft>
                <a:spcPct val="0"/>
              </a:spcAft>
              <a:buChar char="•"/>
              <a:defRPr sz="1800">
                <a:solidFill>
                  <a:schemeClr val="tx1"/>
                </a:solidFill>
                <a:latin typeface="Segoe UI Light" panose="020B0502040204020203" pitchFamily="34" charset="0"/>
                <a:ea typeface="+mn-ea"/>
              </a:defRPr>
            </a:lvl3pPr>
            <a:lvl4pPr marL="1600200" indent="-228600" algn="l" rtl="0" eaLnBrk="0" fontAlgn="base" hangingPunct="0">
              <a:spcBef>
                <a:spcPct val="20000"/>
              </a:spcBef>
              <a:spcAft>
                <a:spcPct val="0"/>
              </a:spcAft>
              <a:buChar char="–"/>
              <a:defRPr sz="1400">
                <a:solidFill>
                  <a:schemeClr val="tx1"/>
                </a:solidFill>
                <a:latin typeface="Segoe UI Light" panose="020B0502040204020203" pitchFamily="34" charset="0"/>
                <a:ea typeface="+mn-ea"/>
              </a:defRPr>
            </a:lvl4pPr>
            <a:lvl5pPr marL="2057400" indent="-228600" algn="l" rtl="0" eaLnBrk="0" fontAlgn="base" hangingPunct="0">
              <a:spcBef>
                <a:spcPct val="20000"/>
              </a:spcBef>
              <a:spcAft>
                <a:spcPct val="0"/>
              </a:spcAft>
              <a:buChar char="»"/>
              <a:defRPr sz="1000">
                <a:solidFill>
                  <a:schemeClr val="tx1"/>
                </a:solidFill>
                <a:latin typeface="Segoe UI Light" panose="020B0502040204020203" pitchFamily="34" charset="0"/>
                <a:ea typeface="+mn-ea"/>
              </a:defRPr>
            </a:lvl5pPr>
            <a:lvl6pPr marL="2514600" indent="-228600" algn="l" rtl="0" fontAlgn="base">
              <a:spcBef>
                <a:spcPct val="20000"/>
              </a:spcBef>
              <a:spcAft>
                <a:spcPct val="0"/>
              </a:spcAft>
              <a:buChar char="»"/>
              <a:defRPr sz="1000">
                <a:solidFill>
                  <a:schemeClr val="tx1"/>
                </a:solidFill>
                <a:latin typeface="+mn-lt"/>
                <a:ea typeface="+mn-ea"/>
              </a:defRPr>
            </a:lvl6pPr>
            <a:lvl7pPr marL="2971800" indent="-228600" algn="l" rtl="0" fontAlgn="base">
              <a:spcBef>
                <a:spcPct val="20000"/>
              </a:spcBef>
              <a:spcAft>
                <a:spcPct val="0"/>
              </a:spcAft>
              <a:buChar char="»"/>
              <a:defRPr sz="1000">
                <a:solidFill>
                  <a:schemeClr val="tx1"/>
                </a:solidFill>
                <a:latin typeface="+mn-lt"/>
                <a:ea typeface="+mn-ea"/>
              </a:defRPr>
            </a:lvl7pPr>
            <a:lvl8pPr marL="3429000" indent="-228600" algn="l" rtl="0" fontAlgn="base">
              <a:spcBef>
                <a:spcPct val="20000"/>
              </a:spcBef>
              <a:spcAft>
                <a:spcPct val="0"/>
              </a:spcAft>
              <a:buChar char="»"/>
              <a:defRPr sz="1000">
                <a:solidFill>
                  <a:schemeClr val="tx1"/>
                </a:solidFill>
                <a:latin typeface="+mn-lt"/>
                <a:ea typeface="+mn-ea"/>
              </a:defRPr>
            </a:lvl8pPr>
            <a:lvl9pPr marL="3886200" indent="-228600" algn="l" rtl="0" fontAlgn="base">
              <a:spcBef>
                <a:spcPct val="20000"/>
              </a:spcBef>
              <a:spcAft>
                <a:spcPct val="0"/>
              </a:spcAft>
              <a:buChar char="»"/>
              <a:defRPr sz="1000">
                <a:solidFill>
                  <a:schemeClr val="tx1"/>
                </a:solidFill>
                <a:latin typeface="+mn-lt"/>
                <a:ea typeface="+mn-ea"/>
              </a:defRPr>
            </a:lvl9pPr>
          </a:lstStyle>
          <a:p>
            <a:pPr lvl="1"/>
            <a:r>
              <a:rPr lang="en-US" kern="0" dirty="0"/>
              <a:t>Read all pages in physical block 0</a:t>
            </a:r>
          </a:p>
        </p:txBody>
      </p:sp>
      <p:sp>
        <p:nvSpPr>
          <p:cNvPr id="89" name="Content Placeholder 2"/>
          <p:cNvSpPr txBox="1">
            <a:spLocks/>
          </p:cNvSpPr>
          <p:nvPr/>
        </p:nvSpPr>
        <p:spPr bwMode="auto">
          <a:xfrm>
            <a:off x="-336808" y="669319"/>
            <a:ext cx="5366008" cy="126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Segoe UI Light" panose="020B0502040204020203" pitchFamily="34" charset="0"/>
                <a:ea typeface="+mn-ea"/>
                <a:cs typeface="ＭＳ Ｐゴシック" charset="0"/>
              </a:defRPr>
            </a:lvl1pPr>
            <a:lvl2pPr marL="742950" indent="-285750" algn="l" rtl="0" eaLnBrk="0" fontAlgn="base" hangingPunct="0">
              <a:spcBef>
                <a:spcPct val="20000"/>
              </a:spcBef>
              <a:spcAft>
                <a:spcPct val="0"/>
              </a:spcAft>
              <a:buFont typeface="Times" charset="0"/>
              <a:buChar char="•"/>
              <a:defRPr sz="2400">
                <a:solidFill>
                  <a:schemeClr val="tx1"/>
                </a:solidFill>
                <a:latin typeface="Segoe UI Light" panose="020B0502040204020203" pitchFamily="34" charset="0"/>
                <a:ea typeface="+mn-ea"/>
              </a:defRPr>
            </a:lvl2pPr>
            <a:lvl3pPr marL="1143000" indent="-228600" algn="l" rtl="0" eaLnBrk="0" fontAlgn="base" hangingPunct="0">
              <a:spcBef>
                <a:spcPct val="20000"/>
              </a:spcBef>
              <a:spcAft>
                <a:spcPct val="0"/>
              </a:spcAft>
              <a:buChar char="•"/>
              <a:defRPr sz="1800">
                <a:solidFill>
                  <a:schemeClr val="tx1"/>
                </a:solidFill>
                <a:latin typeface="Segoe UI Light" panose="020B0502040204020203" pitchFamily="34" charset="0"/>
                <a:ea typeface="+mn-ea"/>
              </a:defRPr>
            </a:lvl3pPr>
            <a:lvl4pPr marL="1600200" indent="-228600" algn="l" rtl="0" eaLnBrk="0" fontAlgn="base" hangingPunct="0">
              <a:spcBef>
                <a:spcPct val="20000"/>
              </a:spcBef>
              <a:spcAft>
                <a:spcPct val="0"/>
              </a:spcAft>
              <a:buChar char="–"/>
              <a:defRPr sz="1400">
                <a:solidFill>
                  <a:schemeClr val="tx1"/>
                </a:solidFill>
                <a:latin typeface="Segoe UI Light" panose="020B0502040204020203" pitchFamily="34" charset="0"/>
                <a:ea typeface="+mn-ea"/>
              </a:defRPr>
            </a:lvl4pPr>
            <a:lvl5pPr marL="2057400" indent="-228600" algn="l" rtl="0" eaLnBrk="0" fontAlgn="base" hangingPunct="0">
              <a:spcBef>
                <a:spcPct val="20000"/>
              </a:spcBef>
              <a:spcAft>
                <a:spcPct val="0"/>
              </a:spcAft>
              <a:buChar char="»"/>
              <a:defRPr sz="1000">
                <a:solidFill>
                  <a:schemeClr val="tx1"/>
                </a:solidFill>
                <a:latin typeface="Segoe UI Light" panose="020B0502040204020203" pitchFamily="34" charset="0"/>
                <a:ea typeface="+mn-ea"/>
              </a:defRPr>
            </a:lvl5pPr>
            <a:lvl6pPr marL="2514600" indent="-228600" algn="l" rtl="0" fontAlgn="base">
              <a:spcBef>
                <a:spcPct val="20000"/>
              </a:spcBef>
              <a:spcAft>
                <a:spcPct val="0"/>
              </a:spcAft>
              <a:buChar char="»"/>
              <a:defRPr sz="1000">
                <a:solidFill>
                  <a:schemeClr val="tx1"/>
                </a:solidFill>
                <a:latin typeface="+mn-lt"/>
                <a:ea typeface="+mn-ea"/>
              </a:defRPr>
            </a:lvl6pPr>
            <a:lvl7pPr marL="2971800" indent="-228600" algn="l" rtl="0" fontAlgn="base">
              <a:spcBef>
                <a:spcPct val="20000"/>
              </a:spcBef>
              <a:spcAft>
                <a:spcPct val="0"/>
              </a:spcAft>
              <a:buChar char="»"/>
              <a:defRPr sz="1000">
                <a:solidFill>
                  <a:schemeClr val="tx1"/>
                </a:solidFill>
                <a:latin typeface="+mn-lt"/>
                <a:ea typeface="+mn-ea"/>
              </a:defRPr>
            </a:lvl7pPr>
            <a:lvl8pPr marL="3429000" indent="-228600" algn="l" rtl="0" fontAlgn="base">
              <a:spcBef>
                <a:spcPct val="20000"/>
              </a:spcBef>
              <a:spcAft>
                <a:spcPct val="0"/>
              </a:spcAft>
              <a:buChar char="»"/>
              <a:defRPr sz="1000">
                <a:solidFill>
                  <a:schemeClr val="tx1"/>
                </a:solidFill>
                <a:latin typeface="+mn-lt"/>
                <a:ea typeface="+mn-ea"/>
              </a:defRPr>
            </a:lvl8pPr>
            <a:lvl9pPr marL="3886200" indent="-228600" algn="l" rtl="0" fontAlgn="base">
              <a:spcBef>
                <a:spcPct val="20000"/>
              </a:spcBef>
              <a:spcAft>
                <a:spcPct val="0"/>
              </a:spcAft>
              <a:buChar char="»"/>
              <a:defRPr sz="1000">
                <a:solidFill>
                  <a:schemeClr val="tx1"/>
                </a:solidFill>
                <a:latin typeface="+mn-lt"/>
                <a:ea typeface="+mn-ea"/>
              </a:defRPr>
            </a:lvl9pPr>
          </a:lstStyle>
          <a:p>
            <a:pPr lvl="1"/>
            <a:r>
              <a:rPr lang="en-US" kern="0" dirty="0"/>
              <a:t>Write out the second, third, and fourth pages to the end of the log</a:t>
            </a:r>
          </a:p>
        </p:txBody>
      </p:sp>
      <p:sp>
        <p:nvSpPr>
          <p:cNvPr id="90" name="Content Placeholder 2"/>
          <p:cNvSpPr txBox="1">
            <a:spLocks/>
          </p:cNvSpPr>
          <p:nvPr/>
        </p:nvSpPr>
        <p:spPr bwMode="auto">
          <a:xfrm>
            <a:off x="-327915" y="1371600"/>
            <a:ext cx="4938404" cy="55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Segoe UI Light" panose="020B0502040204020203" pitchFamily="34" charset="0"/>
                <a:ea typeface="+mn-ea"/>
                <a:cs typeface="ＭＳ Ｐゴシック" charset="0"/>
              </a:defRPr>
            </a:lvl1pPr>
            <a:lvl2pPr marL="742950" indent="-285750" algn="l" rtl="0" eaLnBrk="0" fontAlgn="base" hangingPunct="0">
              <a:spcBef>
                <a:spcPct val="20000"/>
              </a:spcBef>
              <a:spcAft>
                <a:spcPct val="0"/>
              </a:spcAft>
              <a:buFont typeface="Times" charset="0"/>
              <a:buChar char="•"/>
              <a:defRPr sz="2400">
                <a:solidFill>
                  <a:schemeClr val="tx1"/>
                </a:solidFill>
                <a:latin typeface="Segoe UI Light" panose="020B0502040204020203" pitchFamily="34" charset="0"/>
                <a:ea typeface="+mn-ea"/>
              </a:defRPr>
            </a:lvl2pPr>
            <a:lvl3pPr marL="1143000" indent="-228600" algn="l" rtl="0" eaLnBrk="0" fontAlgn="base" hangingPunct="0">
              <a:spcBef>
                <a:spcPct val="20000"/>
              </a:spcBef>
              <a:spcAft>
                <a:spcPct val="0"/>
              </a:spcAft>
              <a:buChar char="•"/>
              <a:defRPr sz="1800">
                <a:solidFill>
                  <a:schemeClr val="tx1"/>
                </a:solidFill>
                <a:latin typeface="Segoe UI Light" panose="020B0502040204020203" pitchFamily="34" charset="0"/>
                <a:ea typeface="+mn-ea"/>
              </a:defRPr>
            </a:lvl3pPr>
            <a:lvl4pPr marL="1600200" indent="-228600" algn="l" rtl="0" eaLnBrk="0" fontAlgn="base" hangingPunct="0">
              <a:spcBef>
                <a:spcPct val="20000"/>
              </a:spcBef>
              <a:spcAft>
                <a:spcPct val="0"/>
              </a:spcAft>
              <a:buChar char="–"/>
              <a:defRPr sz="1400">
                <a:solidFill>
                  <a:schemeClr val="tx1"/>
                </a:solidFill>
                <a:latin typeface="Segoe UI Light" panose="020B0502040204020203" pitchFamily="34" charset="0"/>
                <a:ea typeface="+mn-ea"/>
              </a:defRPr>
            </a:lvl4pPr>
            <a:lvl5pPr marL="2057400" indent="-228600" algn="l" rtl="0" eaLnBrk="0" fontAlgn="base" hangingPunct="0">
              <a:spcBef>
                <a:spcPct val="20000"/>
              </a:spcBef>
              <a:spcAft>
                <a:spcPct val="0"/>
              </a:spcAft>
              <a:buChar char="»"/>
              <a:defRPr sz="1000">
                <a:solidFill>
                  <a:schemeClr val="tx1"/>
                </a:solidFill>
                <a:latin typeface="Segoe UI Light" panose="020B0502040204020203" pitchFamily="34" charset="0"/>
                <a:ea typeface="+mn-ea"/>
              </a:defRPr>
            </a:lvl5pPr>
            <a:lvl6pPr marL="2514600" indent="-228600" algn="l" rtl="0" fontAlgn="base">
              <a:spcBef>
                <a:spcPct val="20000"/>
              </a:spcBef>
              <a:spcAft>
                <a:spcPct val="0"/>
              </a:spcAft>
              <a:buChar char="»"/>
              <a:defRPr sz="1000">
                <a:solidFill>
                  <a:schemeClr val="tx1"/>
                </a:solidFill>
                <a:latin typeface="+mn-lt"/>
                <a:ea typeface="+mn-ea"/>
              </a:defRPr>
            </a:lvl6pPr>
            <a:lvl7pPr marL="2971800" indent="-228600" algn="l" rtl="0" fontAlgn="base">
              <a:spcBef>
                <a:spcPct val="20000"/>
              </a:spcBef>
              <a:spcAft>
                <a:spcPct val="0"/>
              </a:spcAft>
              <a:buChar char="»"/>
              <a:defRPr sz="1000">
                <a:solidFill>
                  <a:schemeClr val="tx1"/>
                </a:solidFill>
                <a:latin typeface="+mn-lt"/>
                <a:ea typeface="+mn-ea"/>
              </a:defRPr>
            </a:lvl7pPr>
            <a:lvl8pPr marL="3429000" indent="-228600" algn="l" rtl="0" fontAlgn="base">
              <a:spcBef>
                <a:spcPct val="20000"/>
              </a:spcBef>
              <a:spcAft>
                <a:spcPct val="0"/>
              </a:spcAft>
              <a:buChar char="»"/>
              <a:defRPr sz="1000">
                <a:solidFill>
                  <a:schemeClr val="tx1"/>
                </a:solidFill>
                <a:latin typeface="+mn-lt"/>
                <a:ea typeface="+mn-ea"/>
              </a:defRPr>
            </a:lvl8pPr>
            <a:lvl9pPr marL="3886200" indent="-228600" algn="l" rtl="0" fontAlgn="base">
              <a:spcBef>
                <a:spcPct val="20000"/>
              </a:spcBef>
              <a:spcAft>
                <a:spcPct val="0"/>
              </a:spcAft>
              <a:buChar char="»"/>
              <a:defRPr sz="1000">
                <a:solidFill>
                  <a:schemeClr val="tx1"/>
                </a:solidFill>
                <a:latin typeface="+mn-lt"/>
                <a:ea typeface="+mn-ea"/>
              </a:defRPr>
            </a:lvl9pPr>
          </a:lstStyle>
          <a:p>
            <a:pPr lvl="1"/>
            <a:r>
              <a:rPr lang="en-US" kern="0" dirty="0"/>
              <a:t>Update logical-to-physical map</a:t>
            </a:r>
          </a:p>
        </p:txBody>
      </p:sp>
      <p:sp>
        <p:nvSpPr>
          <p:cNvPr id="2" name="Rectangle 1"/>
          <p:cNvSpPr/>
          <p:nvPr/>
        </p:nvSpPr>
        <p:spPr bwMode="auto">
          <a:xfrm>
            <a:off x="-76200" y="-102160"/>
            <a:ext cx="5047155" cy="196261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 name="Footer Placeholder 2">
            <a:extLst>
              <a:ext uri="{FF2B5EF4-FFF2-40B4-BE49-F238E27FC236}">
                <a16:creationId xmlns:a16="http://schemas.microsoft.com/office/drawing/2014/main" id="{CCF395EB-0A44-C340-AC27-B9EAD70F449B}"/>
              </a:ext>
            </a:extLst>
          </p:cNvPr>
          <p:cNvSpPr>
            <a:spLocks noGrp="1"/>
          </p:cNvSpPr>
          <p:nvPr>
            <p:ph type="ftr" sz="quarter" idx="11"/>
          </p:nvPr>
        </p:nvSpPr>
        <p:spPr/>
        <p:txBody>
          <a:bodyPr/>
          <a:lstStyle/>
          <a:p>
            <a:r>
              <a:rPr lang="en-US"/>
              <a:t>GMU CS571 Spring 2021</a:t>
            </a:r>
            <a:endParaRPr lang="en-US" dirty="0"/>
          </a:p>
        </p:txBody>
      </p:sp>
      <p:sp>
        <p:nvSpPr>
          <p:cNvPr id="4" name="Date Placeholder 3">
            <a:extLst>
              <a:ext uri="{FF2B5EF4-FFF2-40B4-BE49-F238E27FC236}">
                <a16:creationId xmlns:a16="http://schemas.microsoft.com/office/drawing/2014/main" id="{1374FD7C-0EE9-6F44-A77D-5278A1E73AB1}"/>
              </a:ext>
            </a:extLst>
          </p:cNvPr>
          <p:cNvSpPr>
            <a:spLocks noGrp="1"/>
          </p:cNvSpPr>
          <p:nvPr>
            <p:ph type="dt" sz="half" idx="10"/>
          </p:nvPr>
        </p:nvSpPr>
        <p:spPr/>
        <p:txBody>
          <a:bodyPr/>
          <a:lstStyle/>
          <a:p>
            <a:r>
              <a:rPr lang="en-US"/>
              <a:t>Y. Cheng</a:t>
            </a:r>
            <a:endParaRPr lang="en-US" dirty="0"/>
          </a:p>
        </p:txBody>
      </p:sp>
      <p:sp>
        <p:nvSpPr>
          <p:cNvPr id="6" name="Slide Number Placeholder 5">
            <a:extLst>
              <a:ext uri="{FF2B5EF4-FFF2-40B4-BE49-F238E27FC236}">
                <a16:creationId xmlns:a16="http://schemas.microsoft.com/office/drawing/2014/main" id="{13E0F5A8-A737-D845-A4CD-A74AF6F4FB79}"/>
              </a:ext>
            </a:extLst>
          </p:cNvPr>
          <p:cNvSpPr>
            <a:spLocks noGrp="1"/>
          </p:cNvSpPr>
          <p:nvPr>
            <p:ph type="sldNum" sz="quarter" idx="12"/>
          </p:nvPr>
        </p:nvSpPr>
        <p:spPr/>
        <p:txBody>
          <a:bodyPr/>
          <a:lstStyle/>
          <a:p>
            <a:fld id="{3FEAB63E-74B1-D643-A3C6-246018F1E4D4}" type="slidenum">
              <a:rPr lang="en-US" smtClean="0"/>
              <a:pPr/>
              <a:t>117</a:t>
            </a:fld>
            <a:endParaRPr lang="en-US"/>
          </a:p>
        </p:txBody>
      </p:sp>
    </p:spTree>
    <p:extLst>
      <p:ext uri="{BB962C8B-B14F-4D97-AF65-F5344CB8AC3E}">
        <p14:creationId xmlns:p14="http://schemas.microsoft.com/office/powerpoint/2010/main" val="292994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fade">
                                      <p:cBhvr>
                                        <p:cTn id="7" dur="500"/>
                                        <p:tgtEl>
                                          <p:spTgt spid="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500"/>
                                        <p:tgtEl>
                                          <p:spTgt spid="9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87" grpId="0"/>
      <p:bldP spid="89" grpId="0"/>
      <p:bldP spid="90" grpId="0"/>
      <p:bldP spid="2"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B4D4-3307-9445-8083-47AA837198E5}"/>
              </a:ext>
            </a:extLst>
          </p:cNvPr>
          <p:cNvSpPr>
            <a:spLocks noGrp="1"/>
          </p:cNvSpPr>
          <p:nvPr>
            <p:ph type="title"/>
          </p:nvPr>
        </p:nvSpPr>
        <p:spPr/>
        <p:txBody>
          <a:bodyPr/>
          <a:lstStyle/>
          <a:p>
            <a:r>
              <a:rPr lang="en-US" dirty="0"/>
              <a:t>Trash Day is the Worst Day</a:t>
            </a:r>
          </a:p>
        </p:txBody>
      </p:sp>
      <p:sp>
        <p:nvSpPr>
          <p:cNvPr id="3" name="Content Placeholder 2">
            <a:extLst>
              <a:ext uri="{FF2B5EF4-FFF2-40B4-BE49-F238E27FC236}">
                <a16:creationId xmlns:a16="http://schemas.microsoft.com/office/drawing/2014/main" id="{50482018-973D-AC4E-B4D9-132177AE3F57}"/>
              </a:ext>
            </a:extLst>
          </p:cNvPr>
          <p:cNvSpPr>
            <a:spLocks noGrp="1"/>
          </p:cNvSpPr>
          <p:nvPr>
            <p:ph idx="1"/>
          </p:nvPr>
        </p:nvSpPr>
        <p:spPr/>
        <p:txBody>
          <a:bodyPr/>
          <a:lstStyle/>
          <a:p>
            <a:r>
              <a:rPr lang="en-US" dirty="0"/>
              <a:t>Garbage collection requires extra </a:t>
            </a:r>
            <a:r>
              <a:rPr lang="en-US" dirty="0" err="1"/>
              <a:t>read+write</a:t>
            </a:r>
            <a:r>
              <a:rPr lang="en-US" dirty="0"/>
              <a:t> traffic</a:t>
            </a:r>
          </a:p>
          <a:p>
            <a:r>
              <a:rPr lang="en-US" dirty="0"/>
              <a:t>Overprovisioning makes GC less painful</a:t>
            </a:r>
          </a:p>
          <a:p>
            <a:pPr lvl="1"/>
            <a:r>
              <a:rPr lang="en-US" dirty="0"/>
              <a:t>SSD exposes a logical page space that is smaller than the physical page space</a:t>
            </a:r>
          </a:p>
          <a:p>
            <a:pPr lvl="1"/>
            <a:r>
              <a:rPr lang="en-US" dirty="0"/>
              <a:t>By keeping extra, “hidden” pages around, the SSD tries to defer GC to a background task (thus removing GC from critical path of a write)</a:t>
            </a:r>
          </a:p>
          <a:p>
            <a:r>
              <a:rPr lang="en-US" dirty="0"/>
              <a:t>SSD will occasionally shuffle live (i.e., non-garbage) blocks that never get overwritten</a:t>
            </a:r>
          </a:p>
          <a:p>
            <a:pPr lvl="1"/>
            <a:r>
              <a:rPr lang="en-US" dirty="0"/>
              <a:t>Enforces wear leveling </a:t>
            </a:r>
          </a:p>
        </p:txBody>
      </p:sp>
      <p:sp>
        <p:nvSpPr>
          <p:cNvPr id="4" name="Date Placeholder 3">
            <a:extLst>
              <a:ext uri="{FF2B5EF4-FFF2-40B4-BE49-F238E27FC236}">
                <a16:creationId xmlns:a16="http://schemas.microsoft.com/office/drawing/2014/main" id="{D812AC28-7E65-004B-97C1-76599053E84E}"/>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173FFFF8-3C28-9E44-9FDB-211726745AAE}"/>
              </a:ext>
            </a:extLst>
          </p:cNvPr>
          <p:cNvSpPr>
            <a:spLocks noGrp="1"/>
          </p:cNvSpPr>
          <p:nvPr>
            <p:ph type="ftr" sz="quarter" idx="11"/>
          </p:nvPr>
        </p:nvSpPr>
        <p:spPr/>
        <p:txBody>
          <a:bodyPr/>
          <a:lstStyle/>
          <a:p>
            <a:r>
              <a:rPr lang="en-US"/>
              <a:t>GMU CS571 Spring 2021</a:t>
            </a:r>
            <a:endParaRPr lang="en-US" dirty="0"/>
          </a:p>
        </p:txBody>
      </p:sp>
      <p:sp>
        <p:nvSpPr>
          <p:cNvPr id="6" name="Slide Number Placeholder 5">
            <a:extLst>
              <a:ext uri="{FF2B5EF4-FFF2-40B4-BE49-F238E27FC236}">
                <a16:creationId xmlns:a16="http://schemas.microsoft.com/office/drawing/2014/main" id="{4C2CA299-7892-F74B-90AC-584083B40767}"/>
              </a:ext>
            </a:extLst>
          </p:cNvPr>
          <p:cNvSpPr>
            <a:spLocks noGrp="1"/>
          </p:cNvSpPr>
          <p:nvPr>
            <p:ph type="sldNum" sz="quarter" idx="12"/>
          </p:nvPr>
        </p:nvSpPr>
        <p:spPr/>
        <p:txBody>
          <a:bodyPr/>
          <a:lstStyle/>
          <a:p>
            <a:fld id="{3FEAB63E-74B1-D643-A3C6-246018F1E4D4}" type="slidenum">
              <a:rPr lang="en-US" smtClean="0"/>
              <a:pPr/>
              <a:t>118</a:t>
            </a:fld>
            <a:endParaRPr lang="en-US"/>
          </a:p>
        </p:txBody>
      </p:sp>
    </p:spTree>
    <p:extLst>
      <p:ext uri="{BB962C8B-B14F-4D97-AF65-F5344CB8AC3E}">
        <p14:creationId xmlns:p14="http://schemas.microsoft.com/office/powerpoint/2010/main" val="42223326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Translation Layer (FTL)</a:t>
            </a:r>
          </a:p>
        </p:txBody>
      </p:sp>
      <p:sp>
        <p:nvSpPr>
          <p:cNvPr id="5" name="TextBox 4"/>
          <p:cNvSpPr txBox="1"/>
          <p:nvPr/>
        </p:nvSpPr>
        <p:spPr>
          <a:xfrm>
            <a:off x="886143" y="2738735"/>
            <a:ext cx="1162498" cy="461665"/>
          </a:xfrm>
          <a:prstGeom prst="rect">
            <a:avLst/>
          </a:prstGeom>
          <a:noFill/>
        </p:spPr>
        <p:txBody>
          <a:bodyPr wrap="none" rtlCol="0">
            <a:spAutoFit/>
          </a:bodyPr>
          <a:lstStyle/>
          <a:p>
            <a:r>
              <a:rPr lang="en-US" sz="2400">
                <a:latin typeface="Helvetica" charset="0"/>
                <a:ea typeface="Helvetica" charset="0"/>
                <a:cs typeface="Helvetica" charset="0"/>
              </a:rPr>
              <a:t>Logical</a:t>
            </a:r>
          </a:p>
        </p:txBody>
      </p:sp>
      <p:sp>
        <p:nvSpPr>
          <p:cNvPr id="6" name="TextBox 5"/>
          <p:cNvSpPr txBox="1"/>
          <p:nvPr/>
        </p:nvSpPr>
        <p:spPr>
          <a:xfrm>
            <a:off x="801184" y="4936478"/>
            <a:ext cx="1332416" cy="461665"/>
          </a:xfrm>
          <a:prstGeom prst="rect">
            <a:avLst/>
          </a:prstGeom>
          <a:noFill/>
        </p:spPr>
        <p:txBody>
          <a:bodyPr wrap="none" rtlCol="0">
            <a:spAutoFit/>
          </a:bodyPr>
          <a:lstStyle/>
          <a:p>
            <a:r>
              <a:rPr lang="en-US" sz="2400">
                <a:latin typeface="Helvetica" charset="0"/>
                <a:ea typeface="Helvetica" charset="0"/>
                <a:cs typeface="Helvetica" charset="0"/>
              </a:rPr>
              <a:t>Physical</a:t>
            </a:r>
            <a:endParaRPr lang="en-US" sz="2400" dirty="0">
              <a:latin typeface="Helvetica" charset="0"/>
              <a:ea typeface="Helvetica" charset="0"/>
              <a:cs typeface="Helvetica" charset="0"/>
            </a:endParaRPr>
          </a:p>
        </p:txBody>
      </p:sp>
      <p:sp>
        <p:nvSpPr>
          <p:cNvPr id="7" name="Rectangle 6"/>
          <p:cNvSpPr/>
          <p:nvPr/>
        </p:nvSpPr>
        <p:spPr>
          <a:xfrm>
            <a:off x="2438400" y="47948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8" name="Rectangle 7"/>
          <p:cNvSpPr/>
          <p:nvPr/>
        </p:nvSpPr>
        <p:spPr>
          <a:xfrm>
            <a:off x="3132074"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9" name="Rectangle 8"/>
          <p:cNvSpPr/>
          <p:nvPr/>
        </p:nvSpPr>
        <p:spPr>
          <a:xfrm>
            <a:off x="3819260"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Rectangle 9"/>
          <p:cNvSpPr/>
          <p:nvPr/>
        </p:nvSpPr>
        <p:spPr>
          <a:xfrm>
            <a:off x="4505060" y="479489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10</a:t>
            </a:r>
          </a:p>
        </p:txBody>
      </p:sp>
      <p:sp>
        <p:nvSpPr>
          <p:cNvPr id="11" name="Rectangle 10"/>
          <p:cNvSpPr/>
          <p:nvPr/>
        </p:nvSpPr>
        <p:spPr>
          <a:xfrm>
            <a:off x="5554726" y="4806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2" name="Rectangle 11"/>
          <p:cNvSpPr/>
          <p:nvPr/>
        </p:nvSpPr>
        <p:spPr>
          <a:xfrm>
            <a:off x="6248400"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6942074"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4" name="Rectangle 13"/>
          <p:cNvSpPr/>
          <p:nvPr/>
        </p:nvSpPr>
        <p:spPr>
          <a:xfrm>
            <a:off x="7627874" y="480630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9" name="Rectangle 18"/>
          <p:cNvSpPr/>
          <p:nvPr/>
        </p:nvSpPr>
        <p:spPr>
          <a:xfrm>
            <a:off x="2438400" y="2814624"/>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0" name="Rectangle 19"/>
          <p:cNvSpPr/>
          <p:nvPr/>
        </p:nvSpPr>
        <p:spPr>
          <a:xfrm>
            <a:off x="31242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1" name="Rectangle 20"/>
          <p:cNvSpPr/>
          <p:nvPr/>
        </p:nvSpPr>
        <p:spPr>
          <a:xfrm>
            <a:off x="38100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2" name="Rectangle 21"/>
          <p:cNvSpPr/>
          <p:nvPr/>
        </p:nvSpPr>
        <p:spPr>
          <a:xfrm>
            <a:off x="44958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3" name="Rectangle 22"/>
          <p:cNvSpPr/>
          <p:nvPr/>
        </p:nvSpPr>
        <p:spPr>
          <a:xfrm>
            <a:off x="51816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4" name="Rectangle 23"/>
          <p:cNvSpPr/>
          <p:nvPr/>
        </p:nvSpPr>
        <p:spPr>
          <a:xfrm>
            <a:off x="58674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5" name="Rectangle 24"/>
          <p:cNvSpPr/>
          <p:nvPr/>
        </p:nvSpPr>
        <p:spPr>
          <a:xfrm>
            <a:off x="65532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6" name="Rectangle 25"/>
          <p:cNvSpPr/>
          <p:nvPr/>
        </p:nvSpPr>
        <p:spPr>
          <a:xfrm>
            <a:off x="72390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7" name="TextBox 26"/>
          <p:cNvSpPr txBox="1"/>
          <p:nvPr/>
        </p:nvSpPr>
        <p:spPr>
          <a:xfrm>
            <a:off x="2572265" y="2357424"/>
            <a:ext cx="457200" cy="457200"/>
          </a:xfrm>
          <a:prstGeom prst="rect">
            <a:avLst/>
          </a:prstGeom>
          <a:noFill/>
        </p:spPr>
        <p:txBody>
          <a:bodyPr wrap="square" rtlCol="0">
            <a:spAutoFit/>
          </a:bodyPr>
          <a:lstStyle/>
          <a:p>
            <a:r>
              <a:rPr lang="en-US" sz="2400">
                <a:latin typeface="Helvetica" charset="0"/>
                <a:ea typeface="Helvetica" charset="0"/>
                <a:cs typeface="Helvetica" charset="0"/>
              </a:rPr>
              <a:t>0</a:t>
            </a:r>
          </a:p>
        </p:txBody>
      </p:sp>
      <p:sp>
        <p:nvSpPr>
          <p:cNvPr id="28" name="TextBox 27"/>
          <p:cNvSpPr txBox="1"/>
          <p:nvPr/>
        </p:nvSpPr>
        <p:spPr>
          <a:xfrm>
            <a:off x="3238500" y="2357424"/>
            <a:ext cx="533400" cy="457200"/>
          </a:xfrm>
          <a:prstGeom prst="rect">
            <a:avLst/>
          </a:prstGeom>
          <a:noFill/>
        </p:spPr>
        <p:txBody>
          <a:bodyPr wrap="square" rtlCol="0">
            <a:spAutoFit/>
          </a:bodyPr>
          <a:lstStyle/>
          <a:p>
            <a:r>
              <a:rPr lang="en-US" sz="2400">
                <a:latin typeface="Helvetica" charset="0"/>
                <a:ea typeface="Helvetica" charset="0"/>
                <a:cs typeface="Helvetica" charset="0"/>
              </a:rPr>
              <a:t>1</a:t>
            </a:r>
          </a:p>
        </p:txBody>
      </p:sp>
      <p:sp>
        <p:nvSpPr>
          <p:cNvPr id="29" name="TextBox 28"/>
          <p:cNvSpPr txBox="1"/>
          <p:nvPr/>
        </p:nvSpPr>
        <p:spPr>
          <a:xfrm>
            <a:off x="39624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2</a:t>
            </a:r>
          </a:p>
        </p:txBody>
      </p:sp>
      <p:sp>
        <p:nvSpPr>
          <p:cNvPr id="30" name="TextBox 29"/>
          <p:cNvSpPr txBox="1"/>
          <p:nvPr/>
        </p:nvSpPr>
        <p:spPr>
          <a:xfrm>
            <a:off x="46482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3</a:t>
            </a:r>
          </a:p>
        </p:txBody>
      </p:sp>
      <p:sp>
        <p:nvSpPr>
          <p:cNvPr id="31" name="TextBox 30"/>
          <p:cNvSpPr txBox="1"/>
          <p:nvPr/>
        </p:nvSpPr>
        <p:spPr>
          <a:xfrm>
            <a:off x="53340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4</a:t>
            </a:r>
          </a:p>
        </p:txBody>
      </p:sp>
      <p:sp>
        <p:nvSpPr>
          <p:cNvPr id="32" name="TextBox 31"/>
          <p:cNvSpPr txBox="1"/>
          <p:nvPr/>
        </p:nvSpPr>
        <p:spPr>
          <a:xfrm>
            <a:off x="60198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5</a:t>
            </a:r>
          </a:p>
        </p:txBody>
      </p:sp>
      <p:sp>
        <p:nvSpPr>
          <p:cNvPr id="33" name="TextBox 32"/>
          <p:cNvSpPr txBox="1"/>
          <p:nvPr/>
        </p:nvSpPr>
        <p:spPr>
          <a:xfrm>
            <a:off x="67056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6</a:t>
            </a:r>
          </a:p>
        </p:txBody>
      </p:sp>
      <p:sp>
        <p:nvSpPr>
          <p:cNvPr id="34" name="TextBox 33"/>
          <p:cNvSpPr txBox="1"/>
          <p:nvPr/>
        </p:nvSpPr>
        <p:spPr>
          <a:xfrm>
            <a:off x="7391400" y="2362200"/>
            <a:ext cx="533400" cy="461665"/>
          </a:xfrm>
          <a:prstGeom prst="rect">
            <a:avLst/>
          </a:prstGeom>
          <a:noFill/>
        </p:spPr>
        <p:txBody>
          <a:bodyPr wrap="square" rtlCol="0">
            <a:spAutoFit/>
          </a:bodyPr>
          <a:lstStyle/>
          <a:p>
            <a:r>
              <a:rPr lang="en-US" sz="2400" dirty="0">
                <a:latin typeface="Helvetica" charset="0"/>
                <a:ea typeface="Helvetica" charset="0"/>
                <a:cs typeface="Helvetica" charset="0"/>
              </a:rPr>
              <a:t>7</a:t>
            </a:r>
          </a:p>
        </p:txBody>
      </p:sp>
      <p:sp>
        <p:nvSpPr>
          <p:cNvPr id="35" name="TextBox 34"/>
          <p:cNvSpPr txBox="1"/>
          <p:nvPr/>
        </p:nvSpPr>
        <p:spPr>
          <a:xfrm>
            <a:off x="3258705" y="5562600"/>
            <a:ext cx="1160895" cy="461665"/>
          </a:xfrm>
          <a:prstGeom prst="rect">
            <a:avLst/>
          </a:prstGeom>
          <a:noFill/>
        </p:spPr>
        <p:txBody>
          <a:bodyPr wrap="none" rtlCol="0">
            <a:spAutoFit/>
          </a:bodyPr>
          <a:lstStyle/>
          <a:p>
            <a:r>
              <a:rPr lang="en-US" sz="2400">
                <a:latin typeface="Helvetica" charset="0"/>
                <a:ea typeface="Helvetica" charset="0"/>
                <a:cs typeface="Helvetica" charset="0"/>
              </a:rPr>
              <a:t>block 0</a:t>
            </a:r>
            <a:endParaRPr lang="en-US" sz="2400" dirty="0">
              <a:latin typeface="Helvetica" charset="0"/>
              <a:ea typeface="Helvetica" charset="0"/>
              <a:cs typeface="Helvetica" charset="0"/>
            </a:endParaRPr>
          </a:p>
        </p:txBody>
      </p:sp>
      <p:sp>
        <p:nvSpPr>
          <p:cNvPr id="36" name="TextBox 35"/>
          <p:cNvSpPr txBox="1"/>
          <p:nvPr/>
        </p:nvSpPr>
        <p:spPr>
          <a:xfrm>
            <a:off x="6382905" y="5562600"/>
            <a:ext cx="1160895" cy="461665"/>
          </a:xfrm>
          <a:prstGeom prst="rect">
            <a:avLst/>
          </a:prstGeom>
          <a:noFill/>
        </p:spPr>
        <p:txBody>
          <a:bodyPr wrap="none" rtlCol="0">
            <a:spAutoFit/>
          </a:bodyPr>
          <a:lstStyle/>
          <a:p>
            <a:r>
              <a:rPr lang="en-US" sz="2400" dirty="0">
                <a:latin typeface="Helvetica" charset="0"/>
                <a:ea typeface="Helvetica" charset="0"/>
                <a:cs typeface="Helvetica" charset="0"/>
              </a:rPr>
              <a:t>block 1</a:t>
            </a:r>
          </a:p>
        </p:txBody>
      </p:sp>
      <p:cxnSp>
        <p:nvCxnSpPr>
          <p:cNvPr id="38" name="Straight Arrow Connector 37"/>
          <p:cNvCxnSpPr>
            <a:stCxn id="19" idx="2"/>
            <a:endCxn id="7" idx="0"/>
          </p:cNvCxnSpPr>
          <p:nvPr/>
        </p:nvCxnSpPr>
        <p:spPr>
          <a:xfrm>
            <a:off x="2743200" y="3124509"/>
            <a:ext cx="0" cy="16703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429000" y="3124200"/>
            <a:ext cx="0" cy="16703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0" idx="0"/>
          </p:cNvCxnSpPr>
          <p:nvPr/>
        </p:nvCxnSpPr>
        <p:spPr>
          <a:xfrm>
            <a:off x="4114800" y="3124200"/>
            <a:ext cx="695060" cy="167069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1" idx="0"/>
          </p:cNvCxnSpPr>
          <p:nvPr/>
        </p:nvCxnSpPr>
        <p:spPr>
          <a:xfrm>
            <a:off x="4800600" y="3124200"/>
            <a:ext cx="1058926" cy="168210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BCB82D51-8328-6942-8B97-D12E7899A1AC}"/>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C6E597B3-ABD4-8D46-94CB-87C4B81BA0B7}"/>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3715E9DF-F7AF-7041-B0C0-80AE489D8EE2}"/>
              </a:ext>
            </a:extLst>
          </p:cNvPr>
          <p:cNvSpPr>
            <a:spLocks noGrp="1"/>
          </p:cNvSpPr>
          <p:nvPr>
            <p:ph type="sldNum" sz="quarter" idx="12"/>
          </p:nvPr>
        </p:nvSpPr>
        <p:spPr/>
        <p:txBody>
          <a:bodyPr/>
          <a:lstStyle/>
          <a:p>
            <a:fld id="{3FEAB63E-74B1-D643-A3C6-246018F1E4D4}" type="slidenum">
              <a:rPr lang="en-US" smtClean="0"/>
              <a:pPr/>
              <a:t>119</a:t>
            </a:fld>
            <a:endParaRPr lang="en-US"/>
          </a:p>
        </p:txBody>
      </p:sp>
    </p:spTree>
    <p:extLst>
      <p:ext uri="{BB962C8B-B14F-4D97-AF65-F5344CB8AC3E}">
        <p14:creationId xmlns:p14="http://schemas.microsoft.com/office/powerpoint/2010/main" val="422252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Read Sector 0</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2825" y="1534426"/>
            <a:ext cx="4578350" cy="4705135"/>
          </a:xfrm>
        </p:spPr>
      </p:pic>
      <p:sp>
        <p:nvSpPr>
          <p:cNvPr id="6" name="Footer Placeholder 5">
            <a:extLst>
              <a:ext uri="{FF2B5EF4-FFF2-40B4-BE49-F238E27FC236}">
                <a16:creationId xmlns:a16="http://schemas.microsoft.com/office/drawing/2014/main" id="{9FC9506B-FC67-4248-AF60-C8F25F4E6B75}"/>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116DF2B9-2DD4-1946-BB18-63D2A4434DF9}"/>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0F391E3B-FB88-0D46-ADB2-4EDAB46C45F8}"/>
              </a:ext>
            </a:extLst>
          </p:cNvPr>
          <p:cNvSpPr>
            <a:spLocks noGrp="1"/>
          </p:cNvSpPr>
          <p:nvPr>
            <p:ph type="sldNum" sz="quarter" idx="12"/>
          </p:nvPr>
        </p:nvSpPr>
        <p:spPr/>
        <p:txBody>
          <a:bodyPr/>
          <a:lstStyle/>
          <a:p>
            <a:fld id="{3FEAB63E-74B1-D643-A3C6-246018F1E4D4}" type="slidenum">
              <a:rPr lang="en-US" smtClean="0"/>
              <a:pPr/>
              <a:t>12</a:t>
            </a:fld>
            <a:endParaRPr lang="en-US"/>
          </a:p>
        </p:txBody>
      </p:sp>
    </p:spTree>
    <p:extLst>
      <p:ext uri="{BB962C8B-B14F-4D97-AF65-F5344CB8AC3E}">
        <p14:creationId xmlns:p14="http://schemas.microsoft.com/office/powerpoint/2010/main" val="220651264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Translation Layer (FTL)</a:t>
            </a:r>
          </a:p>
        </p:txBody>
      </p:sp>
      <p:sp>
        <p:nvSpPr>
          <p:cNvPr id="5" name="TextBox 4"/>
          <p:cNvSpPr txBox="1"/>
          <p:nvPr/>
        </p:nvSpPr>
        <p:spPr>
          <a:xfrm>
            <a:off x="886143" y="2738735"/>
            <a:ext cx="1162498" cy="461665"/>
          </a:xfrm>
          <a:prstGeom prst="rect">
            <a:avLst/>
          </a:prstGeom>
          <a:noFill/>
        </p:spPr>
        <p:txBody>
          <a:bodyPr wrap="none" rtlCol="0">
            <a:spAutoFit/>
          </a:bodyPr>
          <a:lstStyle/>
          <a:p>
            <a:r>
              <a:rPr lang="en-US" sz="2400">
                <a:latin typeface="Helvetica" charset="0"/>
                <a:ea typeface="Helvetica" charset="0"/>
                <a:cs typeface="Helvetica" charset="0"/>
              </a:rPr>
              <a:t>Logical</a:t>
            </a:r>
          </a:p>
        </p:txBody>
      </p:sp>
      <p:sp>
        <p:nvSpPr>
          <p:cNvPr id="6" name="TextBox 5"/>
          <p:cNvSpPr txBox="1"/>
          <p:nvPr/>
        </p:nvSpPr>
        <p:spPr>
          <a:xfrm>
            <a:off x="801184" y="4936478"/>
            <a:ext cx="1332416" cy="461665"/>
          </a:xfrm>
          <a:prstGeom prst="rect">
            <a:avLst/>
          </a:prstGeom>
          <a:noFill/>
        </p:spPr>
        <p:txBody>
          <a:bodyPr wrap="none" rtlCol="0">
            <a:spAutoFit/>
          </a:bodyPr>
          <a:lstStyle/>
          <a:p>
            <a:r>
              <a:rPr lang="en-US" sz="2400">
                <a:latin typeface="Helvetica" charset="0"/>
                <a:ea typeface="Helvetica" charset="0"/>
                <a:cs typeface="Helvetica" charset="0"/>
              </a:rPr>
              <a:t>Physical</a:t>
            </a:r>
            <a:endParaRPr lang="en-US" sz="2400" dirty="0">
              <a:latin typeface="Helvetica" charset="0"/>
              <a:ea typeface="Helvetica" charset="0"/>
              <a:cs typeface="Helvetica" charset="0"/>
            </a:endParaRPr>
          </a:p>
        </p:txBody>
      </p:sp>
      <p:sp>
        <p:nvSpPr>
          <p:cNvPr id="7" name="Rectangle 6"/>
          <p:cNvSpPr/>
          <p:nvPr/>
        </p:nvSpPr>
        <p:spPr>
          <a:xfrm>
            <a:off x="2438400" y="47948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8" name="Rectangle 7"/>
          <p:cNvSpPr/>
          <p:nvPr/>
        </p:nvSpPr>
        <p:spPr>
          <a:xfrm>
            <a:off x="3132074" y="478919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9" name="Rectangle 8"/>
          <p:cNvSpPr/>
          <p:nvPr/>
        </p:nvSpPr>
        <p:spPr>
          <a:xfrm>
            <a:off x="3819260" y="478919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Rectangle 9"/>
          <p:cNvSpPr/>
          <p:nvPr/>
        </p:nvSpPr>
        <p:spPr>
          <a:xfrm>
            <a:off x="4505060" y="479489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10</a:t>
            </a:r>
          </a:p>
        </p:txBody>
      </p:sp>
      <p:sp>
        <p:nvSpPr>
          <p:cNvPr id="11" name="Rectangle 10"/>
          <p:cNvSpPr/>
          <p:nvPr/>
        </p:nvSpPr>
        <p:spPr>
          <a:xfrm>
            <a:off x="5554726" y="4806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2" name="Rectangle 11"/>
          <p:cNvSpPr/>
          <p:nvPr/>
        </p:nvSpPr>
        <p:spPr>
          <a:xfrm>
            <a:off x="6248400"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6942074"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4" name="Rectangle 13"/>
          <p:cNvSpPr/>
          <p:nvPr/>
        </p:nvSpPr>
        <p:spPr>
          <a:xfrm>
            <a:off x="7627874" y="480630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9" name="Rectangle 18"/>
          <p:cNvSpPr/>
          <p:nvPr/>
        </p:nvSpPr>
        <p:spPr>
          <a:xfrm>
            <a:off x="2438400" y="2814624"/>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0" name="Rectangle 19"/>
          <p:cNvSpPr/>
          <p:nvPr/>
        </p:nvSpPr>
        <p:spPr>
          <a:xfrm>
            <a:off x="31242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1" name="Rectangle 20"/>
          <p:cNvSpPr/>
          <p:nvPr/>
        </p:nvSpPr>
        <p:spPr>
          <a:xfrm>
            <a:off x="38100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2" name="Rectangle 21"/>
          <p:cNvSpPr/>
          <p:nvPr/>
        </p:nvSpPr>
        <p:spPr>
          <a:xfrm>
            <a:off x="44958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3" name="Rectangle 22"/>
          <p:cNvSpPr/>
          <p:nvPr/>
        </p:nvSpPr>
        <p:spPr>
          <a:xfrm>
            <a:off x="51816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4" name="Rectangle 23"/>
          <p:cNvSpPr/>
          <p:nvPr/>
        </p:nvSpPr>
        <p:spPr>
          <a:xfrm>
            <a:off x="58674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5" name="Rectangle 24"/>
          <p:cNvSpPr/>
          <p:nvPr/>
        </p:nvSpPr>
        <p:spPr>
          <a:xfrm>
            <a:off x="65532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6" name="Rectangle 25"/>
          <p:cNvSpPr/>
          <p:nvPr/>
        </p:nvSpPr>
        <p:spPr>
          <a:xfrm>
            <a:off x="72390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7" name="TextBox 26"/>
          <p:cNvSpPr txBox="1"/>
          <p:nvPr/>
        </p:nvSpPr>
        <p:spPr>
          <a:xfrm>
            <a:off x="2572265" y="2357424"/>
            <a:ext cx="457200" cy="457200"/>
          </a:xfrm>
          <a:prstGeom prst="rect">
            <a:avLst/>
          </a:prstGeom>
          <a:noFill/>
        </p:spPr>
        <p:txBody>
          <a:bodyPr wrap="square" rtlCol="0">
            <a:spAutoFit/>
          </a:bodyPr>
          <a:lstStyle/>
          <a:p>
            <a:r>
              <a:rPr lang="en-US" sz="2400">
                <a:latin typeface="Helvetica" charset="0"/>
                <a:ea typeface="Helvetica" charset="0"/>
                <a:cs typeface="Helvetica" charset="0"/>
              </a:rPr>
              <a:t>0</a:t>
            </a:r>
          </a:p>
        </p:txBody>
      </p:sp>
      <p:sp>
        <p:nvSpPr>
          <p:cNvPr id="28" name="TextBox 27"/>
          <p:cNvSpPr txBox="1"/>
          <p:nvPr/>
        </p:nvSpPr>
        <p:spPr>
          <a:xfrm>
            <a:off x="3238500" y="2357424"/>
            <a:ext cx="533400" cy="457200"/>
          </a:xfrm>
          <a:prstGeom prst="rect">
            <a:avLst/>
          </a:prstGeom>
          <a:noFill/>
        </p:spPr>
        <p:txBody>
          <a:bodyPr wrap="square" rtlCol="0">
            <a:spAutoFit/>
          </a:bodyPr>
          <a:lstStyle/>
          <a:p>
            <a:r>
              <a:rPr lang="en-US" sz="2400">
                <a:latin typeface="Helvetica" charset="0"/>
                <a:ea typeface="Helvetica" charset="0"/>
                <a:cs typeface="Helvetica" charset="0"/>
              </a:rPr>
              <a:t>1</a:t>
            </a:r>
          </a:p>
        </p:txBody>
      </p:sp>
      <p:sp>
        <p:nvSpPr>
          <p:cNvPr id="29" name="TextBox 28"/>
          <p:cNvSpPr txBox="1"/>
          <p:nvPr/>
        </p:nvSpPr>
        <p:spPr>
          <a:xfrm>
            <a:off x="39624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2</a:t>
            </a:r>
          </a:p>
        </p:txBody>
      </p:sp>
      <p:sp>
        <p:nvSpPr>
          <p:cNvPr id="30" name="TextBox 29"/>
          <p:cNvSpPr txBox="1"/>
          <p:nvPr/>
        </p:nvSpPr>
        <p:spPr>
          <a:xfrm>
            <a:off x="46482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3</a:t>
            </a:r>
          </a:p>
        </p:txBody>
      </p:sp>
      <p:sp>
        <p:nvSpPr>
          <p:cNvPr id="31" name="TextBox 30"/>
          <p:cNvSpPr txBox="1"/>
          <p:nvPr/>
        </p:nvSpPr>
        <p:spPr>
          <a:xfrm>
            <a:off x="53340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4</a:t>
            </a:r>
          </a:p>
        </p:txBody>
      </p:sp>
      <p:sp>
        <p:nvSpPr>
          <p:cNvPr id="32" name="TextBox 31"/>
          <p:cNvSpPr txBox="1"/>
          <p:nvPr/>
        </p:nvSpPr>
        <p:spPr>
          <a:xfrm>
            <a:off x="60198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5</a:t>
            </a:r>
          </a:p>
        </p:txBody>
      </p:sp>
      <p:sp>
        <p:nvSpPr>
          <p:cNvPr id="33" name="TextBox 32"/>
          <p:cNvSpPr txBox="1"/>
          <p:nvPr/>
        </p:nvSpPr>
        <p:spPr>
          <a:xfrm>
            <a:off x="67056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6</a:t>
            </a:r>
          </a:p>
        </p:txBody>
      </p:sp>
      <p:sp>
        <p:nvSpPr>
          <p:cNvPr id="34" name="TextBox 33"/>
          <p:cNvSpPr txBox="1"/>
          <p:nvPr/>
        </p:nvSpPr>
        <p:spPr>
          <a:xfrm>
            <a:off x="7391400" y="2362200"/>
            <a:ext cx="533400" cy="461665"/>
          </a:xfrm>
          <a:prstGeom prst="rect">
            <a:avLst/>
          </a:prstGeom>
          <a:noFill/>
        </p:spPr>
        <p:txBody>
          <a:bodyPr wrap="square" rtlCol="0">
            <a:spAutoFit/>
          </a:bodyPr>
          <a:lstStyle/>
          <a:p>
            <a:r>
              <a:rPr lang="en-US" sz="2400" dirty="0">
                <a:latin typeface="Helvetica" charset="0"/>
                <a:ea typeface="Helvetica" charset="0"/>
                <a:cs typeface="Helvetica" charset="0"/>
              </a:rPr>
              <a:t>7</a:t>
            </a:r>
          </a:p>
        </p:txBody>
      </p:sp>
      <p:sp>
        <p:nvSpPr>
          <p:cNvPr id="35" name="TextBox 34"/>
          <p:cNvSpPr txBox="1"/>
          <p:nvPr/>
        </p:nvSpPr>
        <p:spPr>
          <a:xfrm>
            <a:off x="3258705" y="5562600"/>
            <a:ext cx="1160895" cy="461665"/>
          </a:xfrm>
          <a:prstGeom prst="rect">
            <a:avLst/>
          </a:prstGeom>
          <a:noFill/>
        </p:spPr>
        <p:txBody>
          <a:bodyPr wrap="none" rtlCol="0">
            <a:spAutoFit/>
          </a:bodyPr>
          <a:lstStyle/>
          <a:p>
            <a:r>
              <a:rPr lang="en-US" sz="2400">
                <a:latin typeface="Helvetica" charset="0"/>
                <a:ea typeface="Helvetica" charset="0"/>
                <a:cs typeface="Helvetica" charset="0"/>
              </a:rPr>
              <a:t>block 0</a:t>
            </a:r>
            <a:endParaRPr lang="en-US" sz="2400" dirty="0">
              <a:latin typeface="Helvetica" charset="0"/>
              <a:ea typeface="Helvetica" charset="0"/>
              <a:cs typeface="Helvetica" charset="0"/>
            </a:endParaRPr>
          </a:p>
        </p:txBody>
      </p:sp>
      <p:sp>
        <p:nvSpPr>
          <p:cNvPr id="36" name="TextBox 35"/>
          <p:cNvSpPr txBox="1"/>
          <p:nvPr/>
        </p:nvSpPr>
        <p:spPr>
          <a:xfrm>
            <a:off x="6382905" y="5562600"/>
            <a:ext cx="1160895" cy="461665"/>
          </a:xfrm>
          <a:prstGeom prst="rect">
            <a:avLst/>
          </a:prstGeom>
          <a:noFill/>
        </p:spPr>
        <p:txBody>
          <a:bodyPr wrap="none" rtlCol="0">
            <a:spAutoFit/>
          </a:bodyPr>
          <a:lstStyle/>
          <a:p>
            <a:r>
              <a:rPr lang="en-US" sz="2400" dirty="0">
                <a:latin typeface="Helvetica" charset="0"/>
                <a:ea typeface="Helvetica" charset="0"/>
                <a:cs typeface="Helvetica" charset="0"/>
              </a:rPr>
              <a:t>block 1</a:t>
            </a:r>
          </a:p>
        </p:txBody>
      </p:sp>
      <p:cxnSp>
        <p:nvCxnSpPr>
          <p:cNvPr id="38" name="Straight Arrow Connector 37"/>
          <p:cNvCxnSpPr>
            <a:stCxn id="19" idx="2"/>
            <a:endCxn id="7" idx="0"/>
          </p:cNvCxnSpPr>
          <p:nvPr/>
        </p:nvCxnSpPr>
        <p:spPr>
          <a:xfrm>
            <a:off x="2743200" y="3124509"/>
            <a:ext cx="0" cy="16703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429000" y="3124200"/>
            <a:ext cx="0" cy="16703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0" idx="0"/>
          </p:cNvCxnSpPr>
          <p:nvPr/>
        </p:nvCxnSpPr>
        <p:spPr>
          <a:xfrm>
            <a:off x="4114800" y="3124200"/>
            <a:ext cx="695060" cy="167069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1" idx="0"/>
          </p:cNvCxnSpPr>
          <p:nvPr/>
        </p:nvCxnSpPr>
        <p:spPr>
          <a:xfrm>
            <a:off x="4800600" y="3124200"/>
            <a:ext cx="1058926" cy="168210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621044" y="1676400"/>
            <a:ext cx="1646156" cy="461665"/>
          </a:xfrm>
          <a:prstGeom prst="rect">
            <a:avLst/>
          </a:prstGeom>
          <a:noFill/>
        </p:spPr>
        <p:txBody>
          <a:bodyPr wrap="none" rtlCol="0">
            <a:spAutoFit/>
          </a:bodyPr>
          <a:lstStyle/>
          <a:p>
            <a:r>
              <a:rPr lang="en-US" sz="2400">
                <a:solidFill>
                  <a:srgbClr val="C00000"/>
                </a:solidFill>
                <a:latin typeface="Helvetica" charset="0"/>
                <a:ea typeface="Helvetica" charset="0"/>
                <a:cs typeface="Helvetica" charset="0"/>
              </a:rPr>
              <a:t>Write 0011</a:t>
            </a:r>
          </a:p>
        </p:txBody>
      </p:sp>
      <p:cxnSp>
        <p:nvCxnSpPr>
          <p:cNvPr id="41" name="Straight Arrow Connector 40"/>
          <p:cNvCxnSpPr/>
          <p:nvPr/>
        </p:nvCxnSpPr>
        <p:spPr>
          <a:xfrm>
            <a:off x="3429000" y="2057400"/>
            <a:ext cx="0" cy="300024"/>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3014139A-9FF1-384A-B541-B816898B7AE3}"/>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8DC4206A-BE2D-BE4F-865A-E04FEB0C6A88}"/>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E09BEE64-A2A6-0D48-8049-541ED76ACF03}"/>
              </a:ext>
            </a:extLst>
          </p:cNvPr>
          <p:cNvSpPr>
            <a:spLocks noGrp="1"/>
          </p:cNvSpPr>
          <p:nvPr>
            <p:ph type="sldNum" sz="quarter" idx="12"/>
          </p:nvPr>
        </p:nvSpPr>
        <p:spPr/>
        <p:txBody>
          <a:bodyPr/>
          <a:lstStyle/>
          <a:p>
            <a:fld id="{3FEAB63E-74B1-D643-A3C6-246018F1E4D4}" type="slidenum">
              <a:rPr lang="en-US" smtClean="0"/>
              <a:pPr/>
              <a:t>120</a:t>
            </a:fld>
            <a:endParaRPr lang="en-US"/>
          </a:p>
        </p:txBody>
      </p:sp>
    </p:spTree>
    <p:extLst>
      <p:ext uri="{BB962C8B-B14F-4D97-AF65-F5344CB8AC3E}">
        <p14:creationId xmlns:p14="http://schemas.microsoft.com/office/powerpoint/2010/main" val="42156780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Translation Layer (FTL)</a:t>
            </a:r>
          </a:p>
        </p:txBody>
      </p:sp>
      <p:sp>
        <p:nvSpPr>
          <p:cNvPr id="5" name="TextBox 4"/>
          <p:cNvSpPr txBox="1"/>
          <p:nvPr/>
        </p:nvSpPr>
        <p:spPr>
          <a:xfrm>
            <a:off x="886143" y="2738735"/>
            <a:ext cx="1162498" cy="461665"/>
          </a:xfrm>
          <a:prstGeom prst="rect">
            <a:avLst/>
          </a:prstGeom>
          <a:noFill/>
        </p:spPr>
        <p:txBody>
          <a:bodyPr wrap="none" rtlCol="0">
            <a:spAutoFit/>
          </a:bodyPr>
          <a:lstStyle/>
          <a:p>
            <a:r>
              <a:rPr lang="en-US" sz="2400">
                <a:latin typeface="Helvetica" charset="0"/>
                <a:ea typeface="Helvetica" charset="0"/>
                <a:cs typeface="Helvetica" charset="0"/>
              </a:rPr>
              <a:t>Logical</a:t>
            </a:r>
          </a:p>
        </p:txBody>
      </p:sp>
      <p:sp>
        <p:nvSpPr>
          <p:cNvPr id="6" name="TextBox 5"/>
          <p:cNvSpPr txBox="1"/>
          <p:nvPr/>
        </p:nvSpPr>
        <p:spPr>
          <a:xfrm>
            <a:off x="801184" y="4936478"/>
            <a:ext cx="1332416" cy="461665"/>
          </a:xfrm>
          <a:prstGeom prst="rect">
            <a:avLst/>
          </a:prstGeom>
          <a:noFill/>
        </p:spPr>
        <p:txBody>
          <a:bodyPr wrap="none" rtlCol="0">
            <a:spAutoFit/>
          </a:bodyPr>
          <a:lstStyle/>
          <a:p>
            <a:r>
              <a:rPr lang="en-US" sz="2400">
                <a:latin typeface="Helvetica" charset="0"/>
                <a:ea typeface="Helvetica" charset="0"/>
                <a:cs typeface="Helvetica" charset="0"/>
              </a:rPr>
              <a:t>Physical</a:t>
            </a:r>
            <a:endParaRPr lang="en-US" sz="2400" dirty="0">
              <a:latin typeface="Helvetica" charset="0"/>
              <a:ea typeface="Helvetica" charset="0"/>
              <a:cs typeface="Helvetica" charset="0"/>
            </a:endParaRPr>
          </a:p>
        </p:txBody>
      </p:sp>
      <p:sp>
        <p:nvSpPr>
          <p:cNvPr id="7" name="Rectangle 6"/>
          <p:cNvSpPr/>
          <p:nvPr/>
        </p:nvSpPr>
        <p:spPr>
          <a:xfrm>
            <a:off x="2438400" y="47948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8" name="Rectangle 7"/>
          <p:cNvSpPr/>
          <p:nvPr/>
        </p:nvSpPr>
        <p:spPr>
          <a:xfrm>
            <a:off x="3132074" y="478919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9" name="Rectangle 8"/>
          <p:cNvSpPr/>
          <p:nvPr/>
        </p:nvSpPr>
        <p:spPr>
          <a:xfrm>
            <a:off x="3819260" y="478919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Rectangle 9"/>
          <p:cNvSpPr/>
          <p:nvPr/>
        </p:nvSpPr>
        <p:spPr>
          <a:xfrm>
            <a:off x="4505060" y="479489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10</a:t>
            </a:r>
          </a:p>
        </p:txBody>
      </p:sp>
      <p:sp>
        <p:nvSpPr>
          <p:cNvPr id="11" name="Rectangle 10"/>
          <p:cNvSpPr/>
          <p:nvPr/>
        </p:nvSpPr>
        <p:spPr>
          <a:xfrm>
            <a:off x="5554726" y="4806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2" name="Rectangle 11"/>
          <p:cNvSpPr/>
          <p:nvPr/>
        </p:nvSpPr>
        <p:spPr>
          <a:xfrm>
            <a:off x="6248400" y="4800600"/>
            <a:ext cx="609600" cy="76770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00</a:t>
            </a:r>
          </a:p>
          <a:p>
            <a:pPr algn="ctr"/>
            <a:r>
              <a:rPr lang="en-US" sz="2400" b="1" dirty="0">
                <a:solidFill>
                  <a:srgbClr val="C00000"/>
                </a:solidFill>
                <a:latin typeface="PT Mono" charset="0"/>
                <a:ea typeface="PT Mono" charset="0"/>
                <a:cs typeface="PT Mono" charset="0"/>
              </a:rPr>
              <a:t>11</a:t>
            </a:r>
          </a:p>
        </p:txBody>
      </p:sp>
      <p:sp>
        <p:nvSpPr>
          <p:cNvPr id="13" name="Rectangle 12"/>
          <p:cNvSpPr/>
          <p:nvPr/>
        </p:nvSpPr>
        <p:spPr>
          <a:xfrm>
            <a:off x="6942074"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4" name="Rectangle 13"/>
          <p:cNvSpPr/>
          <p:nvPr/>
        </p:nvSpPr>
        <p:spPr>
          <a:xfrm>
            <a:off x="7627874" y="480630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9" name="Rectangle 18"/>
          <p:cNvSpPr/>
          <p:nvPr/>
        </p:nvSpPr>
        <p:spPr>
          <a:xfrm>
            <a:off x="2438400" y="2814624"/>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0" name="Rectangle 19"/>
          <p:cNvSpPr/>
          <p:nvPr/>
        </p:nvSpPr>
        <p:spPr>
          <a:xfrm>
            <a:off x="31242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1" name="Rectangle 20"/>
          <p:cNvSpPr/>
          <p:nvPr/>
        </p:nvSpPr>
        <p:spPr>
          <a:xfrm>
            <a:off x="38100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2" name="Rectangle 21"/>
          <p:cNvSpPr/>
          <p:nvPr/>
        </p:nvSpPr>
        <p:spPr>
          <a:xfrm>
            <a:off x="44958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3" name="Rectangle 22"/>
          <p:cNvSpPr/>
          <p:nvPr/>
        </p:nvSpPr>
        <p:spPr>
          <a:xfrm>
            <a:off x="51816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4" name="Rectangle 23"/>
          <p:cNvSpPr/>
          <p:nvPr/>
        </p:nvSpPr>
        <p:spPr>
          <a:xfrm>
            <a:off x="58674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5" name="Rectangle 24"/>
          <p:cNvSpPr/>
          <p:nvPr/>
        </p:nvSpPr>
        <p:spPr>
          <a:xfrm>
            <a:off x="65532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6" name="Rectangle 25"/>
          <p:cNvSpPr/>
          <p:nvPr/>
        </p:nvSpPr>
        <p:spPr>
          <a:xfrm>
            <a:off x="72390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7" name="TextBox 26"/>
          <p:cNvSpPr txBox="1"/>
          <p:nvPr/>
        </p:nvSpPr>
        <p:spPr>
          <a:xfrm>
            <a:off x="2572265" y="2357424"/>
            <a:ext cx="457200" cy="457200"/>
          </a:xfrm>
          <a:prstGeom prst="rect">
            <a:avLst/>
          </a:prstGeom>
          <a:noFill/>
        </p:spPr>
        <p:txBody>
          <a:bodyPr wrap="square" rtlCol="0">
            <a:spAutoFit/>
          </a:bodyPr>
          <a:lstStyle/>
          <a:p>
            <a:r>
              <a:rPr lang="en-US" sz="2400">
                <a:latin typeface="Helvetica" charset="0"/>
                <a:ea typeface="Helvetica" charset="0"/>
                <a:cs typeface="Helvetica" charset="0"/>
              </a:rPr>
              <a:t>0</a:t>
            </a:r>
          </a:p>
        </p:txBody>
      </p:sp>
      <p:sp>
        <p:nvSpPr>
          <p:cNvPr id="28" name="TextBox 27"/>
          <p:cNvSpPr txBox="1"/>
          <p:nvPr/>
        </p:nvSpPr>
        <p:spPr>
          <a:xfrm>
            <a:off x="3238500" y="2357424"/>
            <a:ext cx="533400" cy="457200"/>
          </a:xfrm>
          <a:prstGeom prst="rect">
            <a:avLst/>
          </a:prstGeom>
          <a:noFill/>
        </p:spPr>
        <p:txBody>
          <a:bodyPr wrap="square" rtlCol="0">
            <a:spAutoFit/>
          </a:bodyPr>
          <a:lstStyle/>
          <a:p>
            <a:r>
              <a:rPr lang="en-US" sz="2400">
                <a:latin typeface="Helvetica" charset="0"/>
                <a:ea typeface="Helvetica" charset="0"/>
                <a:cs typeface="Helvetica" charset="0"/>
              </a:rPr>
              <a:t>1</a:t>
            </a:r>
          </a:p>
        </p:txBody>
      </p:sp>
      <p:sp>
        <p:nvSpPr>
          <p:cNvPr id="29" name="TextBox 28"/>
          <p:cNvSpPr txBox="1"/>
          <p:nvPr/>
        </p:nvSpPr>
        <p:spPr>
          <a:xfrm>
            <a:off x="39624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2</a:t>
            </a:r>
          </a:p>
        </p:txBody>
      </p:sp>
      <p:sp>
        <p:nvSpPr>
          <p:cNvPr id="30" name="TextBox 29"/>
          <p:cNvSpPr txBox="1"/>
          <p:nvPr/>
        </p:nvSpPr>
        <p:spPr>
          <a:xfrm>
            <a:off x="46482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3</a:t>
            </a:r>
          </a:p>
        </p:txBody>
      </p:sp>
      <p:sp>
        <p:nvSpPr>
          <p:cNvPr id="31" name="TextBox 30"/>
          <p:cNvSpPr txBox="1"/>
          <p:nvPr/>
        </p:nvSpPr>
        <p:spPr>
          <a:xfrm>
            <a:off x="53340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4</a:t>
            </a:r>
          </a:p>
        </p:txBody>
      </p:sp>
      <p:sp>
        <p:nvSpPr>
          <p:cNvPr id="32" name="TextBox 31"/>
          <p:cNvSpPr txBox="1"/>
          <p:nvPr/>
        </p:nvSpPr>
        <p:spPr>
          <a:xfrm>
            <a:off x="60198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5</a:t>
            </a:r>
          </a:p>
        </p:txBody>
      </p:sp>
      <p:sp>
        <p:nvSpPr>
          <p:cNvPr id="33" name="TextBox 32"/>
          <p:cNvSpPr txBox="1"/>
          <p:nvPr/>
        </p:nvSpPr>
        <p:spPr>
          <a:xfrm>
            <a:off x="67056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6</a:t>
            </a:r>
          </a:p>
        </p:txBody>
      </p:sp>
      <p:sp>
        <p:nvSpPr>
          <p:cNvPr id="34" name="TextBox 33"/>
          <p:cNvSpPr txBox="1"/>
          <p:nvPr/>
        </p:nvSpPr>
        <p:spPr>
          <a:xfrm>
            <a:off x="7391400" y="2362200"/>
            <a:ext cx="533400" cy="461665"/>
          </a:xfrm>
          <a:prstGeom prst="rect">
            <a:avLst/>
          </a:prstGeom>
          <a:noFill/>
        </p:spPr>
        <p:txBody>
          <a:bodyPr wrap="square" rtlCol="0">
            <a:spAutoFit/>
          </a:bodyPr>
          <a:lstStyle/>
          <a:p>
            <a:r>
              <a:rPr lang="en-US" sz="2400" dirty="0">
                <a:latin typeface="Helvetica" charset="0"/>
                <a:ea typeface="Helvetica" charset="0"/>
                <a:cs typeface="Helvetica" charset="0"/>
              </a:rPr>
              <a:t>7</a:t>
            </a:r>
          </a:p>
        </p:txBody>
      </p:sp>
      <p:sp>
        <p:nvSpPr>
          <p:cNvPr id="35" name="TextBox 34"/>
          <p:cNvSpPr txBox="1"/>
          <p:nvPr/>
        </p:nvSpPr>
        <p:spPr>
          <a:xfrm>
            <a:off x="3258705" y="5562600"/>
            <a:ext cx="1160895" cy="461665"/>
          </a:xfrm>
          <a:prstGeom prst="rect">
            <a:avLst/>
          </a:prstGeom>
          <a:noFill/>
        </p:spPr>
        <p:txBody>
          <a:bodyPr wrap="none" rtlCol="0">
            <a:spAutoFit/>
          </a:bodyPr>
          <a:lstStyle/>
          <a:p>
            <a:r>
              <a:rPr lang="en-US" sz="2400">
                <a:latin typeface="Helvetica" charset="0"/>
                <a:ea typeface="Helvetica" charset="0"/>
                <a:cs typeface="Helvetica" charset="0"/>
              </a:rPr>
              <a:t>block 0</a:t>
            </a:r>
            <a:endParaRPr lang="en-US" sz="2400" dirty="0">
              <a:latin typeface="Helvetica" charset="0"/>
              <a:ea typeface="Helvetica" charset="0"/>
              <a:cs typeface="Helvetica" charset="0"/>
            </a:endParaRPr>
          </a:p>
        </p:txBody>
      </p:sp>
      <p:sp>
        <p:nvSpPr>
          <p:cNvPr id="36" name="TextBox 35"/>
          <p:cNvSpPr txBox="1"/>
          <p:nvPr/>
        </p:nvSpPr>
        <p:spPr>
          <a:xfrm>
            <a:off x="6382905" y="5562600"/>
            <a:ext cx="1160895" cy="461665"/>
          </a:xfrm>
          <a:prstGeom prst="rect">
            <a:avLst/>
          </a:prstGeom>
          <a:noFill/>
        </p:spPr>
        <p:txBody>
          <a:bodyPr wrap="none" rtlCol="0">
            <a:spAutoFit/>
          </a:bodyPr>
          <a:lstStyle/>
          <a:p>
            <a:r>
              <a:rPr lang="en-US" sz="2400" dirty="0">
                <a:latin typeface="Helvetica" charset="0"/>
                <a:ea typeface="Helvetica" charset="0"/>
                <a:cs typeface="Helvetica" charset="0"/>
              </a:rPr>
              <a:t>block 1</a:t>
            </a:r>
          </a:p>
        </p:txBody>
      </p:sp>
      <p:cxnSp>
        <p:nvCxnSpPr>
          <p:cNvPr id="38" name="Straight Arrow Connector 37"/>
          <p:cNvCxnSpPr>
            <a:stCxn id="19" idx="2"/>
            <a:endCxn id="7" idx="0"/>
          </p:cNvCxnSpPr>
          <p:nvPr/>
        </p:nvCxnSpPr>
        <p:spPr>
          <a:xfrm>
            <a:off x="2743200" y="3124509"/>
            <a:ext cx="0" cy="16703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429000" y="3124200"/>
            <a:ext cx="0" cy="16703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0" idx="0"/>
          </p:cNvCxnSpPr>
          <p:nvPr/>
        </p:nvCxnSpPr>
        <p:spPr>
          <a:xfrm>
            <a:off x="4114800" y="3124200"/>
            <a:ext cx="695060" cy="167069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1" idx="0"/>
          </p:cNvCxnSpPr>
          <p:nvPr/>
        </p:nvCxnSpPr>
        <p:spPr>
          <a:xfrm>
            <a:off x="4800600" y="3124200"/>
            <a:ext cx="1058926" cy="168210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621044" y="1676400"/>
            <a:ext cx="1646156" cy="461665"/>
          </a:xfrm>
          <a:prstGeom prst="rect">
            <a:avLst/>
          </a:prstGeom>
          <a:noFill/>
        </p:spPr>
        <p:txBody>
          <a:bodyPr wrap="none" rtlCol="0">
            <a:spAutoFit/>
          </a:bodyPr>
          <a:lstStyle/>
          <a:p>
            <a:r>
              <a:rPr lang="en-US" sz="2400">
                <a:solidFill>
                  <a:srgbClr val="C00000"/>
                </a:solidFill>
                <a:latin typeface="Helvetica" charset="0"/>
                <a:ea typeface="Helvetica" charset="0"/>
                <a:cs typeface="Helvetica" charset="0"/>
              </a:rPr>
              <a:t>Write 0011</a:t>
            </a:r>
          </a:p>
        </p:txBody>
      </p:sp>
      <p:cxnSp>
        <p:nvCxnSpPr>
          <p:cNvPr id="41" name="Straight Arrow Connector 40"/>
          <p:cNvCxnSpPr/>
          <p:nvPr/>
        </p:nvCxnSpPr>
        <p:spPr>
          <a:xfrm>
            <a:off x="3429000" y="2057400"/>
            <a:ext cx="0" cy="300024"/>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40DA230F-CE0E-DF45-8E2E-A659840867ED}"/>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01824D2D-EED4-DB41-86BF-8678CFCCF79B}"/>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0F113A44-D2E9-0A4C-9908-E439291485B7}"/>
              </a:ext>
            </a:extLst>
          </p:cNvPr>
          <p:cNvSpPr>
            <a:spLocks noGrp="1"/>
          </p:cNvSpPr>
          <p:nvPr>
            <p:ph type="sldNum" sz="quarter" idx="12"/>
          </p:nvPr>
        </p:nvSpPr>
        <p:spPr/>
        <p:txBody>
          <a:bodyPr/>
          <a:lstStyle/>
          <a:p>
            <a:fld id="{3FEAB63E-74B1-D643-A3C6-246018F1E4D4}" type="slidenum">
              <a:rPr lang="en-US" smtClean="0"/>
              <a:pPr/>
              <a:t>121</a:t>
            </a:fld>
            <a:endParaRPr lang="en-US"/>
          </a:p>
        </p:txBody>
      </p:sp>
    </p:spTree>
    <p:extLst>
      <p:ext uri="{BB962C8B-B14F-4D97-AF65-F5344CB8AC3E}">
        <p14:creationId xmlns:p14="http://schemas.microsoft.com/office/powerpoint/2010/main" val="15456433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Translation Layer (FTL)</a:t>
            </a:r>
          </a:p>
        </p:txBody>
      </p:sp>
      <p:sp>
        <p:nvSpPr>
          <p:cNvPr id="5" name="TextBox 4"/>
          <p:cNvSpPr txBox="1"/>
          <p:nvPr/>
        </p:nvSpPr>
        <p:spPr>
          <a:xfrm>
            <a:off x="886143" y="2738735"/>
            <a:ext cx="1162498" cy="461665"/>
          </a:xfrm>
          <a:prstGeom prst="rect">
            <a:avLst/>
          </a:prstGeom>
          <a:noFill/>
        </p:spPr>
        <p:txBody>
          <a:bodyPr wrap="none" rtlCol="0">
            <a:spAutoFit/>
          </a:bodyPr>
          <a:lstStyle/>
          <a:p>
            <a:r>
              <a:rPr lang="en-US" sz="2400">
                <a:latin typeface="Helvetica" charset="0"/>
                <a:ea typeface="Helvetica" charset="0"/>
                <a:cs typeface="Helvetica" charset="0"/>
              </a:rPr>
              <a:t>Logical</a:t>
            </a:r>
          </a:p>
        </p:txBody>
      </p:sp>
      <p:sp>
        <p:nvSpPr>
          <p:cNvPr id="6" name="TextBox 5"/>
          <p:cNvSpPr txBox="1"/>
          <p:nvPr/>
        </p:nvSpPr>
        <p:spPr>
          <a:xfrm>
            <a:off x="801184" y="4936478"/>
            <a:ext cx="1332416" cy="461665"/>
          </a:xfrm>
          <a:prstGeom prst="rect">
            <a:avLst/>
          </a:prstGeom>
          <a:noFill/>
        </p:spPr>
        <p:txBody>
          <a:bodyPr wrap="none" rtlCol="0">
            <a:spAutoFit/>
          </a:bodyPr>
          <a:lstStyle/>
          <a:p>
            <a:r>
              <a:rPr lang="en-US" sz="2400">
                <a:latin typeface="Helvetica" charset="0"/>
                <a:ea typeface="Helvetica" charset="0"/>
                <a:cs typeface="Helvetica" charset="0"/>
              </a:rPr>
              <a:t>Physical</a:t>
            </a:r>
            <a:endParaRPr lang="en-US" sz="2400" dirty="0">
              <a:latin typeface="Helvetica" charset="0"/>
              <a:ea typeface="Helvetica" charset="0"/>
              <a:cs typeface="Helvetica" charset="0"/>
            </a:endParaRPr>
          </a:p>
        </p:txBody>
      </p:sp>
      <p:sp>
        <p:nvSpPr>
          <p:cNvPr id="7" name="Rectangle 6"/>
          <p:cNvSpPr/>
          <p:nvPr/>
        </p:nvSpPr>
        <p:spPr>
          <a:xfrm>
            <a:off x="2438400" y="47948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8" name="Rectangle 7"/>
          <p:cNvSpPr/>
          <p:nvPr/>
        </p:nvSpPr>
        <p:spPr>
          <a:xfrm>
            <a:off x="3132074" y="478919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9" name="Rectangle 8"/>
          <p:cNvSpPr/>
          <p:nvPr/>
        </p:nvSpPr>
        <p:spPr>
          <a:xfrm>
            <a:off x="3819260" y="478919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Rectangle 9"/>
          <p:cNvSpPr/>
          <p:nvPr/>
        </p:nvSpPr>
        <p:spPr>
          <a:xfrm>
            <a:off x="4505060" y="479489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10</a:t>
            </a:r>
          </a:p>
        </p:txBody>
      </p:sp>
      <p:sp>
        <p:nvSpPr>
          <p:cNvPr id="11" name="Rectangle 10"/>
          <p:cNvSpPr/>
          <p:nvPr/>
        </p:nvSpPr>
        <p:spPr>
          <a:xfrm>
            <a:off x="5554726" y="4806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2" name="Rectangle 11"/>
          <p:cNvSpPr/>
          <p:nvPr/>
        </p:nvSpPr>
        <p:spPr>
          <a:xfrm>
            <a:off x="6248400" y="4800600"/>
            <a:ext cx="609600" cy="76770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00</a:t>
            </a:r>
          </a:p>
          <a:p>
            <a:pPr algn="ctr"/>
            <a:r>
              <a:rPr lang="en-US" sz="2400" b="1" dirty="0">
                <a:solidFill>
                  <a:srgbClr val="C00000"/>
                </a:solidFill>
                <a:latin typeface="PT Mono" charset="0"/>
                <a:ea typeface="PT Mono" charset="0"/>
                <a:cs typeface="PT Mono" charset="0"/>
              </a:rPr>
              <a:t>11</a:t>
            </a:r>
          </a:p>
        </p:txBody>
      </p:sp>
      <p:sp>
        <p:nvSpPr>
          <p:cNvPr id="13" name="Rectangle 12"/>
          <p:cNvSpPr/>
          <p:nvPr/>
        </p:nvSpPr>
        <p:spPr>
          <a:xfrm>
            <a:off x="6942074"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4" name="Rectangle 13"/>
          <p:cNvSpPr/>
          <p:nvPr/>
        </p:nvSpPr>
        <p:spPr>
          <a:xfrm>
            <a:off x="7627874" y="480630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9" name="Rectangle 18"/>
          <p:cNvSpPr/>
          <p:nvPr/>
        </p:nvSpPr>
        <p:spPr>
          <a:xfrm>
            <a:off x="2438400" y="2814624"/>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0" name="Rectangle 19"/>
          <p:cNvSpPr/>
          <p:nvPr/>
        </p:nvSpPr>
        <p:spPr>
          <a:xfrm>
            <a:off x="31242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1" name="Rectangle 20"/>
          <p:cNvSpPr/>
          <p:nvPr/>
        </p:nvSpPr>
        <p:spPr>
          <a:xfrm>
            <a:off x="38100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2" name="Rectangle 21"/>
          <p:cNvSpPr/>
          <p:nvPr/>
        </p:nvSpPr>
        <p:spPr>
          <a:xfrm>
            <a:off x="44958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3" name="Rectangle 22"/>
          <p:cNvSpPr/>
          <p:nvPr/>
        </p:nvSpPr>
        <p:spPr>
          <a:xfrm>
            <a:off x="51816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4" name="Rectangle 23"/>
          <p:cNvSpPr/>
          <p:nvPr/>
        </p:nvSpPr>
        <p:spPr>
          <a:xfrm>
            <a:off x="58674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5" name="Rectangle 24"/>
          <p:cNvSpPr/>
          <p:nvPr/>
        </p:nvSpPr>
        <p:spPr>
          <a:xfrm>
            <a:off x="65532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6" name="Rectangle 25"/>
          <p:cNvSpPr/>
          <p:nvPr/>
        </p:nvSpPr>
        <p:spPr>
          <a:xfrm>
            <a:off x="72390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7" name="TextBox 26"/>
          <p:cNvSpPr txBox="1"/>
          <p:nvPr/>
        </p:nvSpPr>
        <p:spPr>
          <a:xfrm>
            <a:off x="2572265" y="2357424"/>
            <a:ext cx="457200" cy="457200"/>
          </a:xfrm>
          <a:prstGeom prst="rect">
            <a:avLst/>
          </a:prstGeom>
          <a:noFill/>
        </p:spPr>
        <p:txBody>
          <a:bodyPr wrap="square" rtlCol="0">
            <a:spAutoFit/>
          </a:bodyPr>
          <a:lstStyle/>
          <a:p>
            <a:r>
              <a:rPr lang="en-US" sz="2400">
                <a:latin typeface="Helvetica" charset="0"/>
                <a:ea typeface="Helvetica" charset="0"/>
                <a:cs typeface="Helvetica" charset="0"/>
              </a:rPr>
              <a:t>0</a:t>
            </a:r>
          </a:p>
        </p:txBody>
      </p:sp>
      <p:sp>
        <p:nvSpPr>
          <p:cNvPr id="28" name="TextBox 27"/>
          <p:cNvSpPr txBox="1"/>
          <p:nvPr/>
        </p:nvSpPr>
        <p:spPr>
          <a:xfrm>
            <a:off x="3238500" y="2357424"/>
            <a:ext cx="533400" cy="457200"/>
          </a:xfrm>
          <a:prstGeom prst="rect">
            <a:avLst/>
          </a:prstGeom>
          <a:noFill/>
        </p:spPr>
        <p:txBody>
          <a:bodyPr wrap="square" rtlCol="0">
            <a:spAutoFit/>
          </a:bodyPr>
          <a:lstStyle/>
          <a:p>
            <a:r>
              <a:rPr lang="en-US" sz="2400">
                <a:latin typeface="Helvetica" charset="0"/>
                <a:ea typeface="Helvetica" charset="0"/>
                <a:cs typeface="Helvetica" charset="0"/>
              </a:rPr>
              <a:t>1</a:t>
            </a:r>
          </a:p>
        </p:txBody>
      </p:sp>
      <p:sp>
        <p:nvSpPr>
          <p:cNvPr id="29" name="TextBox 28"/>
          <p:cNvSpPr txBox="1"/>
          <p:nvPr/>
        </p:nvSpPr>
        <p:spPr>
          <a:xfrm>
            <a:off x="39624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2</a:t>
            </a:r>
          </a:p>
        </p:txBody>
      </p:sp>
      <p:sp>
        <p:nvSpPr>
          <p:cNvPr id="30" name="TextBox 29"/>
          <p:cNvSpPr txBox="1"/>
          <p:nvPr/>
        </p:nvSpPr>
        <p:spPr>
          <a:xfrm>
            <a:off x="46482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3</a:t>
            </a:r>
          </a:p>
        </p:txBody>
      </p:sp>
      <p:sp>
        <p:nvSpPr>
          <p:cNvPr id="31" name="TextBox 30"/>
          <p:cNvSpPr txBox="1"/>
          <p:nvPr/>
        </p:nvSpPr>
        <p:spPr>
          <a:xfrm>
            <a:off x="53340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4</a:t>
            </a:r>
          </a:p>
        </p:txBody>
      </p:sp>
      <p:sp>
        <p:nvSpPr>
          <p:cNvPr id="32" name="TextBox 31"/>
          <p:cNvSpPr txBox="1"/>
          <p:nvPr/>
        </p:nvSpPr>
        <p:spPr>
          <a:xfrm>
            <a:off x="60198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5</a:t>
            </a:r>
          </a:p>
        </p:txBody>
      </p:sp>
      <p:sp>
        <p:nvSpPr>
          <p:cNvPr id="33" name="TextBox 32"/>
          <p:cNvSpPr txBox="1"/>
          <p:nvPr/>
        </p:nvSpPr>
        <p:spPr>
          <a:xfrm>
            <a:off x="67056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6</a:t>
            </a:r>
          </a:p>
        </p:txBody>
      </p:sp>
      <p:sp>
        <p:nvSpPr>
          <p:cNvPr id="34" name="TextBox 33"/>
          <p:cNvSpPr txBox="1"/>
          <p:nvPr/>
        </p:nvSpPr>
        <p:spPr>
          <a:xfrm>
            <a:off x="7391400" y="2362200"/>
            <a:ext cx="533400" cy="461665"/>
          </a:xfrm>
          <a:prstGeom prst="rect">
            <a:avLst/>
          </a:prstGeom>
          <a:noFill/>
        </p:spPr>
        <p:txBody>
          <a:bodyPr wrap="square" rtlCol="0">
            <a:spAutoFit/>
          </a:bodyPr>
          <a:lstStyle/>
          <a:p>
            <a:r>
              <a:rPr lang="en-US" sz="2400" dirty="0">
                <a:latin typeface="Helvetica" charset="0"/>
                <a:ea typeface="Helvetica" charset="0"/>
                <a:cs typeface="Helvetica" charset="0"/>
              </a:rPr>
              <a:t>7</a:t>
            </a:r>
          </a:p>
        </p:txBody>
      </p:sp>
      <p:sp>
        <p:nvSpPr>
          <p:cNvPr id="35" name="TextBox 34"/>
          <p:cNvSpPr txBox="1"/>
          <p:nvPr/>
        </p:nvSpPr>
        <p:spPr>
          <a:xfrm>
            <a:off x="3258705" y="5562600"/>
            <a:ext cx="1160895" cy="461665"/>
          </a:xfrm>
          <a:prstGeom prst="rect">
            <a:avLst/>
          </a:prstGeom>
          <a:noFill/>
        </p:spPr>
        <p:txBody>
          <a:bodyPr wrap="none" rtlCol="0">
            <a:spAutoFit/>
          </a:bodyPr>
          <a:lstStyle/>
          <a:p>
            <a:r>
              <a:rPr lang="en-US" sz="2400">
                <a:latin typeface="Helvetica" charset="0"/>
                <a:ea typeface="Helvetica" charset="0"/>
                <a:cs typeface="Helvetica" charset="0"/>
              </a:rPr>
              <a:t>block 0</a:t>
            </a:r>
            <a:endParaRPr lang="en-US" sz="2400" dirty="0">
              <a:latin typeface="Helvetica" charset="0"/>
              <a:ea typeface="Helvetica" charset="0"/>
              <a:cs typeface="Helvetica" charset="0"/>
            </a:endParaRPr>
          </a:p>
        </p:txBody>
      </p:sp>
      <p:sp>
        <p:nvSpPr>
          <p:cNvPr id="36" name="TextBox 35"/>
          <p:cNvSpPr txBox="1"/>
          <p:nvPr/>
        </p:nvSpPr>
        <p:spPr>
          <a:xfrm>
            <a:off x="6382905" y="5562600"/>
            <a:ext cx="1160895" cy="461665"/>
          </a:xfrm>
          <a:prstGeom prst="rect">
            <a:avLst/>
          </a:prstGeom>
          <a:noFill/>
        </p:spPr>
        <p:txBody>
          <a:bodyPr wrap="none" rtlCol="0">
            <a:spAutoFit/>
          </a:bodyPr>
          <a:lstStyle/>
          <a:p>
            <a:r>
              <a:rPr lang="en-US" sz="2400" dirty="0">
                <a:latin typeface="Helvetica" charset="0"/>
                <a:ea typeface="Helvetica" charset="0"/>
                <a:cs typeface="Helvetica" charset="0"/>
              </a:rPr>
              <a:t>block 1</a:t>
            </a:r>
          </a:p>
        </p:txBody>
      </p:sp>
      <p:cxnSp>
        <p:nvCxnSpPr>
          <p:cNvPr id="38" name="Straight Arrow Connector 37"/>
          <p:cNvCxnSpPr>
            <a:stCxn id="19" idx="2"/>
            <a:endCxn id="7" idx="0"/>
          </p:cNvCxnSpPr>
          <p:nvPr/>
        </p:nvCxnSpPr>
        <p:spPr>
          <a:xfrm>
            <a:off x="2743200" y="3124509"/>
            <a:ext cx="0" cy="16703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2" idx="0"/>
          </p:cNvCxnSpPr>
          <p:nvPr/>
        </p:nvCxnSpPr>
        <p:spPr>
          <a:xfrm>
            <a:off x="3429000" y="3124200"/>
            <a:ext cx="3124200" cy="167640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0" idx="0"/>
          </p:cNvCxnSpPr>
          <p:nvPr/>
        </p:nvCxnSpPr>
        <p:spPr>
          <a:xfrm>
            <a:off x="4114800" y="3124200"/>
            <a:ext cx="695060" cy="167069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1" idx="0"/>
          </p:cNvCxnSpPr>
          <p:nvPr/>
        </p:nvCxnSpPr>
        <p:spPr>
          <a:xfrm>
            <a:off x="4800600" y="3124200"/>
            <a:ext cx="1058926" cy="168210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621044" y="1676400"/>
            <a:ext cx="1646156" cy="461665"/>
          </a:xfrm>
          <a:prstGeom prst="rect">
            <a:avLst/>
          </a:prstGeom>
          <a:noFill/>
        </p:spPr>
        <p:txBody>
          <a:bodyPr wrap="none" rtlCol="0">
            <a:spAutoFit/>
          </a:bodyPr>
          <a:lstStyle/>
          <a:p>
            <a:r>
              <a:rPr lang="en-US" sz="2400">
                <a:solidFill>
                  <a:srgbClr val="C00000"/>
                </a:solidFill>
                <a:latin typeface="Helvetica" charset="0"/>
                <a:ea typeface="Helvetica" charset="0"/>
                <a:cs typeface="Helvetica" charset="0"/>
              </a:rPr>
              <a:t>Write 0011</a:t>
            </a:r>
          </a:p>
        </p:txBody>
      </p:sp>
      <p:cxnSp>
        <p:nvCxnSpPr>
          <p:cNvPr id="41" name="Straight Arrow Connector 40"/>
          <p:cNvCxnSpPr/>
          <p:nvPr/>
        </p:nvCxnSpPr>
        <p:spPr>
          <a:xfrm>
            <a:off x="3429000" y="2057400"/>
            <a:ext cx="0" cy="300024"/>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667827" y="3615344"/>
            <a:ext cx="2137124" cy="707886"/>
          </a:xfrm>
          <a:prstGeom prst="rect">
            <a:avLst/>
          </a:prstGeom>
          <a:noFill/>
        </p:spPr>
        <p:txBody>
          <a:bodyPr wrap="none" rtlCol="0">
            <a:spAutoFit/>
          </a:bodyPr>
          <a:lstStyle/>
          <a:p>
            <a:pPr algn="ctr"/>
            <a:r>
              <a:rPr lang="en-US" sz="2000" dirty="0">
                <a:solidFill>
                  <a:srgbClr val="C00000"/>
                </a:solidFill>
                <a:latin typeface="Helvetica" charset="0"/>
                <a:ea typeface="Helvetica" charset="0"/>
                <a:cs typeface="Helvetica" charset="0"/>
              </a:rPr>
              <a:t>Change address </a:t>
            </a:r>
          </a:p>
          <a:p>
            <a:pPr algn="ctr"/>
            <a:r>
              <a:rPr lang="en-US" sz="2000" dirty="0">
                <a:solidFill>
                  <a:srgbClr val="C00000"/>
                </a:solidFill>
                <a:latin typeface="Helvetica" charset="0"/>
                <a:ea typeface="Helvetica" charset="0"/>
                <a:cs typeface="Helvetica" charset="0"/>
              </a:rPr>
              <a:t>mapping</a:t>
            </a:r>
          </a:p>
        </p:txBody>
      </p:sp>
      <p:sp>
        <p:nvSpPr>
          <p:cNvPr id="15" name="Footer Placeholder 14">
            <a:extLst>
              <a:ext uri="{FF2B5EF4-FFF2-40B4-BE49-F238E27FC236}">
                <a16:creationId xmlns:a16="http://schemas.microsoft.com/office/drawing/2014/main" id="{E9104239-BD47-B84E-9AFB-F43A460D9A6C}"/>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13FBCE82-34F4-0D4D-A7DB-7078251039A7}"/>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C26FD798-F63B-4749-BD24-17647866B88B}"/>
              </a:ext>
            </a:extLst>
          </p:cNvPr>
          <p:cNvSpPr>
            <a:spLocks noGrp="1"/>
          </p:cNvSpPr>
          <p:nvPr>
            <p:ph type="sldNum" sz="quarter" idx="12"/>
          </p:nvPr>
        </p:nvSpPr>
        <p:spPr/>
        <p:txBody>
          <a:bodyPr/>
          <a:lstStyle/>
          <a:p>
            <a:fld id="{3FEAB63E-74B1-D643-A3C6-246018F1E4D4}" type="slidenum">
              <a:rPr lang="en-US" smtClean="0"/>
              <a:pPr/>
              <a:t>122</a:t>
            </a:fld>
            <a:endParaRPr lang="en-US"/>
          </a:p>
        </p:txBody>
      </p:sp>
    </p:spTree>
    <p:extLst>
      <p:ext uri="{BB962C8B-B14F-4D97-AF65-F5344CB8AC3E}">
        <p14:creationId xmlns:p14="http://schemas.microsoft.com/office/powerpoint/2010/main" val="324905414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Translation Layer (FTL)</a:t>
            </a:r>
          </a:p>
        </p:txBody>
      </p:sp>
      <p:sp>
        <p:nvSpPr>
          <p:cNvPr id="5" name="TextBox 4"/>
          <p:cNvSpPr txBox="1"/>
          <p:nvPr/>
        </p:nvSpPr>
        <p:spPr>
          <a:xfrm>
            <a:off x="886143" y="2738735"/>
            <a:ext cx="1162498" cy="461665"/>
          </a:xfrm>
          <a:prstGeom prst="rect">
            <a:avLst/>
          </a:prstGeom>
          <a:noFill/>
        </p:spPr>
        <p:txBody>
          <a:bodyPr wrap="none" rtlCol="0">
            <a:spAutoFit/>
          </a:bodyPr>
          <a:lstStyle/>
          <a:p>
            <a:r>
              <a:rPr lang="en-US" sz="2400">
                <a:latin typeface="Helvetica" charset="0"/>
                <a:ea typeface="Helvetica" charset="0"/>
                <a:cs typeface="Helvetica" charset="0"/>
              </a:rPr>
              <a:t>Logical</a:t>
            </a:r>
          </a:p>
        </p:txBody>
      </p:sp>
      <p:sp>
        <p:nvSpPr>
          <p:cNvPr id="6" name="TextBox 5"/>
          <p:cNvSpPr txBox="1"/>
          <p:nvPr/>
        </p:nvSpPr>
        <p:spPr>
          <a:xfrm>
            <a:off x="801184" y="4936478"/>
            <a:ext cx="1332416" cy="461665"/>
          </a:xfrm>
          <a:prstGeom prst="rect">
            <a:avLst/>
          </a:prstGeom>
          <a:noFill/>
        </p:spPr>
        <p:txBody>
          <a:bodyPr wrap="none" rtlCol="0">
            <a:spAutoFit/>
          </a:bodyPr>
          <a:lstStyle/>
          <a:p>
            <a:r>
              <a:rPr lang="en-US" sz="2400">
                <a:latin typeface="Helvetica" charset="0"/>
                <a:ea typeface="Helvetica" charset="0"/>
                <a:cs typeface="Helvetica" charset="0"/>
              </a:rPr>
              <a:t>Physical</a:t>
            </a:r>
            <a:endParaRPr lang="en-US" sz="2400" dirty="0">
              <a:latin typeface="Helvetica" charset="0"/>
              <a:ea typeface="Helvetica" charset="0"/>
              <a:cs typeface="Helvetica" charset="0"/>
            </a:endParaRPr>
          </a:p>
        </p:txBody>
      </p:sp>
      <p:sp>
        <p:nvSpPr>
          <p:cNvPr id="7" name="Rectangle 6"/>
          <p:cNvSpPr/>
          <p:nvPr/>
        </p:nvSpPr>
        <p:spPr>
          <a:xfrm>
            <a:off x="2438400" y="47948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8" name="Rectangle 7"/>
          <p:cNvSpPr/>
          <p:nvPr/>
        </p:nvSpPr>
        <p:spPr>
          <a:xfrm>
            <a:off x="3132074" y="4789193"/>
            <a:ext cx="609600" cy="767703"/>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50000"/>
                  </a:schemeClr>
                </a:solidFill>
                <a:latin typeface="PT Mono" charset="0"/>
                <a:ea typeface="PT Mono" charset="0"/>
                <a:cs typeface="PT Mono" charset="0"/>
              </a:rPr>
              <a:t>01</a:t>
            </a:r>
          </a:p>
          <a:p>
            <a:pPr algn="ctr"/>
            <a:r>
              <a:rPr lang="en-US" sz="2400" b="1" dirty="0">
                <a:solidFill>
                  <a:schemeClr val="bg1">
                    <a:lumMod val="50000"/>
                  </a:schemeClr>
                </a:solidFill>
                <a:latin typeface="PT Mono" charset="0"/>
                <a:ea typeface="PT Mono" charset="0"/>
                <a:cs typeface="PT Mono" charset="0"/>
              </a:rPr>
              <a:t>10</a:t>
            </a:r>
          </a:p>
        </p:txBody>
      </p:sp>
      <p:sp>
        <p:nvSpPr>
          <p:cNvPr id="9" name="Rectangle 8"/>
          <p:cNvSpPr/>
          <p:nvPr/>
        </p:nvSpPr>
        <p:spPr>
          <a:xfrm>
            <a:off x="3819260" y="478919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Rectangle 9"/>
          <p:cNvSpPr/>
          <p:nvPr/>
        </p:nvSpPr>
        <p:spPr>
          <a:xfrm>
            <a:off x="4505060" y="479489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10</a:t>
            </a:r>
          </a:p>
        </p:txBody>
      </p:sp>
      <p:sp>
        <p:nvSpPr>
          <p:cNvPr id="11" name="Rectangle 10"/>
          <p:cNvSpPr/>
          <p:nvPr/>
        </p:nvSpPr>
        <p:spPr>
          <a:xfrm>
            <a:off x="5554726" y="4806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2" name="Rectangle 11"/>
          <p:cNvSpPr/>
          <p:nvPr/>
        </p:nvSpPr>
        <p:spPr>
          <a:xfrm>
            <a:off x="6248400" y="4800600"/>
            <a:ext cx="609600" cy="76770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00</a:t>
            </a:r>
          </a:p>
          <a:p>
            <a:pPr algn="ctr"/>
            <a:r>
              <a:rPr lang="en-US" sz="2400" b="1" dirty="0">
                <a:solidFill>
                  <a:srgbClr val="C00000"/>
                </a:solidFill>
                <a:latin typeface="PT Mono" charset="0"/>
                <a:ea typeface="PT Mono" charset="0"/>
                <a:cs typeface="PT Mono" charset="0"/>
              </a:rPr>
              <a:t>11</a:t>
            </a:r>
          </a:p>
        </p:txBody>
      </p:sp>
      <p:sp>
        <p:nvSpPr>
          <p:cNvPr id="13" name="Rectangle 12"/>
          <p:cNvSpPr/>
          <p:nvPr/>
        </p:nvSpPr>
        <p:spPr>
          <a:xfrm>
            <a:off x="6942074"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4" name="Rectangle 13"/>
          <p:cNvSpPr/>
          <p:nvPr/>
        </p:nvSpPr>
        <p:spPr>
          <a:xfrm>
            <a:off x="7627874" y="480630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9" name="Rectangle 18"/>
          <p:cNvSpPr/>
          <p:nvPr/>
        </p:nvSpPr>
        <p:spPr>
          <a:xfrm>
            <a:off x="2438400" y="2814624"/>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0" name="Rectangle 19"/>
          <p:cNvSpPr/>
          <p:nvPr/>
        </p:nvSpPr>
        <p:spPr>
          <a:xfrm>
            <a:off x="31242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1" name="Rectangle 20"/>
          <p:cNvSpPr/>
          <p:nvPr/>
        </p:nvSpPr>
        <p:spPr>
          <a:xfrm>
            <a:off x="38100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2" name="Rectangle 21"/>
          <p:cNvSpPr/>
          <p:nvPr/>
        </p:nvSpPr>
        <p:spPr>
          <a:xfrm>
            <a:off x="44958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3" name="Rectangle 22"/>
          <p:cNvSpPr/>
          <p:nvPr/>
        </p:nvSpPr>
        <p:spPr>
          <a:xfrm>
            <a:off x="51816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4" name="Rectangle 23"/>
          <p:cNvSpPr/>
          <p:nvPr/>
        </p:nvSpPr>
        <p:spPr>
          <a:xfrm>
            <a:off x="58674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5" name="Rectangle 24"/>
          <p:cNvSpPr/>
          <p:nvPr/>
        </p:nvSpPr>
        <p:spPr>
          <a:xfrm>
            <a:off x="65532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6" name="Rectangle 25"/>
          <p:cNvSpPr/>
          <p:nvPr/>
        </p:nvSpPr>
        <p:spPr>
          <a:xfrm>
            <a:off x="72390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7" name="TextBox 26"/>
          <p:cNvSpPr txBox="1"/>
          <p:nvPr/>
        </p:nvSpPr>
        <p:spPr>
          <a:xfrm>
            <a:off x="2572265" y="2357424"/>
            <a:ext cx="457200" cy="457200"/>
          </a:xfrm>
          <a:prstGeom prst="rect">
            <a:avLst/>
          </a:prstGeom>
          <a:noFill/>
        </p:spPr>
        <p:txBody>
          <a:bodyPr wrap="square" rtlCol="0">
            <a:spAutoFit/>
          </a:bodyPr>
          <a:lstStyle/>
          <a:p>
            <a:r>
              <a:rPr lang="en-US" sz="2400">
                <a:latin typeface="Helvetica" charset="0"/>
                <a:ea typeface="Helvetica" charset="0"/>
                <a:cs typeface="Helvetica" charset="0"/>
              </a:rPr>
              <a:t>0</a:t>
            </a:r>
          </a:p>
        </p:txBody>
      </p:sp>
      <p:sp>
        <p:nvSpPr>
          <p:cNvPr id="28" name="TextBox 27"/>
          <p:cNvSpPr txBox="1"/>
          <p:nvPr/>
        </p:nvSpPr>
        <p:spPr>
          <a:xfrm>
            <a:off x="3238500" y="2357424"/>
            <a:ext cx="533400" cy="457200"/>
          </a:xfrm>
          <a:prstGeom prst="rect">
            <a:avLst/>
          </a:prstGeom>
          <a:noFill/>
        </p:spPr>
        <p:txBody>
          <a:bodyPr wrap="square" rtlCol="0">
            <a:spAutoFit/>
          </a:bodyPr>
          <a:lstStyle/>
          <a:p>
            <a:r>
              <a:rPr lang="en-US" sz="2400">
                <a:latin typeface="Helvetica" charset="0"/>
                <a:ea typeface="Helvetica" charset="0"/>
                <a:cs typeface="Helvetica" charset="0"/>
              </a:rPr>
              <a:t>1</a:t>
            </a:r>
          </a:p>
        </p:txBody>
      </p:sp>
      <p:sp>
        <p:nvSpPr>
          <p:cNvPr id="29" name="TextBox 28"/>
          <p:cNvSpPr txBox="1"/>
          <p:nvPr/>
        </p:nvSpPr>
        <p:spPr>
          <a:xfrm>
            <a:off x="39624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2</a:t>
            </a:r>
          </a:p>
        </p:txBody>
      </p:sp>
      <p:sp>
        <p:nvSpPr>
          <p:cNvPr id="30" name="TextBox 29"/>
          <p:cNvSpPr txBox="1"/>
          <p:nvPr/>
        </p:nvSpPr>
        <p:spPr>
          <a:xfrm>
            <a:off x="46482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3</a:t>
            </a:r>
          </a:p>
        </p:txBody>
      </p:sp>
      <p:sp>
        <p:nvSpPr>
          <p:cNvPr id="31" name="TextBox 30"/>
          <p:cNvSpPr txBox="1"/>
          <p:nvPr/>
        </p:nvSpPr>
        <p:spPr>
          <a:xfrm>
            <a:off x="53340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4</a:t>
            </a:r>
          </a:p>
        </p:txBody>
      </p:sp>
      <p:sp>
        <p:nvSpPr>
          <p:cNvPr id="32" name="TextBox 31"/>
          <p:cNvSpPr txBox="1"/>
          <p:nvPr/>
        </p:nvSpPr>
        <p:spPr>
          <a:xfrm>
            <a:off x="60198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5</a:t>
            </a:r>
          </a:p>
        </p:txBody>
      </p:sp>
      <p:sp>
        <p:nvSpPr>
          <p:cNvPr id="33" name="TextBox 32"/>
          <p:cNvSpPr txBox="1"/>
          <p:nvPr/>
        </p:nvSpPr>
        <p:spPr>
          <a:xfrm>
            <a:off x="67056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6</a:t>
            </a:r>
          </a:p>
        </p:txBody>
      </p:sp>
      <p:sp>
        <p:nvSpPr>
          <p:cNvPr id="34" name="TextBox 33"/>
          <p:cNvSpPr txBox="1"/>
          <p:nvPr/>
        </p:nvSpPr>
        <p:spPr>
          <a:xfrm>
            <a:off x="7391400" y="2362200"/>
            <a:ext cx="533400" cy="461665"/>
          </a:xfrm>
          <a:prstGeom prst="rect">
            <a:avLst/>
          </a:prstGeom>
          <a:noFill/>
        </p:spPr>
        <p:txBody>
          <a:bodyPr wrap="square" rtlCol="0">
            <a:spAutoFit/>
          </a:bodyPr>
          <a:lstStyle/>
          <a:p>
            <a:r>
              <a:rPr lang="en-US" sz="2400" dirty="0">
                <a:latin typeface="Helvetica" charset="0"/>
                <a:ea typeface="Helvetica" charset="0"/>
                <a:cs typeface="Helvetica" charset="0"/>
              </a:rPr>
              <a:t>7</a:t>
            </a:r>
          </a:p>
        </p:txBody>
      </p:sp>
      <p:sp>
        <p:nvSpPr>
          <p:cNvPr id="35" name="TextBox 34"/>
          <p:cNvSpPr txBox="1"/>
          <p:nvPr/>
        </p:nvSpPr>
        <p:spPr>
          <a:xfrm>
            <a:off x="3258705" y="5562600"/>
            <a:ext cx="1160895" cy="461665"/>
          </a:xfrm>
          <a:prstGeom prst="rect">
            <a:avLst/>
          </a:prstGeom>
          <a:noFill/>
        </p:spPr>
        <p:txBody>
          <a:bodyPr wrap="none" rtlCol="0">
            <a:spAutoFit/>
          </a:bodyPr>
          <a:lstStyle/>
          <a:p>
            <a:r>
              <a:rPr lang="en-US" sz="2400">
                <a:latin typeface="Helvetica" charset="0"/>
                <a:ea typeface="Helvetica" charset="0"/>
                <a:cs typeface="Helvetica" charset="0"/>
              </a:rPr>
              <a:t>block 0</a:t>
            </a:r>
            <a:endParaRPr lang="en-US" sz="2400" dirty="0">
              <a:latin typeface="Helvetica" charset="0"/>
              <a:ea typeface="Helvetica" charset="0"/>
              <a:cs typeface="Helvetica" charset="0"/>
            </a:endParaRPr>
          </a:p>
        </p:txBody>
      </p:sp>
      <p:sp>
        <p:nvSpPr>
          <p:cNvPr id="36" name="TextBox 35"/>
          <p:cNvSpPr txBox="1"/>
          <p:nvPr/>
        </p:nvSpPr>
        <p:spPr>
          <a:xfrm>
            <a:off x="6382905" y="5562600"/>
            <a:ext cx="1160895" cy="461665"/>
          </a:xfrm>
          <a:prstGeom prst="rect">
            <a:avLst/>
          </a:prstGeom>
          <a:noFill/>
        </p:spPr>
        <p:txBody>
          <a:bodyPr wrap="none" rtlCol="0">
            <a:spAutoFit/>
          </a:bodyPr>
          <a:lstStyle/>
          <a:p>
            <a:r>
              <a:rPr lang="en-US" sz="2400" dirty="0">
                <a:latin typeface="Helvetica" charset="0"/>
                <a:ea typeface="Helvetica" charset="0"/>
                <a:cs typeface="Helvetica" charset="0"/>
              </a:rPr>
              <a:t>block 1</a:t>
            </a:r>
          </a:p>
        </p:txBody>
      </p:sp>
      <p:cxnSp>
        <p:nvCxnSpPr>
          <p:cNvPr id="38" name="Straight Arrow Connector 37"/>
          <p:cNvCxnSpPr>
            <a:stCxn id="19" idx="2"/>
            <a:endCxn id="7" idx="0"/>
          </p:cNvCxnSpPr>
          <p:nvPr/>
        </p:nvCxnSpPr>
        <p:spPr>
          <a:xfrm>
            <a:off x="2743200" y="3124509"/>
            <a:ext cx="0" cy="16703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2" idx="0"/>
          </p:cNvCxnSpPr>
          <p:nvPr/>
        </p:nvCxnSpPr>
        <p:spPr>
          <a:xfrm>
            <a:off x="3429000" y="3124200"/>
            <a:ext cx="3124200" cy="167640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0" idx="0"/>
          </p:cNvCxnSpPr>
          <p:nvPr/>
        </p:nvCxnSpPr>
        <p:spPr>
          <a:xfrm>
            <a:off x="4114800" y="3124200"/>
            <a:ext cx="695060" cy="167069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1" idx="0"/>
          </p:cNvCxnSpPr>
          <p:nvPr/>
        </p:nvCxnSpPr>
        <p:spPr>
          <a:xfrm>
            <a:off x="4800600" y="3124200"/>
            <a:ext cx="1058926" cy="168210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621044" y="1676400"/>
            <a:ext cx="1646156" cy="461665"/>
          </a:xfrm>
          <a:prstGeom prst="rect">
            <a:avLst/>
          </a:prstGeom>
          <a:noFill/>
        </p:spPr>
        <p:txBody>
          <a:bodyPr wrap="none" rtlCol="0">
            <a:spAutoFit/>
          </a:bodyPr>
          <a:lstStyle/>
          <a:p>
            <a:r>
              <a:rPr lang="en-US" sz="2400">
                <a:solidFill>
                  <a:srgbClr val="C00000"/>
                </a:solidFill>
                <a:latin typeface="Helvetica" charset="0"/>
                <a:ea typeface="Helvetica" charset="0"/>
                <a:cs typeface="Helvetica" charset="0"/>
              </a:rPr>
              <a:t>Write 0011</a:t>
            </a:r>
          </a:p>
        </p:txBody>
      </p:sp>
      <p:cxnSp>
        <p:nvCxnSpPr>
          <p:cNvPr id="41" name="Straight Arrow Connector 40"/>
          <p:cNvCxnSpPr/>
          <p:nvPr/>
        </p:nvCxnSpPr>
        <p:spPr>
          <a:xfrm>
            <a:off x="3429000" y="2057400"/>
            <a:ext cx="0" cy="300024"/>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667827" y="3615344"/>
            <a:ext cx="2137124" cy="707886"/>
          </a:xfrm>
          <a:prstGeom prst="rect">
            <a:avLst/>
          </a:prstGeom>
          <a:noFill/>
        </p:spPr>
        <p:txBody>
          <a:bodyPr wrap="none" rtlCol="0">
            <a:spAutoFit/>
          </a:bodyPr>
          <a:lstStyle/>
          <a:p>
            <a:pPr algn="ctr"/>
            <a:r>
              <a:rPr lang="en-US" sz="2000" dirty="0">
                <a:solidFill>
                  <a:srgbClr val="C00000"/>
                </a:solidFill>
                <a:latin typeface="Helvetica" charset="0"/>
                <a:ea typeface="Helvetica" charset="0"/>
                <a:cs typeface="Helvetica" charset="0"/>
              </a:rPr>
              <a:t>Change address </a:t>
            </a:r>
          </a:p>
          <a:p>
            <a:pPr algn="ctr"/>
            <a:r>
              <a:rPr lang="en-US" sz="2000" dirty="0">
                <a:solidFill>
                  <a:srgbClr val="C00000"/>
                </a:solidFill>
                <a:latin typeface="Helvetica" charset="0"/>
                <a:ea typeface="Helvetica" charset="0"/>
                <a:cs typeface="Helvetica" charset="0"/>
              </a:rPr>
              <a:t>mapping</a:t>
            </a:r>
          </a:p>
        </p:txBody>
      </p:sp>
      <p:sp>
        <p:nvSpPr>
          <p:cNvPr id="44" name="TextBox 43"/>
          <p:cNvSpPr txBox="1"/>
          <p:nvPr/>
        </p:nvSpPr>
        <p:spPr>
          <a:xfrm>
            <a:off x="351781" y="3343870"/>
            <a:ext cx="2239019" cy="923330"/>
          </a:xfrm>
          <a:prstGeom prst="rect">
            <a:avLst/>
          </a:prstGeom>
          <a:noFill/>
        </p:spPr>
        <p:txBody>
          <a:bodyPr wrap="square" rtlCol="0">
            <a:spAutoFit/>
          </a:bodyPr>
          <a:lstStyle/>
          <a:p>
            <a:pPr algn="ctr"/>
            <a:r>
              <a:rPr lang="en-US" dirty="0">
                <a:solidFill>
                  <a:schemeClr val="tx1">
                    <a:lumMod val="65000"/>
                    <a:lumOff val="35000"/>
                  </a:schemeClr>
                </a:solidFill>
                <a:latin typeface="Helvetica" charset="0"/>
                <a:ea typeface="Helvetica" charset="0"/>
                <a:cs typeface="Helvetica" charset="0"/>
              </a:rPr>
              <a:t>Marked as </a:t>
            </a:r>
            <a:r>
              <a:rPr lang="en-US" b="1" dirty="0">
                <a:solidFill>
                  <a:schemeClr val="tx1">
                    <a:lumMod val="65000"/>
                    <a:lumOff val="35000"/>
                  </a:schemeClr>
                </a:solidFill>
                <a:latin typeface="Helvetica" charset="0"/>
                <a:ea typeface="Helvetica" charset="0"/>
                <a:cs typeface="Helvetica" charset="0"/>
              </a:rPr>
              <a:t>invalid</a:t>
            </a:r>
          </a:p>
          <a:p>
            <a:pPr algn="ctr"/>
            <a:r>
              <a:rPr lang="en-US" dirty="0">
                <a:solidFill>
                  <a:schemeClr val="tx1">
                    <a:lumMod val="65000"/>
                    <a:lumOff val="35000"/>
                  </a:schemeClr>
                </a:solidFill>
                <a:latin typeface="Helvetica" charset="0"/>
                <a:ea typeface="Helvetica" charset="0"/>
                <a:cs typeface="Helvetica" charset="0"/>
              </a:rPr>
              <a:t>and will be garbage collected</a:t>
            </a:r>
          </a:p>
        </p:txBody>
      </p:sp>
      <p:cxnSp>
        <p:nvCxnSpPr>
          <p:cNvPr id="45" name="Curved Connector 44"/>
          <p:cNvCxnSpPr>
            <a:stCxn id="44" idx="2"/>
            <a:endCxn id="8" idx="0"/>
          </p:cNvCxnSpPr>
          <p:nvPr/>
        </p:nvCxnSpPr>
        <p:spPr>
          <a:xfrm rot="16200000" flipH="1">
            <a:off x="2193086" y="3545404"/>
            <a:ext cx="521993" cy="1965583"/>
          </a:xfrm>
          <a:prstGeom prst="curvedConnector3">
            <a:avLst>
              <a:gd name="adj1" fmla="val 50000"/>
            </a:avLst>
          </a:prstGeom>
          <a:ln w="19050">
            <a:solidFill>
              <a:schemeClr val="tx1">
                <a:lumMod val="50000"/>
                <a:lumOff val="50000"/>
              </a:schemeClr>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F8D60CE2-A471-2345-A6A9-8C714353EC92}"/>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E30BC13C-E5C2-4B4D-9D0C-E4B99CB85419}"/>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C11D4B66-75A0-E04D-8F60-20D43F5F1D3A}"/>
              </a:ext>
            </a:extLst>
          </p:cNvPr>
          <p:cNvSpPr>
            <a:spLocks noGrp="1"/>
          </p:cNvSpPr>
          <p:nvPr>
            <p:ph type="sldNum" sz="quarter" idx="12"/>
          </p:nvPr>
        </p:nvSpPr>
        <p:spPr/>
        <p:txBody>
          <a:bodyPr/>
          <a:lstStyle/>
          <a:p>
            <a:fld id="{3FEAB63E-74B1-D643-A3C6-246018F1E4D4}" type="slidenum">
              <a:rPr lang="en-US" smtClean="0"/>
              <a:pPr/>
              <a:t>123</a:t>
            </a:fld>
            <a:endParaRPr lang="en-US"/>
          </a:p>
        </p:txBody>
      </p:sp>
    </p:spTree>
    <p:extLst>
      <p:ext uri="{BB962C8B-B14F-4D97-AF65-F5344CB8AC3E}">
        <p14:creationId xmlns:p14="http://schemas.microsoft.com/office/powerpoint/2010/main" val="165018853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Transition of Physical Pages</a:t>
            </a:r>
          </a:p>
        </p:txBody>
      </p:sp>
      <p:sp>
        <p:nvSpPr>
          <p:cNvPr id="5" name="Oval 4"/>
          <p:cNvSpPr/>
          <p:nvPr/>
        </p:nvSpPr>
        <p:spPr>
          <a:xfrm>
            <a:off x="2209800" y="1981200"/>
            <a:ext cx="1447800" cy="14478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Helvetica" charset="0"/>
                <a:ea typeface="Helvetica" charset="0"/>
                <a:cs typeface="Helvetica" charset="0"/>
              </a:rPr>
              <a:t>Free</a:t>
            </a:r>
          </a:p>
        </p:txBody>
      </p:sp>
      <p:grpSp>
        <p:nvGrpSpPr>
          <p:cNvPr id="8" name="Group 7"/>
          <p:cNvGrpSpPr/>
          <p:nvPr/>
        </p:nvGrpSpPr>
        <p:grpSpPr>
          <a:xfrm>
            <a:off x="3810000" y="4191000"/>
            <a:ext cx="1447800" cy="1447800"/>
            <a:chOff x="3848100" y="4114800"/>
            <a:chExt cx="1447800" cy="1447800"/>
          </a:xfrm>
        </p:grpSpPr>
        <p:sp>
          <p:nvSpPr>
            <p:cNvPr id="9" name="Oval 8"/>
            <p:cNvSpPr/>
            <p:nvPr/>
          </p:nvSpPr>
          <p:spPr>
            <a:xfrm>
              <a:off x="3848100" y="4114800"/>
              <a:ext cx="1447800"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10" name="TextBox 9"/>
            <p:cNvSpPr txBox="1"/>
            <p:nvPr/>
          </p:nvSpPr>
          <p:spPr>
            <a:xfrm>
              <a:off x="4014497" y="4583797"/>
              <a:ext cx="1157689"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Invalid</a:t>
              </a:r>
            </a:p>
          </p:txBody>
        </p:sp>
      </p:grpSp>
      <p:cxnSp>
        <p:nvCxnSpPr>
          <p:cNvPr id="11" name="Straight Arrow Connector 10"/>
          <p:cNvCxnSpPr/>
          <p:nvPr/>
        </p:nvCxnSpPr>
        <p:spPr>
          <a:xfrm>
            <a:off x="3848100" y="2590800"/>
            <a:ext cx="13170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00400" y="3429000"/>
            <a:ext cx="769819" cy="914399"/>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3429000"/>
            <a:ext cx="745425" cy="928603"/>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334000" y="1981200"/>
            <a:ext cx="1447800" cy="1447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20" name="TextBox 19"/>
          <p:cNvSpPr txBox="1"/>
          <p:nvPr/>
        </p:nvSpPr>
        <p:spPr>
          <a:xfrm>
            <a:off x="5605558" y="2457510"/>
            <a:ext cx="902235"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Valid</a:t>
            </a:r>
          </a:p>
        </p:txBody>
      </p:sp>
      <p:sp>
        <p:nvSpPr>
          <p:cNvPr id="6" name="Footer Placeholder 5">
            <a:extLst>
              <a:ext uri="{FF2B5EF4-FFF2-40B4-BE49-F238E27FC236}">
                <a16:creationId xmlns:a16="http://schemas.microsoft.com/office/drawing/2014/main" id="{9E5AF11A-49E0-7C4D-9614-2DDEDCA89E10}"/>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025C8424-495D-5446-9F65-38E439911060}"/>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93B604DA-396A-FA48-94AD-84D56205E0F8}"/>
              </a:ext>
            </a:extLst>
          </p:cNvPr>
          <p:cNvSpPr>
            <a:spLocks noGrp="1"/>
          </p:cNvSpPr>
          <p:nvPr>
            <p:ph type="sldNum" sz="quarter" idx="12"/>
          </p:nvPr>
        </p:nvSpPr>
        <p:spPr/>
        <p:txBody>
          <a:bodyPr/>
          <a:lstStyle/>
          <a:p>
            <a:fld id="{3FEAB63E-74B1-D643-A3C6-246018F1E4D4}" type="slidenum">
              <a:rPr lang="en-US" smtClean="0"/>
              <a:pPr/>
              <a:t>124</a:t>
            </a:fld>
            <a:endParaRPr lang="en-US"/>
          </a:p>
        </p:txBody>
      </p:sp>
    </p:spTree>
    <p:extLst>
      <p:ext uri="{BB962C8B-B14F-4D97-AF65-F5344CB8AC3E}">
        <p14:creationId xmlns:p14="http://schemas.microsoft.com/office/powerpoint/2010/main" val="5367833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Transition of Physical Pages</a:t>
            </a:r>
          </a:p>
        </p:txBody>
      </p:sp>
      <p:sp>
        <p:nvSpPr>
          <p:cNvPr id="5" name="Oval 4"/>
          <p:cNvSpPr/>
          <p:nvPr/>
        </p:nvSpPr>
        <p:spPr>
          <a:xfrm>
            <a:off x="2209800" y="1981200"/>
            <a:ext cx="1447800" cy="14478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Helvetica" charset="0"/>
                <a:ea typeface="Helvetica" charset="0"/>
                <a:cs typeface="Helvetica" charset="0"/>
              </a:rPr>
              <a:t>Free</a:t>
            </a:r>
          </a:p>
        </p:txBody>
      </p:sp>
      <p:grpSp>
        <p:nvGrpSpPr>
          <p:cNvPr id="8" name="Group 7"/>
          <p:cNvGrpSpPr/>
          <p:nvPr/>
        </p:nvGrpSpPr>
        <p:grpSpPr>
          <a:xfrm>
            <a:off x="3810000" y="4191000"/>
            <a:ext cx="1447800" cy="1447800"/>
            <a:chOff x="3848100" y="4114800"/>
            <a:chExt cx="1447800" cy="1447800"/>
          </a:xfrm>
        </p:grpSpPr>
        <p:sp>
          <p:nvSpPr>
            <p:cNvPr id="9" name="Oval 8"/>
            <p:cNvSpPr/>
            <p:nvPr/>
          </p:nvSpPr>
          <p:spPr>
            <a:xfrm>
              <a:off x="3848100" y="4114800"/>
              <a:ext cx="1447800"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10" name="TextBox 9"/>
            <p:cNvSpPr txBox="1"/>
            <p:nvPr/>
          </p:nvSpPr>
          <p:spPr>
            <a:xfrm>
              <a:off x="4014497" y="4583797"/>
              <a:ext cx="1157689"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Invalid</a:t>
              </a:r>
            </a:p>
          </p:txBody>
        </p:sp>
      </p:grpSp>
      <p:cxnSp>
        <p:nvCxnSpPr>
          <p:cNvPr id="11" name="Straight Arrow Connector 10"/>
          <p:cNvCxnSpPr/>
          <p:nvPr/>
        </p:nvCxnSpPr>
        <p:spPr>
          <a:xfrm>
            <a:off x="3848100" y="2590800"/>
            <a:ext cx="13170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0" y="2057400"/>
            <a:ext cx="1239442" cy="400110"/>
          </a:xfrm>
          <a:prstGeom prst="rect">
            <a:avLst/>
          </a:prstGeom>
          <a:noFill/>
        </p:spPr>
        <p:txBody>
          <a:bodyPr wrap="none" rtlCol="0">
            <a:spAutoFit/>
          </a:bodyPr>
          <a:lstStyle/>
          <a:p>
            <a:r>
              <a:rPr lang="en-US" sz="2000" b="1" dirty="0">
                <a:latin typeface="Helvetica" charset="0"/>
                <a:ea typeface="Helvetica" charset="0"/>
                <a:cs typeface="Helvetica" charset="0"/>
              </a:rPr>
              <a:t>Program</a:t>
            </a:r>
          </a:p>
        </p:txBody>
      </p:sp>
      <p:cxnSp>
        <p:nvCxnSpPr>
          <p:cNvPr id="15" name="Straight Arrow Connector 14"/>
          <p:cNvCxnSpPr/>
          <p:nvPr/>
        </p:nvCxnSpPr>
        <p:spPr>
          <a:xfrm>
            <a:off x="3200400" y="3429000"/>
            <a:ext cx="769819" cy="914399"/>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3429000"/>
            <a:ext cx="745425" cy="928603"/>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334000" y="1981200"/>
            <a:ext cx="1447800" cy="1447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20" name="TextBox 19"/>
          <p:cNvSpPr txBox="1"/>
          <p:nvPr/>
        </p:nvSpPr>
        <p:spPr>
          <a:xfrm>
            <a:off x="5605558" y="2457510"/>
            <a:ext cx="902235"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Valid</a:t>
            </a:r>
          </a:p>
        </p:txBody>
      </p:sp>
      <p:sp>
        <p:nvSpPr>
          <p:cNvPr id="6" name="Footer Placeholder 5">
            <a:extLst>
              <a:ext uri="{FF2B5EF4-FFF2-40B4-BE49-F238E27FC236}">
                <a16:creationId xmlns:a16="http://schemas.microsoft.com/office/drawing/2014/main" id="{B266975A-0064-A549-8D5C-89C3D95A41D6}"/>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0FDB2E12-78B5-2E42-90FE-49991341F828}"/>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193CCD2E-6669-8E49-AA1B-6AA03B93344C}"/>
              </a:ext>
            </a:extLst>
          </p:cNvPr>
          <p:cNvSpPr>
            <a:spLocks noGrp="1"/>
          </p:cNvSpPr>
          <p:nvPr>
            <p:ph type="sldNum" sz="quarter" idx="12"/>
          </p:nvPr>
        </p:nvSpPr>
        <p:spPr/>
        <p:txBody>
          <a:bodyPr/>
          <a:lstStyle/>
          <a:p>
            <a:fld id="{3FEAB63E-74B1-D643-A3C6-246018F1E4D4}" type="slidenum">
              <a:rPr lang="en-US" smtClean="0"/>
              <a:pPr/>
              <a:t>125</a:t>
            </a:fld>
            <a:endParaRPr lang="en-US"/>
          </a:p>
        </p:txBody>
      </p:sp>
    </p:spTree>
    <p:extLst>
      <p:ext uri="{BB962C8B-B14F-4D97-AF65-F5344CB8AC3E}">
        <p14:creationId xmlns:p14="http://schemas.microsoft.com/office/powerpoint/2010/main" val="418652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Transition of Physical Pages</a:t>
            </a:r>
          </a:p>
        </p:txBody>
      </p:sp>
      <p:sp>
        <p:nvSpPr>
          <p:cNvPr id="5" name="Oval 4"/>
          <p:cNvSpPr/>
          <p:nvPr/>
        </p:nvSpPr>
        <p:spPr>
          <a:xfrm>
            <a:off x="2209800" y="1981200"/>
            <a:ext cx="1447800" cy="14478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Helvetica" charset="0"/>
                <a:ea typeface="Helvetica" charset="0"/>
                <a:cs typeface="Helvetica" charset="0"/>
              </a:rPr>
              <a:t>Free</a:t>
            </a:r>
          </a:p>
        </p:txBody>
      </p:sp>
      <p:grpSp>
        <p:nvGrpSpPr>
          <p:cNvPr id="8" name="Group 7"/>
          <p:cNvGrpSpPr/>
          <p:nvPr/>
        </p:nvGrpSpPr>
        <p:grpSpPr>
          <a:xfrm>
            <a:off x="3810000" y="4191000"/>
            <a:ext cx="1447800" cy="1447800"/>
            <a:chOff x="3848100" y="4114800"/>
            <a:chExt cx="1447800" cy="1447800"/>
          </a:xfrm>
        </p:grpSpPr>
        <p:sp>
          <p:nvSpPr>
            <p:cNvPr id="9" name="Oval 8"/>
            <p:cNvSpPr/>
            <p:nvPr/>
          </p:nvSpPr>
          <p:spPr>
            <a:xfrm>
              <a:off x="3848100" y="4114800"/>
              <a:ext cx="1447800"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10" name="TextBox 9"/>
            <p:cNvSpPr txBox="1"/>
            <p:nvPr/>
          </p:nvSpPr>
          <p:spPr>
            <a:xfrm>
              <a:off x="4014497" y="4583797"/>
              <a:ext cx="1157689"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Invalid</a:t>
              </a:r>
            </a:p>
          </p:txBody>
        </p:sp>
      </p:grpSp>
      <p:cxnSp>
        <p:nvCxnSpPr>
          <p:cNvPr id="11" name="Straight Arrow Connector 10"/>
          <p:cNvCxnSpPr/>
          <p:nvPr/>
        </p:nvCxnSpPr>
        <p:spPr>
          <a:xfrm>
            <a:off x="3848100" y="2590800"/>
            <a:ext cx="13170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0" y="2057400"/>
            <a:ext cx="1239442" cy="400110"/>
          </a:xfrm>
          <a:prstGeom prst="rect">
            <a:avLst/>
          </a:prstGeom>
          <a:noFill/>
        </p:spPr>
        <p:txBody>
          <a:bodyPr wrap="none" rtlCol="0">
            <a:spAutoFit/>
          </a:bodyPr>
          <a:lstStyle/>
          <a:p>
            <a:r>
              <a:rPr lang="en-US" sz="2000" b="1" dirty="0">
                <a:latin typeface="Helvetica" charset="0"/>
                <a:ea typeface="Helvetica" charset="0"/>
                <a:cs typeface="Helvetica" charset="0"/>
              </a:rPr>
              <a:t>Program</a:t>
            </a:r>
          </a:p>
        </p:txBody>
      </p:sp>
      <p:cxnSp>
        <p:nvCxnSpPr>
          <p:cNvPr id="15" name="Straight Arrow Connector 14"/>
          <p:cNvCxnSpPr/>
          <p:nvPr/>
        </p:nvCxnSpPr>
        <p:spPr>
          <a:xfrm>
            <a:off x="3200400" y="3429000"/>
            <a:ext cx="769819" cy="914399"/>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3429000"/>
            <a:ext cx="745425" cy="928603"/>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10811" y="3810000"/>
            <a:ext cx="1492716" cy="707886"/>
          </a:xfrm>
          <a:prstGeom prst="rect">
            <a:avLst/>
          </a:prstGeom>
          <a:noFill/>
        </p:spPr>
        <p:txBody>
          <a:bodyPr wrap="none" rtlCol="0">
            <a:spAutoFit/>
          </a:bodyPr>
          <a:lstStyle/>
          <a:p>
            <a:r>
              <a:rPr lang="en-US" sz="2000" b="1" dirty="0">
                <a:latin typeface="Helvetica" charset="0"/>
                <a:ea typeface="Helvetica" charset="0"/>
                <a:cs typeface="Helvetica" charset="0"/>
              </a:rPr>
              <a:t>Relocate</a:t>
            </a:r>
          </a:p>
          <a:p>
            <a:r>
              <a:rPr lang="en-US" sz="2000" b="1" dirty="0">
                <a:latin typeface="Helvetica" charset="0"/>
                <a:ea typeface="Helvetica" charset="0"/>
                <a:cs typeface="Helvetica" charset="0"/>
              </a:rPr>
              <a:t>(overwrite)</a:t>
            </a:r>
          </a:p>
        </p:txBody>
      </p:sp>
      <p:sp>
        <p:nvSpPr>
          <p:cNvPr id="19" name="Oval 18"/>
          <p:cNvSpPr/>
          <p:nvPr/>
        </p:nvSpPr>
        <p:spPr>
          <a:xfrm>
            <a:off x="5334000" y="1981200"/>
            <a:ext cx="1447800" cy="1447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20" name="TextBox 19"/>
          <p:cNvSpPr txBox="1"/>
          <p:nvPr/>
        </p:nvSpPr>
        <p:spPr>
          <a:xfrm>
            <a:off x="5605558" y="2457510"/>
            <a:ext cx="902235"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Valid</a:t>
            </a:r>
          </a:p>
        </p:txBody>
      </p:sp>
      <p:sp>
        <p:nvSpPr>
          <p:cNvPr id="6" name="Footer Placeholder 5">
            <a:extLst>
              <a:ext uri="{FF2B5EF4-FFF2-40B4-BE49-F238E27FC236}">
                <a16:creationId xmlns:a16="http://schemas.microsoft.com/office/drawing/2014/main" id="{F0C13D0A-0BA8-724C-AC88-15095DF35CF6}"/>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47CCB0F5-6971-C447-AD7A-5EA93FD45B0B}"/>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ED63E573-BF6C-CA47-BCD8-3DE2CF0E2C7F}"/>
              </a:ext>
            </a:extLst>
          </p:cNvPr>
          <p:cNvSpPr>
            <a:spLocks noGrp="1"/>
          </p:cNvSpPr>
          <p:nvPr>
            <p:ph type="sldNum" sz="quarter" idx="12"/>
          </p:nvPr>
        </p:nvSpPr>
        <p:spPr/>
        <p:txBody>
          <a:bodyPr/>
          <a:lstStyle/>
          <a:p>
            <a:fld id="{3FEAB63E-74B1-D643-A3C6-246018F1E4D4}" type="slidenum">
              <a:rPr lang="en-US" smtClean="0"/>
              <a:pPr/>
              <a:t>126</a:t>
            </a:fld>
            <a:endParaRPr lang="en-US"/>
          </a:p>
        </p:txBody>
      </p:sp>
    </p:spTree>
    <p:extLst>
      <p:ext uri="{BB962C8B-B14F-4D97-AF65-F5344CB8AC3E}">
        <p14:creationId xmlns:p14="http://schemas.microsoft.com/office/powerpoint/2010/main" val="178029906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Transition of Physical Pages</a:t>
            </a:r>
          </a:p>
        </p:txBody>
      </p:sp>
      <p:sp>
        <p:nvSpPr>
          <p:cNvPr id="5" name="Oval 4"/>
          <p:cNvSpPr/>
          <p:nvPr/>
        </p:nvSpPr>
        <p:spPr>
          <a:xfrm>
            <a:off x="2209800" y="1981200"/>
            <a:ext cx="1447800" cy="14478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Helvetica" charset="0"/>
                <a:ea typeface="Helvetica" charset="0"/>
                <a:cs typeface="Helvetica" charset="0"/>
              </a:rPr>
              <a:t>Free</a:t>
            </a:r>
          </a:p>
        </p:txBody>
      </p:sp>
      <p:sp>
        <p:nvSpPr>
          <p:cNvPr id="6" name="Oval 5"/>
          <p:cNvSpPr/>
          <p:nvPr/>
        </p:nvSpPr>
        <p:spPr>
          <a:xfrm>
            <a:off x="5334000" y="1981200"/>
            <a:ext cx="1447800" cy="1447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7" name="TextBox 6"/>
          <p:cNvSpPr txBox="1"/>
          <p:nvPr/>
        </p:nvSpPr>
        <p:spPr>
          <a:xfrm>
            <a:off x="5605558" y="2457510"/>
            <a:ext cx="902235"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Valid</a:t>
            </a:r>
          </a:p>
        </p:txBody>
      </p:sp>
      <p:grpSp>
        <p:nvGrpSpPr>
          <p:cNvPr id="8" name="Group 7"/>
          <p:cNvGrpSpPr/>
          <p:nvPr/>
        </p:nvGrpSpPr>
        <p:grpSpPr>
          <a:xfrm>
            <a:off x="3810000" y="4191000"/>
            <a:ext cx="1447800" cy="1447800"/>
            <a:chOff x="3848100" y="4114800"/>
            <a:chExt cx="1447800" cy="1447800"/>
          </a:xfrm>
        </p:grpSpPr>
        <p:sp>
          <p:nvSpPr>
            <p:cNvPr id="9" name="Oval 8"/>
            <p:cNvSpPr/>
            <p:nvPr/>
          </p:nvSpPr>
          <p:spPr>
            <a:xfrm>
              <a:off x="3848100" y="4114800"/>
              <a:ext cx="1447800"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10" name="TextBox 9"/>
            <p:cNvSpPr txBox="1"/>
            <p:nvPr/>
          </p:nvSpPr>
          <p:spPr>
            <a:xfrm>
              <a:off x="4014497" y="4583797"/>
              <a:ext cx="1157689"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Invalid</a:t>
              </a:r>
            </a:p>
          </p:txBody>
        </p:sp>
      </p:grpSp>
      <p:cxnSp>
        <p:nvCxnSpPr>
          <p:cNvPr id="11" name="Straight Arrow Connector 10"/>
          <p:cNvCxnSpPr/>
          <p:nvPr/>
        </p:nvCxnSpPr>
        <p:spPr>
          <a:xfrm>
            <a:off x="3848100" y="2590800"/>
            <a:ext cx="13170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0" y="2057400"/>
            <a:ext cx="1239442" cy="400110"/>
          </a:xfrm>
          <a:prstGeom prst="rect">
            <a:avLst/>
          </a:prstGeom>
          <a:noFill/>
        </p:spPr>
        <p:txBody>
          <a:bodyPr wrap="none" rtlCol="0">
            <a:spAutoFit/>
          </a:bodyPr>
          <a:lstStyle/>
          <a:p>
            <a:r>
              <a:rPr lang="en-US" sz="2000" b="1" dirty="0">
                <a:latin typeface="Helvetica" charset="0"/>
                <a:ea typeface="Helvetica" charset="0"/>
                <a:cs typeface="Helvetica" charset="0"/>
              </a:rPr>
              <a:t>Program</a:t>
            </a:r>
          </a:p>
        </p:txBody>
      </p:sp>
      <p:cxnSp>
        <p:nvCxnSpPr>
          <p:cNvPr id="15" name="Straight Arrow Connector 14"/>
          <p:cNvCxnSpPr/>
          <p:nvPr/>
        </p:nvCxnSpPr>
        <p:spPr>
          <a:xfrm>
            <a:off x="3200400" y="3429000"/>
            <a:ext cx="769819" cy="914399"/>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3429000"/>
            <a:ext cx="745425" cy="928603"/>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90800" y="3810000"/>
            <a:ext cx="883575" cy="400110"/>
          </a:xfrm>
          <a:prstGeom prst="rect">
            <a:avLst/>
          </a:prstGeom>
          <a:noFill/>
        </p:spPr>
        <p:txBody>
          <a:bodyPr wrap="none" rtlCol="0">
            <a:spAutoFit/>
          </a:bodyPr>
          <a:lstStyle/>
          <a:p>
            <a:r>
              <a:rPr lang="en-US" sz="2000" b="1">
                <a:latin typeface="Helvetica" charset="0"/>
                <a:ea typeface="Helvetica" charset="0"/>
                <a:cs typeface="Helvetica" charset="0"/>
              </a:rPr>
              <a:t>Erase</a:t>
            </a:r>
          </a:p>
        </p:txBody>
      </p:sp>
      <p:sp>
        <p:nvSpPr>
          <p:cNvPr id="19" name="TextBox 18"/>
          <p:cNvSpPr txBox="1"/>
          <p:nvPr/>
        </p:nvSpPr>
        <p:spPr>
          <a:xfrm>
            <a:off x="5510811" y="3810000"/>
            <a:ext cx="1492716" cy="707886"/>
          </a:xfrm>
          <a:prstGeom prst="rect">
            <a:avLst/>
          </a:prstGeom>
          <a:noFill/>
        </p:spPr>
        <p:txBody>
          <a:bodyPr wrap="none" rtlCol="0">
            <a:spAutoFit/>
          </a:bodyPr>
          <a:lstStyle/>
          <a:p>
            <a:r>
              <a:rPr lang="en-US" sz="2000" b="1" dirty="0">
                <a:latin typeface="Helvetica" charset="0"/>
                <a:ea typeface="Helvetica" charset="0"/>
                <a:cs typeface="Helvetica" charset="0"/>
              </a:rPr>
              <a:t>Relocate</a:t>
            </a:r>
          </a:p>
          <a:p>
            <a:r>
              <a:rPr lang="en-US" sz="2000" b="1">
                <a:latin typeface="Helvetica" charset="0"/>
                <a:ea typeface="Helvetica" charset="0"/>
                <a:cs typeface="Helvetica" charset="0"/>
              </a:rPr>
              <a:t>(overwrite)</a:t>
            </a:r>
            <a:endParaRPr lang="en-US" sz="2000" b="1" dirty="0">
              <a:latin typeface="Helvetica" charset="0"/>
              <a:ea typeface="Helvetica" charset="0"/>
              <a:cs typeface="Helvetica" charset="0"/>
            </a:endParaRPr>
          </a:p>
        </p:txBody>
      </p:sp>
      <p:sp>
        <p:nvSpPr>
          <p:cNvPr id="12" name="Footer Placeholder 11">
            <a:extLst>
              <a:ext uri="{FF2B5EF4-FFF2-40B4-BE49-F238E27FC236}">
                <a16:creationId xmlns:a16="http://schemas.microsoft.com/office/drawing/2014/main" id="{91070B2F-50BB-4140-B5BA-3C6E2C751121}"/>
              </a:ext>
            </a:extLst>
          </p:cNvPr>
          <p:cNvSpPr>
            <a:spLocks noGrp="1"/>
          </p:cNvSpPr>
          <p:nvPr>
            <p:ph type="ftr" sz="quarter" idx="11"/>
          </p:nvPr>
        </p:nvSpPr>
        <p:spPr/>
        <p:txBody>
          <a:bodyPr/>
          <a:lstStyle/>
          <a:p>
            <a:r>
              <a:rPr lang="en-US"/>
              <a:t>GMU CS571 Spring 2021</a:t>
            </a:r>
            <a:endParaRPr lang="en-US" dirty="0"/>
          </a:p>
        </p:txBody>
      </p:sp>
      <p:sp>
        <p:nvSpPr>
          <p:cNvPr id="14" name="Date Placeholder 13">
            <a:extLst>
              <a:ext uri="{FF2B5EF4-FFF2-40B4-BE49-F238E27FC236}">
                <a16:creationId xmlns:a16="http://schemas.microsoft.com/office/drawing/2014/main" id="{DC8D666A-F76C-2147-81F5-B628C5FD68DC}"/>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AC3BAB59-146D-0B43-88BD-11B404B13669}"/>
              </a:ext>
            </a:extLst>
          </p:cNvPr>
          <p:cNvSpPr>
            <a:spLocks noGrp="1"/>
          </p:cNvSpPr>
          <p:nvPr>
            <p:ph type="sldNum" sz="quarter" idx="12"/>
          </p:nvPr>
        </p:nvSpPr>
        <p:spPr/>
        <p:txBody>
          <a:bodyPr/>
          <a:lstStyle/>
          <a:p>
            <a:fld id="{3FEAB63E-74B1-D643-A3C6-246018F1E4D4}" type="slidenum">
              <a:rPr lang="en-US" smtClean="0"/>
              <a:pPr/>
              <a:t>127</a:t>
            </a:fld>
            <a:endParaRPr lang="en-US"/>
          </a:p>
        </p:txBody>
      </p:sp>
    </p:spTree>
    <p:extLst>
      <p:ext uri="{BB962C8B-B14F-4D97-AF65-F5344CB8AC3E}">
        <p14:creationId xmlns:p14="http://schemas.microsoft.com/office/powerpoint/2010/main" val="418985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Read Sector 0</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589" y="1581944"/>
            <a:ext cx="4554011" cy="4666456"/>
          </a:xfrm>
        </p:spPr>
      </p:pic>
      <p:sp>
        <p:nvSpPr>
          <p:cNvPr id="7" name="TextBox 6"/>
          <p:cNvSpPr txBox="1"/>
          <p:nvPr/>
        </p:nvSpPr>
        <p:spPr>
          <a:xfrm>
            <a:off x="6019800" y="5385137"/>
            <a:ext cx="3128613" cy="1015663"/>
          </a:xfrm>
          <a:prstGeom prst="rect">
            <a:avLst/>
          </a:prstGeom>
          <a:noFill/>
        </p:spPr>
        <p:txBody>
          <a:bodyPr wrap="none" rtlCol="0">
            <a:spAutoFit/>
          </a:bodyPr>
          <a:lstStyle/>
          <a:p>
            <a:r>
              <a:rPr lang="en-US" sz="2000" dirty="0">
                <a:latin typeface="Helvetica" charset="0"/>
                <a:ea typeface="Helvetica" charset="0"/>
                <a:cs typeface="Helvetica" charset="0"/>
              </a:rPr>
              <a:t>1. Seek for right track</a:t>
            </a:r>
          </a:p>
          <a:p>
            <a:r>
              <a:rPr lang="en-US" sz="2000" dirty="0">
                <a:latin typeface="Helvetica" charset="0"/>
                <a:ea typeface="Helvetica" charset="0"/>
                <a:cs typeface="Helvetica" charset="0"/>
              </a:rPr>
              <a:t>2. Rotate (sector 9 </a:t>
            </a:r>
            <a:r>
              <a:rPr lang="en-US" sz="2000" dirty="0">
                <a:latin typeface="Helvetica" charset="0"/>
                <a:ea typeface="Helvetica" charset="0"/>
                <a:cs typeface="Helvetica" charset="0"/>
                <a:sym typeface="Wingdings"/>
              </a:rPr>
              <a:t> 0</a:t>
            </a:r>
            <a:r>
              <a:rPr lang="en-US" sz="2000" dirty="0">
                <a:latin typeface="Helvetica" charset="0"/>
                <a:ea typeface="Helvetica" charset="0"/>
                <a:cs typeface="Helvetica" charset="0"/>
              </a:rPr>
              <a:t>)</a:t>
            </a:r>
          </a:p>
          <a:p>
            <a:r>
              <a:rPr lang="en-US" sz="2000" dirty="0">
                <a:latin typeface="Helvetica" charset="0"/>
                <a:ea typeface="Helvetica" charset="0"/>
                <a:cs typeface="Helvetica" charset="0"/>
              </a:rPr>
              <a:t>3. Transfer data (sector 0)</a:t>
            </a:r>
          </a:p>
        </p:txBody>
      </p:sp>
      <p:sp>
        <p:nvSpPr>
          <p:cNvPr id="5" name="Footer Placeholder 4">
            <a:extLst>
              <a:ext uri="{FF2B5EF4-FFF2-40B4-BE49-F238E27FC236}">
                <a16:creationId xmlns:a16="http://schemas.microsoft.com/office/drawing/2014/main" id="{16A906A1-882D-4047-91B3-D5F39C4F6BC1}"/>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421A58B1-55BC-4747-A819-33028AD36F8A}"/>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2E8D228A-BE09-F545-A4A0-6D3AA51999CD}"/>
              </a:ext>
            </a:extLst>
          </p:cNvPr>
          <p:cNvSpPr>
            <a:spLocks noGrp="1"/>
          </p:cNvSpPr>
          <p:nvPr>
            <p:ph type="sldNum" sz="quarter" idx="12"/>
          </p:nvPr>
        </p:nvSpPr>
        <p:spPr/>
        <p:txBody>
          <a:bodyPr/>
          <a:lstStyle/>
          <a:p>
            <a:fld id="{3FEAB63E-74B1-D643-A3C6-246018F1E4D4}" type="slidenum">
              <a:rPr lang="en-US" smtClean="0"/>
              <a:pPr/>
              <a:t>13</a:t>
            </a:fld>
            <a:endParaRPr lang="en-US"/>
          </a:p>
        </p:txBody>
      </p:sp>
    </p:spTree>
    <p:extLst>
      <p:ext uri="{BB962C8B-B14F-4D97-AF65-F5344CB8AC3E}">
        <p14:creationId xmlns:p14="http://schemas.microsoft.com/office/powerpoint/2010/main" val="3324842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Try This at Home!</a:t>
            </a:r>
          </a:p>
        </p:txBody>
      </p:sp>
      <p:sp>
        <p:nvSpPr>
          <p:cNvPr id="3" name="Content Placeholder 2"/>
          <p:cNvSpPr>
            <a:spLocks noGrp="1"/>
          </p:cNvSpPr>
          <p:nvPr>
            <p:ph idx="1"/>
          </p:nvPr>
        </p:nvSpPr>
        <p:spPr/>
        <p:txBody>
          <a:bodyPr/>
          <a:lstStyle/>
          <a:p>
            <a:endParaRPr lang="en-US" dirty="0"/>
          </a:p>
          <a:p>
            <a:endParaRPr lang="en-US" dirty="0"/>
          </a:p>
          <a:p>
            <a:pPr marL="0" indent="0">
              <a:buNone/>
            </a:pPr>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=9eMWG3fwiEU&amp;feature=</a:t>
            </a:r>
            <a:r>
              <a:rPr lang="en-US" dirty="0" err="1">
                <a:hlinkClick r:id="rId2"/>
              </a:rPr>
              <a:t>youtu.be&amp;t</a:t>
            </a:r>
            <a:r>
              <a:rPr lang="en-US" dirty="0">
                <a:hlinkClick r:id="rId2"/>
              </a:rPr>
              <a:t>=30s</a:t>
            </a:r>
            <a:endParaRPr lang="en-US" dirty="0"/>
          </a:p>
        </p:txBody>
      </p:sp>
      <p:sp>
        <p:nvSpPr>
          <p:cNvPr id="6" name="Footer Placeholder 5">
            <a:extLst>
              <a:ext uri="{FF2B5EF4-FFF2-40B4-BE49-F238E27FC236}">
                <a16:creationId xmlns:a16="http://schemas.microsoft.com/office/drawing/2014/main" id="{0DDEECCB-0C5E-E74F-977E-5D1241674E9E}"/>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1312A805-A4BE-BC42-91EB-CAB3ADD28CE2}"/>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CA663F2-910D-BF49-9EFC-01E691891C4A}"/>
              </a:ext>
            </a:extLst>
          </p:cNvPr>
          <p:cNvSpPr>
            <a:spLocks noGrp="1"/>
          </p:cNvSpPr>
          <p:nvPr>
            <p:ph type="sldNum" sz="quarter" idx="12"/>
          </p:nvPr>
        </p:nvSpPr>
        <p:spPr/>
        <p:txBody>
          <a:bodyPr/>
          <a:lstStyle/>
          <a:p>
            <a:fld id="{3FEAB63E-74B1-D643-A3C6-246018F1E4D4}" type="slidenum">
              <a:rPr lang="en-US" smtClean="0"/>
              <a:pPr/>
              <a:t>14</a:t>
            </a:fld>
            <a:endParaRPr lang="en-US"/>
          </a:p>
        </p:txBody>
      </p:sp>
    </p:spTree>
    <p:extLst>
      <p:ext uri="{BB962C8B-B14F-4D97-AF65-F5344CB8AC3E}">
        <p14:creationId xmlns:p14="http://schemas.microsoft.com/office/powerpoint/2010/main" val="2872947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Performance</a:t>
            </a:r>
          </a:p>
        </p:txBody>
      </p:sp>
      <p:sp>
        <p:nvSpPr>
          <p:cNvPr id="3" name="Content Placeholder 2"/>
          <p:cNvSpPr>
            <a:spLocks noGrp="1"/>
          </p:cNvSpPr>
          <p:nvPr>
            <p:ph idx="1"/>
          </p:nvPr>
        </p:nvSpPr>
        <p:spPr/>
        <p:txBody>
          <a:bodyPr/>
          <a:lstStyle/>
          <a:p>
            <a:r>
              <a:rPr lang="en-US" dirty="0"/>
              <a:t>I/O latency of disks</a:t>
            </a:r>
          </a:p>
          <a:p>
            <a:pPr marL="457200" lvl="1" indent="0">
              <a:buNone/>
            </a:pPr>
            <a:r>
              <a:rPr lang="en-US" dirty="0">
                <a:latin typeface="Courier" charset="0"/>
                <a:ea typeface="Courier" charset="0"/>
                <a:cs typeface="Courier" charset="0"/>
              </a:rPr>
              <a:t>	L</a:t>
            </a:r>
            <a:r>
              <a:rPr lang="en-US" baseline="-25000" dirty="0">
                <a:latin typeface="Courier" charset="0"/>
                <a:ea typeface="Courier" charset="0"/>
                <a:cs typeface="Courier" charset="0"/>
              </a:rPr>
              <a:t>I/O</a:t>
            </a:r>
            <a:r>
              <a:rPr lang="en-US" dirty="0">
                <a:latin typeface="Courier" charset="0"/>
                <a:ea typeface="Courier" charset="0"/>
                <a:cs typeface="Courier" charset="0"/>
              </a:rPr>
              <a:t> = </a:t>
            </a:r>
            <a:r>
              <a:rPr lang="en-US" dirty="0" err="1">
                <a:latin typeface="Courier" charset="0"/>
                <a:ea typeface="Courier" charset="0"/>
                <a:cs typeface="Courier" charset="0"/>
              </a:rPr>
              <a:t>L</a:t>
            </a:r>
            <a:r>
              <a:rPr lang="en-US" baseline="-25000" dirty="0" err="1">
                <a:latin typeface="Courier" charset="0"/>
                <a:ea typeface="Courier" charset="0"/>
                <a:cs typeface="Courier" charset="0"/>
              </a:rPr>
              <a:t>seek</a:t>
            </a:r>
            <a:r>
              <a:rPr lang="en-US" dirty="0">
                <a:latin typeface="Courier" charset="0"/>
                <a:ea typeface="Courier" charset="0"/>
                <a:cs typeface="Courier" charset="0"/>
              </a:rPr>
              <a:t> + </a:t>
            </a:r>
            <a:r>
              <a:rPr lang="en-US" dirty="0" err="1">
                <a:latin typeface="Courier" charset="0"/>
                <a:ea typeface="Courier" charset="0"/>
                <a:cs typeface="Courier" charset="0"/>
              </a:rPr>
              <a:t>L</a:t>
            </a:r>
            <a:r>
              <a:rPr lang="en-US" baseline="-25000" dirty="0" err="1">
                <a:latin typeface="Courier" charset="0"/>
                <a:ea typeface="Courier" charset="0"/>
                <a:cs typeface="Courier" charset="0"/>
              </a:rPr>
              <a:t>rotate</a:t>
            </a:r>
            <a:r>
              <a:rPr lang="en-US" dirty="0">
                <a:latin typeface="Courier" charset="0"/>
                <a:ea typeface="Courier" charset="0"/>
                <a:cs typeface="Courier" charset="0"/>
              </a:rPr>
              <a:t> + </a:t>
            </a:r>
            <a:r>
              <a:rPr lang="en-US" dirty="0" err="1">
                <a:latin typeface="Courier" charset="0"/>
                <a:ea typeface="Courier" charset="0"/>
                <a:cs typeface="Courier" charset="0"/>
              </a:rPr>
              <a:t>L</a:t>
            </a:r>
            <a:r>
              <a:rPr lang="en-US" baseline="-25000" dirty="0" err="1">
                <a:latin typeface="Courier" charset="0"/>
                <a:ea typeface="Courier" charset="0"/>
                <a:cs typeface="Courier" charset="0"/>
              </a:rPr>
              <a:t>transfer</a:t>
            </a:r>
            <a:endParaRPr lang="en-US" baseline="-25000" dirty="0">
              <a:latin typeface="Courier" charset="0"/>
              <a:ea typeface="Courier" charset="0"/>
              <a:cs typeface="Courier" charset="0"/>
            </a:endParaRPr>
          </a:p>
          <a:p>
            <a:endParaRPr lang="en-US" dirty="0"/>
          </a:p>
          <a:p>
            <a:r>
              <a:rPr lang="en-US" dirty="0"/>
              <a:t>Disk access latency at </a:t>
            </a:r>
            <a:r>
              <a:rPr lang="en-US" b="1" dirty="0">
                <a:solidFill>
                  <a:srgbClr val="C00000"/>
                </a:solidFill>
              </a:rPr>
              <a:t>millisecond</a:t>
            </a:r>
            <a:r>
              <a:rPr lang="en-US" b="1" dirty="0">
                <a:solidFill>
                  <a:srgbClr val="0070C0"/>
                </a:solidFill>
              </a:rPr>
              <a:t> </a:t>
            </a:r>
            <a:r>
              <a:rPr lang="en-US" dirty="0"/>
              <a:t>level</a:t>
            </a:r>
          </a:p>
          <a:p>
            <a:endParaRPr lang="en-US" dirty="0"/>
          </a:p>
        </p:txBody>
      </p:sp>
      <p:sp>
        <p:nvSpPr>
          <p:cNvPr id="6" name="Footer Placeholder 5">
            <a:extLst>
              <a:ext uri="{FF2B5EF4-FFF2-40B4-BE49-F238E27FC236}">
                <a16:creationId xmlns:a16="http://schemas.microsoft.com/office/drawing/2014/main" id="{0E4559B9-ECA3-B645-AFBA-67F14CB77093}"/>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05BBB6A1-4AA9-854D-97EE-305B9861536A}"/>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81E83721-7734-994D-A2BF-E940922F068C}"/>
              </a:ext>
            </a:extLst>
          </p:cNvPr>
          <p:cNvSpPr>
            <a:spLocks noGrp="1"/>
          </p:cNvSpPr>
          <p:nvPr>
            <p:ph type="sldNum" sz="quarter" idx="12"/>
          </p:nvPr>
        </p:nvSpPr>
        <p:spPr/>
        <p:txBody>
          <a:bodyPr/>
          <a:lstStyle/>
          <a:p>
            <a:fld id="{3FEAB63E-74B1-D643-A3C6-246018F1E4D4}" type="slidenum">
              <a:rPr lang="en-US" smtClean="0"/>
              <a:pPr/>
              <a:t>15</a:t>
            </a:fld>
            <a:endParaRPr lang="en-US"/>
          </a:p>
        </p:txBody>
      </p:sp>
    </p:spTree>
    <p:extLst>
      <p:ext uri="{BB962C8B-B14F-4D97-AF65-F5344CB8AC3E}">
        <p14:creationId xmlns:p14="http://schemas.microsoft.com/office/powerpoint/2010/main" val="354375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Seek</a:t>
            </a:r>
            <a:r>
              <a:rPr lang="en-US" dirty="0"/>
              <a:t>, Rotate, Transfer</a:t>
            </a:r>
          </a:p>
        </p:txBody>
      </p:sp>
      <p:sp>
        <p:nvSpPr>
          <p:cNvPr id="3" name="Content Placeholder 2"/>
          <p:cNvSpPr>
            <a:spLocks noGrp="1"/>
          </p:cNvSpPr>
          <p:nvPr>
            <p:ph idx="1"/>
          </p:nvPr>
        </p:nvSpPr>
        <p:spPr/>
        <p:txBody>
          <a:bodyPr/>
          <a:lstStyle/>
          <a:p>
            <a:r>
              <a:rPr lang="en-US" dirty="0"/>
              <a:t>Seek may take several milliseconds (</a:t>
            </a:r>
            <a:r>
              <a:rPr lang="en-US" dirty="0" err="1"/>
              <a:t>ms</a:t>
            </a:r>
            <a:r>
              <a:rPr lang="en-US" dirty="0"/>
              <a:t>)</a:t>
            </a:r>
          </a:p>
          <a:p>
            <a:endParaRPr lang="en-US" dirty="0"/>
          </a:p>
          <a:p>
            <a:r>
              <a:rPr lang="en-US" dirty="0"/>
              <a:t>Settling along can take 0.5 - 2ms</a:t>
            </a:r>
          </a:p>
          <a:p>
            <a:endParaRPr lang="en-US" dirty="0"/>
          </a:p>
          <a:p>
            <a:r>
              <a:rPr lang="en-US" dirty="0"/>
              <a:t>Entire seek often takes 4 - 10ms</a:t>
            </a:r>
          </a:p>
          <a:p>
            <a:endParaRPr lang="en-US" dirty="0"/>
          </a:p>
        </p:txBody>
      </p:sp>
      <p:sp>
        <p:nvSpPr>
          <p:cNvPr id="6" name="Footer Placeholder 5">
            <a:extLst>
              <a:ext uri="{FF2B5EF4-FFF2-40B4-BE49-F238E27FC236}">
                <a16:creationId xmlns:a16="http://schemas.microsoft.com/office/drawing/2014/main" id="{01101F86-1C4F-7840-A27E-1C2E6B89786F}"/>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1757E3C7-39FF-E64B-AAF1-C73DA6C1E2C4}"/>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D2A1F85E-3662-4347-977C-CB421D09841B}"/>
              </a:ext>
            </a:extLst>
          </p:cNvPr>
          <p:cNvSpPr>
            <a:spLocks noGrp="1"/>
          </p:cNvSpPr>
          <p:nvPr>
            <p:ph type="sldNum" sz="quarter" idx="12"/>
          </p:nvPr>
        </p:nvSpPr>
        <p:spPr/>
        <p:txBody>
          <a:bodyPr/>
          <a:lstStyle/>
          <a:p>
            <a:fld id="{3FEAB63E-74B1-D643-A3C6-246018F1E4D4}" type="slidenum">
              <a:rPr lang="en-US" smtClean="0"/>
              <a:pPr/>
              <a:t>16</a:t>
            </a:fld>
            <a:endParaRPr lang="en-US"/>
          </a:p>
        </p:txBody>
      </p:sp>
    </p:spTree>
    <p:extLst>
      <p:ext uri="{BB962C8B-B14F-4D97-AF65-F5344CB8AC3E}">
        <p14:creationId xmlns:p14="http://schemas.microsoft.com/office/powerpoint/2010/main" val="1647640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Seek, </a:t>
            </a:r>
            <a:r>
              <a:rPr lang="en-US" b="1" dirty="0">
                <a:solidFill>
                  <a:srgbClr val="00B050"/>
                </a:solidFill>
              </a:rPr>
              <a:t>Rotate</a:t>
            </a:r>
            <a:r>
              <a:rPr lang="en-US" dirty="0"/>
              <a:t>, Transfer</a:t>
            </a:r>
          </a:p>
        </p:txBody>
      </p:sp>
      <p:sp>
        <p:nvSpPr>
          <p:cNvPr id="3" name="Content Placeholder 2"/>
          <p:cNvSpPr>
            <a:spLocks noGrp="1"/>
          </p:cNvSpPr>
          <p:nvPr>
            <p:ph idx="1"/>
          </p:nvPr>
        </p:nvSpPr>
        <p:spPr>
          <a:xfrm>
            <a:off x="457200" y="1600200"/>
            <a:ext cx="8229600" cy="5121275"/>
          </a:xfrm>
        </p:spPr>
        <p:txBody>
          <a:bodyPr>
            <a:normAutofit/>
          </a:bodyPr>
          <a:lstStyle/>
          <a:p>
            <a:r>
              <a:rPr lang="en-US" dirty="0"/>
              <a:t>Rotation per minute (RPM)</a:t>
            </a:r>
          </a:p>
          <a:p>
            <a:pPr lvl="1"/>
            <a:r>
              <a:rPr lang="en-US" dirty="0"/>
              <a:t>7200 RPM is common nowadays</a:t>
            </a:r>
          </a:p>
          <a:p>
            <a:pPr lvl="1"/>
            <a:r>
              <a:rPr lang="en-US" dirty="0"/>
              <a:t>15000 RPM is high end</a:t>
            </a:r>
          </a:p>
          <a:p>
            <a:pPr lvl="1"/>
            <a:r>
              <a:rPr lang="en-US" dirty="0"/>
              <a:t>Old computers may have 5400 RPM disks</a:t>
            </a:r>
          </a:p>
          <a:p>
            <a:endParaRPr lang="en-US" dirty="0"/>
          </a:p>
          <a:p>
            <a:r>
              <a:rPr lang="en-US" sz="2400" dirty="0">
                <a:latin typeface="Courier" charset="0"/>
                <a:ea typeface="Courier" charset="0"/>
                <a:cs typeface="Courier" charset="0"/>
              </a:rPr>
              <a:t>1 / 7200 RPM = 1 minute / 7200 rotations =</a:t>
            </a:r>
          </a:p>
          <a:p>
            <a:pPr marL="0" indent="0">
              <a:buNone/>
            </a:pPr>
            <a:r>
              <a:rPr lang="en-US" dirty="0"/>
              <a:t>   </a:t>
            </a:r>
            <a:r>
              <a:rPr lang="en-US" sz="2000" dirty="0">
                <a:latin typeface="Courier" charset="0"/>
                <a:ea typeface="Courier" charset="0"/>
                <a:cs typeface="Courier" charset="0"/>
              </a:rPr>
              <a:t>	1 second / 120 rotations = </a:t>
            </a:r>
            <a:r>
              <a:rPr lang="en-US" sz="2000" b="1" dirty="0">
                <a:solidFill>
                  <a:srgbClr val="C00000"/>
                </a:solidFill>
                <a:latin typeface="Courier" charset="0"/>
                <a:ea typeface="Courier" charset="0"/>
                <a:cs typeface="Courier" charset="0"/>
              </a:rPr>
              <a:t>8.3 </a:t>
            </a:r>
            <a:r>
              <a:rPr lang="en-US" sz="2000" b="1" dirty="0" err="1">
                <a:solidFill>
                  <a:srgbClr val="C00000"/>
                </a:solidFill>
                <a:latin typeface="Courier" charset="0"/>
                <a:ea typeface="Courier" charset="0"/>
                <a:cs typeface="Courier" charset="0"/>
              </a:rPr>
              <a:t>ms</a:t>
            </a:r>
            <a:r>
              <a:rPr lang="en-US" sz="2000" b="1" dirty="0">
                <a:solidFill>
                  <a:srgbClr val="C00000"/>
                </a:solidFill>
                <a:latin typeface="Courier" charset="0"/>
                <a:ea typeface="Courier" charset="0"/>
                <a:cs typeface="Courier" charset="0"/>
              </a:rPr>
              <a:t> </a:t>
            </a:r>
            <a:r>
              <a:rPr lang="en-US" sz="2000" dirty="0">
                <a:latin typeface="Courier" charset="0"/>
                <a:ea typeface="Courier" charset="0"/>
                <a:cs typeface="Courier" charset="0"/>
              </a:rPr>
              <a:t>/ rotation</a:t>
            </a:r>
          </a:p>
          <a:p>
            <a:endParaRPr lang="en-US" dirty="0">
              <a:solidFill>
                <a:srgbClr val="7030A0"/>
              </a:solidFill>
            </a:endParaRPr>
          </a:p>
        </p:txBody>
      </p:sp>
      <p:sp>
        <p:nvSpPr>
          <p:cNvPr id="6" name="Footer Placeholder 5">
            <a:extLst>
              <a:ext uri="{FF2B5EF4-FFF2-40B4-BE49-F238E27FC236}">
                <a16:creationId xmlns:a16="http://schemas.microsoft.com/office/drawing/2014/main" id="{1F1F8D54-B40D-DF4C-A1E3-B301861B865C}"/>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446A485B-0FAE-C842-ABEC-F1ACDFED0240}"/>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0FF02A3C-1175-154C-A03E-7141ED808265}"/>
              </a:ext>
            </a:extLst>
          </p:cNvPr>
          <p:cNvSpPr>
            <a:spLocks noGrp="1"/>
          </p:cNvSpPr>
          <p:nvPr>
            <p:ph type="sldNum" sz="quarter" idx="12"/>
          </p:nvPr>
        </p:nvSpPr>
        <p:spPr/>
        <p:txBody>
          <a:bodyPr/>
          <a:lstStyle/>
          <a:p>
            <a:fld id="{3FEAB63E-74B1-D643-A3C6-246018F1E4D4}" type="slidenum">
              <a:rPr lang="en-US" smtClean="0"/>
              <a:pPr/>
              <a:t>17</a:t>
            </a:fld>
            <a:endParaRPr lang="en-US"/>
          </a:p>
        </p:txBody>
      </p:sp>
    </p:spTree>
    <p:extLst>
      <p:ext uri="{BB962C8B-B14F-4D97-AF65-F5344CB8AC3E}">
        <p14:creationId xmlns:p14="http://schemas.microsoft.com/office/powerpoint/2010/main" val="3874392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Seek, </a:t>
            </a:r>
            <a:r>
              <a:rPr lang="en-US" b="1" dirty="0">
                <a:solidFill>
                  <a:srgbClr val="00B050"/>
                </a:solidFill>
              </a:rPr>
              <a:t>Rotate</a:t>
            </a:r>
            <a:r>
              <a:rPr lang="en-US" dirty="0"/>
              <a:t>, Transfer</a:t>
            </a:r>
          </a:p>
        </p:txBody>
      </p:sp>
      <p:sp>
        <p:nvSpPr>
          <p:cNvPr id="3" name="Content Placeholder 2"/>
          <p:cNvSpPr>
            <a:spLocks noGrp="1"/>
          </p:cNvSpPr>
          <p:nvPr>
            <p:ph idx="1"/>
          </p:nvPr>
        </p:nvSpPr>
        <p:spPr>
          <a:xfrm>
            <a:off x="457200" y="1600200"/>
            <a:ext cx="8229600" cy="5121275"/>
          </a:xfrm>
        </p:spPr>
        <p:txBody>
          <a:bodyPr>
            <a:normAutofit/>
          </a:bodyPr>
          <a:lstStyle/>
          <a:p>
            <a:r>
              <a:rPr lang="en-US" dirty="0"/>
              <a:t>Rotation per minute (RPM)</a:t>
            </a:r>
          </a:p>
          <a:p>
            <a:pPr lvl="1"/>
            <a:r>
              <a:rPr lang="en-US" dirty="0"/>
              <a:t>7200 RPM is common nowadays</a:t>
            </a:r>
          </a:p>
          <a:p>
            <a:pPr lvl="1"/>
            <a:r>
              <a:rPr lang="en-US" dirty="0"/>
              <a:t>15000 RPM is high end</a:t>
            </a:r>
          </a:p>
          <a:p>
            <a:pPr lvl="1"/>
            <a:r>
              <a:rPr lang="en-US" dirty="0"/>
              <a:t>Old computers may have 5400 RPM disks</a:t>
            </a:r>
          </a:p>
          <a:p>
            <a:endParaRPr lang="en-US" dirty="0"/>
          </a:p>
          <a:p>
            <a:r>
              <a:rPr lang="en-US" sz="2400" dirty="0">
                <a:latin typeface="Courier" charset="0"/>
                <a:ea typeface="Courier" charset="0"/>
                <a:cs typeface="Courier" charset="0"/>
              </a:rPr>
              <a:t>1 / 7200 RPM = 1 minute / 7200 rotations =</a:t>
            </a:r>
          </a:p>
          <a:p>
            <a:pPr marL="0" indent="0">
              <a:buNone/>
            </a:pPr>
            <a:r>
              <a:rPr lang="en-US" dirty="0"/>
              <a:t>   </a:t>
            </a:r>
            <a:r>
              <a:rPr lang="en-US" sz="2000" dirty="0">
                <a:latin typeface="Courier" charset="0"/>
                <a:ea typeface="Courier" charset="0"/>
                <a:cs typeface="Courier" charset="0"/>
              </a:rPr>
              <a:t>	1 second / 120 rotations = </a:t>
            </a:r>
            <a:r>
              <a:rPr lang="en-US" sz="2000" b="1" dirty="0">
                <a:solidFill>
                  <a:srgbClr val="C00000"/>
                </a:solidFill>
                <a:latin typeface="Courier" charset="0"/>
                <a:ea typeface="Courier" charset="0"/>
                <a:cs typeface="Courier" charset="0"/>
              </a:rPr>
              <a:t>8.3 </a:t>
            </a:r>
            <a:r>
              <a:rPr lang="en-US" sz="2000" b="1" dirty="0" err="1">
                <a:solidFill>
                  <a:srgbClr val="C00000"/>
                </a:solidFill>
                <a:latin typeface="Courier" charset="0"/>
                <a:ea typeface="Courier" charset="0"/>
                <a:cs typeface="Courier" charset="0"/>
              </a:rPr>
              <a:t>ms</a:t>
            </a:r>
            <a:r>
              <a:rPr lang="en-US" sz="2000" b="1" dirty="0">
                <a:solidFill>
                  <a:srgbClr val="C00000"/>
                </a:solidFill>
                <a:latin typeface="Courier" charset="0"/>
                <a:ea typeface="Courier" charset="0"/>
                <a:cs typeface="Courier" charset="0"/>
              </a:rPr>
              <a:t> </a:t>
            </a:r>
            <a:r>
              <a:rPr lang="en-US" sz="2000" dirty="0">
                <a:latin typeface="Courier" charset="0"/>
                <a:ea typeface="Courier" charset="0"/>
                <a:cs typeface="Courier" charset="0"/>
              </a:rPr>
              <a:t>/ rotation</a:t>
            </a:r>
          </a:p>
          <a:p>
            <a:endParaRPr lang="en-US" dirty="0">
              <a:solidFill>
                <a:srgbClr val="7030A0"/>
              </a:solidFill>
            </a:endParaRPr>
          </a:p>
          <a:p>
            <a:r>
              <a:rPr lang="en-US" dirty="0">
                <a:solidFill>
                  <a:srgbClr val="7030A0"/>
                </a:solidFill>
              </a:rPr>
              <a:t>So it may take 4.2 </a:t>
            </a:r>
            <a:r>
              <a:rPr lang="en-US" dirty="0" err="1">
                <a:solidFill>
                  <a:srgbClr val="7030A0"/>
                </a:solidFill>
              </a:rPr>
              <a:t>ms</a:t>
            </a:r>
            <a:r>
              <a:rPr lang="en-US" dirty="0">
                <a:solidFill>
                  <a:srgbClr val="7030A0"/>
                </a:solidFill>
              </a:rPr>
              <a:t> </a:t>
            </a:r>
            <a:r>
              <a:rPr lang="en-US" b="1" dirty="0">
                <a:solidFill>
                  <a:srgbClr val="7030A0"/>
                </a:solidFill>
              </a:rPr>
              <a:t>on average </a:t>
            </a:r>
            <a:r>
              <a:rPr lang="en-US" dirty="0">
                <a:solidFill>
                  <a:srgbClr val="7030A0"/>
                </a:solidFill>
              </a:rPr>
              <a:t>to rotate to target (0.5 * 8.3 </a:t>
            </a:r>
            <a:r>
              <a:rPr lang="en-US" dirty="0" err="1">
                <a:solidFill>
                  <a:srgbClr val="7030A0"/>
                </a:solidFill>
              </a:rPr>
              <a:t>ms</a:t>
            </a:r>
            <a:r>
              <a:rPr lang="en-US" dirty="0">
                <a:solidFill>
                  <a:srgbClr val="7030A0"/>
                </a:solidFill>
              </a:rPr>
              <a:t>)</a:t>
            </a:r>
          </a:p>
        </p:txBody>
      </p:sp>
      <p:sp>
        <p:nvSpPr>
          <p:cNvPr id="6" name="Footer Placeholder 5">
            <a:extLst>
              <a:ext uri="{FF2B5EF4-FFF2-40B4-BE49-F238E27FC236}">
                <a16:creationId xmlns:a16="http://schemas.microsoft.com/office/drawing/2014/main" id="{44DCE32F-F7CB-BB4E-A853-B11D941D0EEB}"/>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3895613D-A8B6-1F4E-A753-BCD41DF6AD92}"/>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5C1F3CA-A671-6B4D-97E5-534C5EEEEE83}"/>
              </a:ext>
            </a:extLst>
          </p:cNvPr>
          <p:cNvSpPr>
            <a:spLocks noGrp="1"/>
          </p:cNvSpPr>
          <p:nvPr>
            <p:ph type="sldNum" sz="quarter" idx="12"/>
          </p:nvPr>
        </p:nvSpPr>
        <p:spPr/>
        <p:txBody>
          <a:bodyPr/>
          <a:lstStyle/>
          <a:p>
            <a:fld id="{3FEAB63E-74B1-D643-A3C6-246018F1E4D4}" type="slidenum">
              <a:rPr lang="en-US" smtClean="0"/>
              <a:pPr/>
              <a:t>18</a:t>
            </a:fld>
            <a:endParaRPr lang="en-US"/>
          </a:p>
        </p:txBody>
      </p:sp>
    </p:spTree>
    <p:extLst>
      <p:ext uri="{BB962C8B-B14F-4D97-AF65-F5344CB8AC3E}">
        <p14:creationId xmlns:p14="http://schemas.microsoft.com/office/powerpoint/2010/main" val="1905973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Seek, Rotate, </a:t>
            </a:r>
            <a:r>
              <a:rPr lang="en-US" b="1" dirty="0">
                <a:solidFill>
                  <a:srgbClr val="7030A0"/>
                </a:solidFill>
              </a:rPr>
              <a:t>Transfer</a:t>
            </a:r>
          </a:p>
        </p:txBody>
      </p:sp>
      <p:sp>
        <p:nvSpPr>
          <p:cNvPr id="3" name="Content Placeholder 2"/>
          <p:cNvSpPr>
            <a:spLocks noGrp="1"/>
          </p:cNvSpPr>
          <p:nvPr>
            <p:ph idx="1"/>
          </p:nvPr>
        </p:nvSpPr>
        <p:spPr>
          <a:xfrm>
            <a:off x="457200" y="1600201"/>
            <a:ext cx="8229600" cy="4495800"/>
          </a:xfrm>
        </p:spPr>
        <p:txBody>
          <a:bodyPr>
            <a:normAutofit/>
          </a:bodyPr>
          <a:lstStyle/>
          <a:p>
            <a:pPr>
              <a:spcBef>
                <a:spcPts val="0"/>
              </a:spcBef>
              <a:buClrTx/>
            </a:pPr>
            <a:r>
              <a:rPr lang="en-US" dirty="0"/>
              <a:t>Relatively fast</a:t>
            </a:r>
          </a:p>
          <a:p>
            <a:pPr lvl="1">
              <a:spcBef>
                <a:spcPts val="0"/>
              </a:spcBef>
            </a:pPr>
            <a:r>
              <a:rPr lang="en-US" dirty="0"/>
              <a:t>Depends on RPM and sector density</a:t>
            </a:r>
          </a:p>
          <a:p>
            <a:pPr>
              <a:spcBef>
                <a:spcPts val="0"/>
              </a:spcBef>
            </a:pPr>
            <a:endParaRPr lang="en-US" dirty="0"/>
          </a:p>
          <a:p>
            <a:pPr>
              <a:spcBef>
                <a:spcPts val="0"/>
              </a:spcBef>
            </a:pPr>
            <a:r>
              <a:rPr lang="en-US" dirty="0"/>
              <a:t>100+ MB/s is typical for SATA I (1.5Gb/s max)</a:t>
            </a:r>
          </a:p>
          <a:p>
            <a:pPr lvl="1">
              <a:spcBef>
                <a:spcPts val="0"/>
              </a:spcBef>
            </a:pPr>
            <a:r>
              <a:rPr lang="en-US" dirty="0"/>
              <a:t>Up to </a:t>
            </a:r>
            <a:r>
              <a:rPr lang="en-US" b="1" dirty="0">
                <a:solidFill>
                  <a:srgbClr val="0070C0"/>
                </a:solidFill>
              </a:rPr>
              <a:t>600MB/s</a:t>
            </a:r>
            <a:r>
              <a:rPr lang="en-US" dirty="0"/>
              <a:t> for SATA III (6.0Gb/s)</a:t>
            </a:r>
          </a:p>
          <a:p>
            <a:pPr>
              <a:spcBef>
                <a:spcPts val="0"/>
              </a:spcBef>
            </a:pPr>
            <a:endParaRPr lang="en-US" dirty="0"/>
          </a:p>
          <a:p>
            <a:pPr>
              <a:spcBef>
                <a:spcPts val="0"/>
              </a:spcBef>
            </a:pPr>
            <a:r>
              <a:rPr lang="en-US" sz="2400" dirty="0">
                <a:latin typeface="Courier" charset="0"/>
                <a:ea typeface="Courier" charset="0"/>
                <a:cs typeface="Courier" charset="0"/>
              </a:rPr>
              <a:t>1s / 100MB = 10ms / MB = 4.9us/sector </a:t>
            </a:r>
          </a:p>
          <a:p>
            <a:pPr lvl="1">
              <a:spcBef>
                <a:spcPts val="0"/>
              </a:spcBef>
            </a:pPr>
            <a:r>
              <a:rPr lang="en-US" dirty="0"/>
              <a:t>Assuming 512-byte sector</a:t>
            </a:r>
          </a:p>
        </p:txBody>
      </p:sp>
      <p:sp>
        <p:nvSpPr>
          <p:cNvPr id="6" name="Footer Placeholder 5">
            <a:extLst>
              <a:ext uri="{FF2B5EF4-FFF2-40B4-BE49-F238E27FC236}">
                <a16:creationId xmlns:a16="http://schemas.microsoft.com/office/drawing/2014/main" id="{A7C62F31-A4B6-404F-B589-1DDA1518DB04}"/>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42E27BB9-9C77-FE46-BD3E-51EC4C670F9B}"/>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571A4170-0FBE-7541-8567-93E27046A49E}"/>
              </a:ext>
            </a:extLst>
          </p:cNvPr>
          <p:cNvSpPr>
            <a:spLocks noGrp="1"/>
          </p:cNvSpPr>
          <p:nvPr>
            <p:ph type="sldNum" sz="quarter" idx="12"/>
          </p:nvPr>
        </p:nvSpPr>
        <p:spPr/>
        <p:txBody>
          <a:bodyPr/>
          <a:lstStyle/>
          <a:p>
            <a:fld id="{3FEAB63E-74B1-D643-A3C6-246018F1E4D4}" type="slidenum">
              <a:rPr lang="en-US" smtClean="0"/>
              <a:pPr/>
              <a:t>19</a:t>
            </a:fld>
            <a:endParaRPr lang="en-US"/>
          </a:p>
        </p:txBody>
      </p:sp>
    </p:spTree>
    <p:extLst>
      <p:ext uri="{BB962C8B-B14F-4D97-AF65-F5344CB8AC3E}">
        <p14:creationId xmlns:p14="http://schemas.microsoft.com/office/powerpoint/2010/main" val="191789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2819400"/>
            <a:ext cx="8229600" cy="1143000"/>
          </a:xfrm>
          <a:prstGeom prst="rect">
            <a:avLst/>
          </a:prstGeom>
          <a:solidFill>
            <a:schemeClr val="lt1"/>
          </a:solidFill>
          <a:ln w="25400" cap="flat" cmpd="sng" algn="ctr">
            <a:noFill/>
            <a:prstDash val="solid"/>
          </a:ln>
          <a:effectLst/>
        </p:spPr>
        <p:txBody>
          <a:bodyPr vert="horz" wrap="square" lIns="91440" tIns="45720" rIns="91440" bIns="45720" rtlCol="0" anchor="ctr">
            <a:noAutofit/>
          </a:bodyPr>
          <a:lstStyle>
            <a:lvl1pPr algn="ctr" defTabSz="914400" rtl="0" eaLnBrk="1" latinLnBrk="0" hangingPunct="1">
              <a:spcBef>
                <a:spcPct val="0"/>
              </a:spcBef>
              <a:buNone/>
              <a:defRPr sz="4400" kern="1200">
                <a:solidFill>
                  <a:schemeClr val="tx1"/>
                </a:solidFill>
                <a:latin typeface="Arial" charset="0"/>
                <a:ea typeface="Arial" charset="0"/>
                <a:cs typeface="Arial" charset="0"/>
              </a:defRPr>
            </a:lvl1pPr>
            <a:lvl2pPr>
              <a:defRPr/>
            </a:lvl2pPr>
            <a:lvl3pPr>
              <a:defRPr/>
            </a:lvl3pPr>
            <a:lvl4pPr>
              <a:defRPr/>
            </a:lvl4pPr>
            <a:lvl5pPr>
              <a:defRPr/>
            </a:lvl5pPr>
            <a:lvl6pPr>
              <a:defRPr/>
            </a:lvl6pPr>
            <a:lvl7pPr>
              <a:defRPr/>
            </a:lvl7pPr>
            <a:lvl8pPr>
              <a:defRPr/>
            </a:lvl8pPr>
            <a:lvl9pPr>
              <a:defRPr/>
            </a:lvl9pPr>
          </a:lstStyle>
          <a:p>
            <a:r>
              <a:rPr lang="en-US" sz="5400" dirty="0">
                <a:latin typeface="Franklin Gothic Medium Cond" panose="020B0606030402020204" pitchFamily="34" charset="0"/>
              </a:rPr>
              <a:t>Hard Disk Drives (HDDs)</a:t>
            </a:r>
          </a:p>
        </p:txBody>
      </p:sp>
      <p:sp>
        <p:nvSpPr>
          <p:cNvPr id="3" name="Footer Placeholder 2">
            <a:extLst>
              <a:ext uri="{FF2B5EF4-FFF2-40B4-BE49-F238E27FC236}">
                <a16:creationId xmlns:a16="http://schemas.microsoft.com/office/drawing/2014/main" id="{C5756621-0DD3-A341-81D2-3DE801D77F79}"/>
              </a:ext>
            </a:extLst>
          </p:cNvPr>
          <p:cNvSpPr>
            <a:spLocks noGrp="1"/>
          </p:cNvSpPr>
          <p:nvPr>
            <p:ph type="ftr" sz="quarter" idx="11"/>
          </p:nvPr>
        </p:nvSpPr>
        <p:spPr/>
        <p:txBody>
          <a:bodyPr/>
          <a:lstStyle/>
          <a:p>
            <a:r>
              <a:rPr lang="en-US"/>
              <a:t>GMU CS571 Spring 2021</a:t>
            </a:r>
            <a:endParaRPr lang="en-US" dirty="0"/>
          </a:p>
        </p:txBody>
      </p:sp>
      <p:sp>
        <p:nvSpPr>
          <p:cNvPr id="5" name="Date Placeholder 4">
            <a:extLst>
              <a:ext uri="{FF2B5EF4-FFF2-40B4-BE49-F238E27FC236}">
                <a16:creationId xmlns:a16="http://schemas.microsoft.com/office/drawing/2014/main" id="{803CA689-9757-5742-A914-3317AFC09FA0}"/>
              </a:ext>
            </a:extLst>
          </p:cNvPr>
          <p:cNvSpPr>
            <a:spLocks noGrp="1"/>
          </p:cNvSpPr>
          <p:nvPr>
            <p:ph type="dt" sz="half" idx="10"/>
          </p:nvPr>
        </p:nvSpPr>
        <p:spPr/>
        <p:txBody>
          <a:bodyPr/>
          <a:lstStyle/>
          <a:p>
            <a:r>
              <a:rPr lang="en-US"/>
              <a:t>Y. Cheng</a:t>
            </a:r>
            <a:endParaRPr lang="en-US" dirty="0"/>
          </a:p>
        </p:txBody>
      </p:sp>
      <p:sp>
        <p:nvSpPr>
          <p:cNvPr id="6" name="Slide Number Placeholder 5">
            <a:extLst>
              <a:ext uri="{FF2B5EF4-FFF2-40B4-BE49-F238E27FC236}">
                <a16:creationId xmlns:a16="http://schemas.microsoft.com/office/drawing/2014/main" id="{0AA9D0AF-0BFB-284F-9638-E03A25DFA149}"/>
              </a:ext>
            </a:extLst>
          </p:cNvPr>
          <p:cNvSpPr>
            <a:spLocks noGrp="1"/>
          </p:cNvSpPr>
          <p:nvPr>
            <p:ph type="sldNum" sz="quarter" idx="12"/>
          </p:nvPr>
        </p:nvSpPr>
        <p:spPr/>
        <p:txBody>
          <a:bodyPr/>
          <a:lstStyle/>
          <a:p>
            <a:fld id="{3FEAB63E-74B1-D643-A3C6-246018F1E4D4}" type="slidenum">
              <a:rPr lang="en-US" smtClean="0"/>
              <a:pPr/>
              <a:t>2</a:t>
            </a:fld>
            <a:endParaRPr lang="en-US"/>
          </a:p>
        </p:txBody>
      </p:sp>
    </p:spTree>
    <p:extLst>
      <p:ext uri="{BB962C8B-B14F-4D97-AF65-F5344CB8AC3E}">
        <p14:creationId xmlns:p14="http://schemas.microsoft.com/office/powerpoint/2010/main" val="325698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Workloads</a:t>
            </a:r>
          </a:p>
        </p:txBody>
      </p:sp>
      <p:sp>
        <p:nvSpPr>
          <p:cNvPr id="3" name="Content Placeholder 2"/>
          <p:cNvSpPr>
            <a:spLocks noGrp="1"/>
          </p:cNvSpPr>
          <p:nvPr>
            <p:ph idx="1"/>
          </p:nvPr>
        </p:nvSpPr>
        <p:spPr>
          <a:xfrm>
            <a:off x="457200" y="1600201"/>
            <a:ext cx="8229600" cy="1904999"/>
          </a:xfrm>
        </p:spPr>
        <p:txBody>
          <a:bodyPr>
            <a:normAutofit/>
          </a:bodyPr>
          <a:lstStyle/>
          <a:p>
            <a:r>
              <a:rPr lang="en-US" dirty="0"/>
              <a:t>Seeks and rotations are slow while transfer is relatively fast</a:t>
            </a:r>
          </a:p>
          <a:p>
            <a:endParaRPr lang="en-US" dirty="0"/>
          </a:p>
          <a:p>
            <a:r>
              <a:rPr lang="en-US" dirty="0"/>
              <a:t>What kind of workload is best suited for disks?</a:t>
            </a:r>
          </a:p>
        </p:txBody>
      </p:sp>
      <p:sp>
        <p:nvSpPr>
          <p:cNvPr id="6" name="Footer Placeholder 5">
            <a:extLst>
              <a:ext uri="{FF2B5EF4-FFF2-40B4-BE49-F238E27FC236}">
                <a16:creationId xmlns:a16="http://schemas.microsoft.com/office/drawing/2014/main" id="{DEC14055-4882-1345-8978-B5C2A68CD4FD}"/>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E95A4F5E-A520-7349-896D-4C68B4406413}"/>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E0DF2187-A542-CB47-A2CD-0982FFEAA43B}"/>
              </a:ext>
            </a:extLst>
          </p:cNvPr>
          <p:cNvSpPr>
            <a:spLocks noGrp="1"/>
          </p:cNvSpPr>
          <p:nvPr>
            <p:ph type="sldNum" sz="quarter" idx="12"/>
          </p:nvPr>
        </p:nvSpPr>
        <p:spPr/>
        <p:txBody>
          <a:bodyPr/>
          <a:lstStyle/>
          <a:p>
            <a:fld id="{3FEAB63E-74B1-D643-A3C6-246018F1E4D4}" type="slidenum">
              <a:rPr lang="en-US" smtClean="0"/>
              <a:pPr/>
              <a:t>20</a:t>
            </a:fld>
            <a:endParaRPr lang="en-US"/>
          </a:p>
        </p:txBody>
      </p:sp>
    </p:spTree>
    <p:extLst>
      <p:ext uri="{BB962C8B-B14F-4D97-AF65-F5344CB8AC3E}">
        <p14:creationId xmlns:p14="http://schemas.microsoft.com/office/powerpoint/2010/main" val="1200719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Workloads</a:t>
            </a:r>
          </a:p>
        </p:txBody>
      </p:sp>
      <p:sp>
        <p:nvSpPr>
          <p:cNvPr id="3" name="Content Placeholder 2"/>
          <p:cNvSpPr>
            <a:spLocks noGrp="1"/>
          </p:cNvSpPr>
          <p:nvPr>
            <p:ph idx="1"/>
          </p:nvPr>
        </p:nvSpPr>
        <p:spPr>
          <a:xfrm>
            <a:off x="457200" y="1600199"/>
            <a:ext cx="8229600" cy="5121275"/>
          </a:xfrm>
        </p:spPr>
        <p:txBody>
          <a:bodyPr>
            <a:normAutofit lnSpcReduction="10000"/>
          </a:bodyPr>
          <a:lstStyle/>
          <a:p>
            <a:r>
              <a:rPr lang="en-US" dirty="0"/>
              <a:t>Seeks and rotations are slow while transfer is relatively fast</a:t>
            </a:r>
          </a:p>
          <a:p>
            <a:endParaRPr lang="en-US" dirty="0"/>
          </a:p>
          <a:p>
            <a:r>
              <a:rPr lang="en-US" dirty="0"/>
              <a:t>What kind of workload is best suited for disks?</a:t>
            </a:r>
          </a:p>
          <a:p>
            <a:pPr lvl="1"/>
            <a:r>
              <a:rPr lang="en-US" b="1" dirty="0">
                <a:solidFill>
                  <a:srgbClr val="0070C0"/>
                </a:solidFill>
              </a:rPr>
              <a:t>Sequential I/O</a:t>
            </a:r>
            <a:r>
              <a:rPr lang="en-US" dirty="0"/>
              <a:t>: access sectors in order (transfer dominated)</a:t>
            </a:r>
          </a:p>
          <a:p>
            <a:endParaRPr lang="en-US" dirty="0"/>
          </a:p>
          <a:p>
            <a:r>
              <a:rPr lang="en-US" b="1" dirty="0">
                <a:solidFill>
                  <a:srgbClr val="C00000"/>
                </a:solidFill>
              </a:rPr>
              <a:t>Random</a:t>
            </a:r>
            <a:r>
              <a:rPr lang="en-US" dirty="0"/>
              <a:t> workloads access sectors in a random order (</a:t>
            </a:r>
            <a:r>
              <a:rPr lang="en-US" dirty="0" err="1"/>
              <a:t>seek+rotation</a:t>
            </a:r>
            <a:r>
              <a:rPr lang="en-US" dirty="0"/>
              <a:t> dominated)</a:t>
            </a:r>
          </a:p>
          <a:p>
            <a:pPr lvl="1"/>
            <a:r>
              <a:rPr lang="en-US" dirty="0"/>
              <a:t>Typically slow on disks</a:t>
            </a:r>
          </a:p>
          <a:p>
            <a:pPr lvl="1"/>
            <a:r>
              <a:rPr lang="en-US" dirty="0"/>
              <a:t>Never do </a:t>
            </a:r>
            <a:r>
              <a:rPr lang="en-US" dirty="0">
                <a:solidFill>
                  <a:srgbClr val="C00000"/>
                </a:solidFill>
              </a:rPr>
              <a:t>random</a:t>
            </a:r>
            <a:r>
              <a:rPr lang="en-US" dirty="0"/>
              <a:t> I/O unless you must! E.g., </a:t>
            </a:r>
            <a:r>
              <a:rPr lang="en-US" b="1" dirty="0">
                <a:solidFill>
                  <a:srgbClr val="C00000"/>
                </a:solidFill>
              </a:rPr>
              <a:t>Quicksort</a:t>
            </a:r>
            <a:r>
              <a:rPr lang="en-US" dirty="0"/>
              <a:t> is a terrible algorithm for disk!</a:t>
            </a:r>
          </a:p>
        </p:txBody>
      </p:sp>
      <p:sp>
        <p:nvSpPr>
          <p:cNvPr id="6" name="Footer Placeholder 5">
            <a:extLst>
              <a:ext uri="{FF2B5EF4-FFF2-40B4-BE49-F238E27FC236}">
                <a16:creationId xmlns:a16="http://schemas.microsoft.com/office/drawing/2014/main" id="{99D5B018-B9B7-2C4C-9987-DF6FA846053C}"/>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8899D3F4-C8A8-9546-AFEA-56F989531473}"/>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03B01DD6-A62C-494E-B1D8-6D45CE7C20F5}"/>
              </a:ext>
            </a:extLst>
          </p:cNvPr>
          <p:cNvSpPr>
            <a:spLocks noGrp="1"/>
          </p:cNvSpPr>
          <p:nvPr>
            <p:ph type="sldNum" sz="quarter" idx="12"/>
          </p:nvPr>
        </p:nvSpPr>
        <p:spPr/>
        <p:txBody>
          <a:bodyPr/>
          <a:lstStyle/>
          <a:p>
            <a:fld id="{3FEAB63E-74B1-D643-A3C6-246018F1E4D4}" type="slidenum">
              <a:rPr lang="en-US" smtClean="0"/>
              <a:pPr/>
              <a:t>21</a:t>
            </a:fld>
            <a:endParaRPr lang="en-US"/>
          </a:p>
        </p:txBody>
      </p:sp>
    </p:spTree>
    <p:extLst>
      <p:ext uri="{BB962C8B-B14F-4D97-AF65-F5344CB8AC3E}">
        <p14:creationId xmlns:p14="http://schemas.microsoft.com/office/powerpoint/2010/main" val="4202262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Performance Calculation</a:t>
            </a:r>
          </a:p>
        </p:txBody>
      </p:sp>
      <p:sp>
        <p:nvSpPr>
          <p:cNvPr id="3" name="Content Placeholder 2"/>
          <p:cNvSpPr>
            <a:spLocks noGrp="1"/>
          </p:cNvSpPr>
          <p:nvPr>
            <p:ph idx="1"/>
          </p:nvPr>
        </p:nvSpPr>
        <p:spPr/>
        <p:txBody>
          <a:bodyPr/>
          <a:lstStyle/>
          <a:p>
            <a:r>
              <a:rPr lang="en-US" dirty="0"/>
              <a:t>Seagate Enterprise SATA III HDD</a:t>
            </a:r>
          </a:p>
          <a:p>
            <a:endParaRPr lang="en-US" dirty="0"/>
          </a:p>
          <a:p>
            <a:endParaRPr lang="en-US" dirty="0"/>
          </a:p>
          <a:p>
            <a:endParaRPr lang="en-US" dirty="0"/>
          </a:p>
          <a:p>
            <a:endParaRPr lang="en-US" dirty="0"/>
          </a:p>
          <a:p>
            <a:endParaRPr lang="en-US" dirty="0"/>
          </a:p>
          <a:p>
            <a:r>
              <a:rPr lang="en-US" dirty="0"/>
              <a:t>How long does an average 4KB read take?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603131"/>
            <a:ext cx="2286000" cy="3121269"/>
          </a:xfrm>
          <a:prstGeom prst="rect">
            <a:avLst/>
          </a:prstGeom>
        </p:spPr>
      </p:pic>
      <p:graphicFrame>
        <p:nvGraphicFramePr>
          <p:cNvPr id="7" name="Table 6"/>
          <p:cNvGraphicFramePr>
            <a:graphicFrameLocks noGrp="1"/>
          </p:cNvGraphicFramePr>
          <p:nvPr/>
        </p:nvGraphicFramePr>
        <p:xfrm>
          <a:off x="914400" y="2286000"/>
          <a:ext cx="4028762" cy="2362200"/>
        </p:xfrm>
        <a:graphic>
          <a:graphicData uri="http://schemas.openxmlformats.org/drawingml/2006/table">
            <a:tbl>
              <a:tblPr firstRow="1" bandRow="1">
                <a:tableStyleId>{7DF18680-E054-41AD-8BC1-D1AEF772440D}</a:tableStyleId>
              </a:tblPr>
              <a:tblGrid>
                <a:gridCol w="2014381">
                  <a:extLst>
                    <a:ext uri="{9D8B030D-6E8A-4147-A177-3AD203B41FA5}">
                      <a16:colId xmlns:a16="http://schemas.microsoft.com/office/drawing/2014/main" val="20000"/>
                    </a:ext>
                  </a:extLst>
                </a:gridCol>
                <a:gridCol w="2014381">
                  <a:extLst>
                    <a:ext uri="{9D8B030D-6E8A-4147-A177-3AD203B41FA5}">
                      <a16:colId xmlns:a16="http://schemas.microsoft.com/office/drawing/2014/main" val="20001"/>
                    </a:ext>
                  </a:extLst>
                </a:gridCol>
              </a:tblGrid>
              <a:tr h="590550">
                <a:tc>
                  <a:txBody>
                    <a:bodyPr/>
                    <a:lstStyle/>
                    <a:p>
                      <a:pPr algn="l"/>
                      <a:r>
                        <a:rPr lang="en-US" sz="2400" dirty="0">
                          <a:latin typeface="Helvetica" charset="0"/>
                          <a:ea typeface="Helvetica" charset="0"/>
                          <a:cs typeface="Helvetica" charset="0"/>
                        </a:rPr>
                        <a:t>Metric</a:t>
                      </a:r>
                    </a:p>
                  </a:txBody>
                  <a:tcPr/>
                </a:tc>
                <a:tc>
                  <a:txBody>
                    <a:bodyPr/>
                    <a:lstStyle/>
                    <a:p>
                      <a:pPr algn="l"/>
                      <a:r>
                        <a:rPr lang="en-US" sz="2400" dirty="0">
                          <a:latin typeface="Helvetica" charset="0"/>
                          <a:ea typeface="Helvetica" charset="0"/>
                          <a:cs typeface="Helvetica" charset="0"/>
                        </a:rPr>
                        <a:t>Perf</a:t>
                      </a:r>
                    </a:p>
                  </a:txBody>
                  <a:tcPr/>
                </a:tc>
                <a:extLst>
                  <a:ext uri="{0D108BD9-81ED-4DB2-BD59-A6C34878D82A}">
                    <a16:rowId xmlns:a16="http://schemas.microsoft.com/office/drawing/2014/main" val="10000"/>
                  </a:ext>
                </a:extLst>
              </a:tr>
              <a:tr h="590550">
                <a:tc>
                  <a:txBody>
                    <a:bodyPr/>
                    <a:lstStyle/>
                    <a:p>
                      <a:pPr algn="l"/>
                      <a:r>
                        <a:rPr lang="en-US" sz="2400" dirty="0">
                          <a:latin typeface="Helvetica" charset="0"/>
                          <a:ea typeface="Helvetica" charset="0"/>
                          <a:cs typeface="Helvetica" charset="0"/>
                        </a:rPr>
                        <a:t>RPM</a:t>
                      </a:r>
                    </a:p>
                  </a:txBody>
                  <a:tcPr/>
                </a:tc>
                <a:tc>
                  <a:txBody>
                    <a:bodyPr/>
                    <a:lstStyle/>
                    <a:p>
                      <a:pPr algn="l"/>
                      <a:r>
                        <a:rPr lang="en-US" sz="2400" dirty="0">
                          <a:latin typeface="Helvetica" charset="0"/>
                          <a:ea typeface="Helvetica" charset="0"/>
                          <a:cs typeface="Helvetica" charset="0"/>
                        </a:rPr>
                        <a:t>7200</a:t>
                      </a:r>
                    </a:p>
                  </a:txBody>
                  <a:tcPr/>
                </a:tc>
                <a:extLst>
                  <a:ext uri="{0D108BD9-81ED-4DB2-BD59-A6C34878D82A}">
                    <a16:rowId xmlns:a16="http://schemas.microsoft.com/office/drawing/2014/main" val="10001"/>
                  </a:ext>
                </a:extLst>
              </a:tr>
              <a:tr h="590550">
                <a:tc>
                  <a:txBody>
                    <a:bodyPr/>
                    <a:lstStyle/>
                    <a:p>
                      <a:pPr algn="l"/>
                      <a:r>
                        <a:rPr lang="en-US" sz="2400" dirty="0" err="1">
                          <a:latin typeface="Helvetica" charset="0"/>
                          <a:ea typeface="Helvetica" charset="0"/>
                          <a:cs typeface="Helvetica" charset="0"/>
                        </a:rPr>
                        <a:t>Avg</a:t>
                      </a:r>
                      <a:r>
                        <a:rPr lang="en-US" sz="2400" dirty="0">
                          <a:latin typeface="Helvetica" charset="0"/>
                          <a:ea typeface="Helvetica" charset="0"/>
                          <a:cs typeface="Helvetica" charset="0"/>
                        </a:rPr>
                        <a:t> seek</a:t>
                      </a:r>
                    </a:p>
                  </a:txBody>
                  <a:tcPr/>
                </a:tc>
                <a:tc>
                  <a:txBody>
                    <a:bodyPr/>
                    <a:lstStyle/>
                    <a:p>
                      <a:pPr algn="l"/>
                      <a:r>
                        <a:rPr lang="en-US" sz="2400" dirty="0">
                          <a:latin typeface="Helvetica" charset="0"/>
                          <a:ea typeface="Helvetica" charset="0"/>
                          <a:cs typeface="Helvetica" charset="0"/>
                        </a:rPr>
                        <a:t>4.16ms</a:t>
                      </a:r>
                    </a:p>
                  </a:txBody>
                  <a:tcPr/>
                </a:tc>
                <a:extLst>
                  <a:ext uri="{0D108BD9-81ED-4DB2-BD59-A6C34878D82A}">
                    <a16:rowId xmlns:a16="http://schemas.microsoft.com/office/drawing/2014/main" val="10002"/>
                  </a:ext>
                </a:extLst>
              </a:tr>
              <a:tr h="590550">
                <a:tc>
                  <a:txBody>
                    <a:bodyPr/>
                    <a:lstStyle/>
                    <a:p>
                      <a:pPr algn="l"/>
                      <a:r>
                        <a:rPr lang="en-US" sz="2400" dirty="0">
                          <a:latin typeface="Helvetica" charset="0"/>
                          <a:ea typeface="Helvetica" charset="0"/>
                          <a:cs typeface="Helvetica" charset="0"/>
                        </a:rPr>
                        <a:t>Max</a:t>
                      </a:r>
                      <a:r>
                        <a:rPr lang="en-US" sz="2400" baseline="0" dirty="0">
                          <a:latin typeface="Helvetica" charset="0"/>
                          <a:ea typeface="Helvetica" charset="0"/>
                          <a:cs typeface="Helvetica" charset="0"/>
                        </a:rPr>
                        <a:t> transfer</a:t>
                      </a:r>
                      <a:endParaRPr lang="en-US" sz="2400" dirty="0">
                        <a:latin typeface="Helvetica" charset="0"/>
                        <a:ea typeface="Helvetica" charset="0"/>
                        <a:cs typeface="Helvetica" charset="0"/>
                      </a:endParaRPr>
                    </a:p>
                  </a:txBody>
                  <a:tcPr/>
                </a:tc>
                <a:tc>
                  <a:txBody>
                    <a:bodyPr/>
                    <a:lstStyle/>
                    <a:p>
                      <a:pPr algn="l"/>
                      <a:r>
                        <a:rPr lang="en-US" sz="2400" dirty="0">
                          <a:latin typeface="Helvetica" charset="0"/>
                          <a:ea typeface="Helvetica" charset="0"/>
                          <a:cs typeface="Helvetica" charset="0"/>
                        </a:rPr>
                        <a:t>500MB/s</a:t>
                      </a:r>
                    </a:p>
                  </a:txBody>
                  <a:tcPr/>
                </a:tc>
                <a:extLst>
                  <a:ext uri="{0D108BD9-81ED-4DB2-BD59-A6C34878D82A}">
                    <a16:rowId xmlns:a16="http://schemas.microsoft.com/office/drawing/2014/main" val="10003"/>
                  </a:ext>
                </a:extLst>
              </a:tr>
            </a:tbl>
          </a:graphicData>
        </a:graphic>
      </p:graphicFrame>
      <p:sp>
        <p:nvSpPr>
          <p:cNvPr id="8" name="Footer Placeholder 7">
            <a:extLst>
              <a:ext uri="{FF2B5EF4-FFF2-40B4-BE49-F238E27FC236}">
                <a16:creationId xmlns:a16="http://schemas.microsoft.com/office/drawing/2014/main" id="{6D1D2A43-C194-9E43-B078-666821572CB7}"/>
              </a:ext>
            </a:extLst>
          </p:cNvPr>
          <p:cNvSpPr>
            <a:spLocks noGrp="1"/>
          </p:cNvSpPr>
          <p:nvPr>
            <p:ph type="ftr" sz="quarter" idx="11"/>
          </p:nvPr>
        </p:nvSpPr>
        <p:spPr/>
        <p:txBody>
          <a:bodyPr/>
          <a:lstStyle/>
          <a:p>
            <a:r>
              <a:rPr lang="en-US"/>
              <a:t>GMU CS571 Spring 2021</a:t>
            </a:r>
            <a:endParaRPr lang="en-US" dirty="0"/>
          </a:p>
        </p:txBody>
      </p:sp>
      <p:sp>
        <p:nvSpPr>
          <p:cNvPr id="9" name="Date Placeholder 8">
            <a:extLst>
              <a:ext uri="{FF2B5EF4-FFF2-40B4-BE49-F238E27FC236}">
                <a16:creationId xmlns:a16="http://schemas.microsoft.com/office/drawing/2014/main" id="{59E095A2-C119-B041-8B7A-BD32E2791330}"/>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4906FC32-1199-6D43-8ACB-C880DD0317FB}"/>
              </a:ext>
            </a:extLst>
          </p:cNvPr>
          <p:cNvSpPr>
            <a:spLocks noGrp="1"/>
          </p:cNvSpPr>
          <p:nvPr>
            <p:ph type="sldNum" sz="quarter" idx="12"/>
          </p:nvPr>
        </p:nvSpPr>
        <p:spPr/>
        <p:txBody>
          <a:bodyPr/>
          <a:lstStyle/>
          <a:p>
            <a:fld id="{3FEAB63E-74B1-D643-A3C6-246018F1E4D4}" type="slidenum">
              <a:rPr lang="en-US" smtClean="0"/>
              <a:pPr/>
              <a:t>22</a:t>
            </a:fld>
            <a:endParaRPr lang="en-US"/>
          </a:p>
        </p:txBody>
      </p:sp>
    </p:spTree>
    <p:extLst>
      <p:ext uri="{BB962C8B-B14F-4D97-AF65-F5344CB8AC3E}">
        <p14:creationId xmlns:p14="http://schemas.microsoft.com/office/powerpoint/2010/main" val="2603665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Performance Calculation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Seagate Enterprise SATA III HDD</a:t>
                </a:r>
              </a:p>
              <a:p>
                <a:endParaRPr lang="en-US" dirty="0"/>
              </a:p>
              <a:p>
                <a:endParaRPr lang="en-US" dirty="0"/>
              </a:p>
              <a:p>
                <a:endParaRPr lang="en-US" dirty="0"/>
              </a:p>
              <a:p>
                <a:endParaRPr lang="en-US" dirty="0"/>
              </a:p>
              <a:p>
                <a:endParaRPr lang="en-US" dirty="0"/>
              </a:p>
              <a:p>
                <a:r>
                  <a:rPr lang="en-US" dirty="0"/>
                  <a:t>How long does an average 4KB read take?</a:t>
                </a:r>
              </a:p>
              <a:p>
                <a:pPr marL="457200" lvl="1" indent="0">
                  <a:buNone/>
                </a:pPr>
                <a14:m>
                  <m:oMath xmlns:m="http://schemas.openxmlformats.org/officeDocument/2006/math">
                    <m:r>
                      <a:rPr lang="en-US" b="0" i="1" smtClean="0">
                        <a:latin typeface="Cambria Math" charset="0"/>
                      </a:rPr>
                      <m:t>𝑡𝑟𝑎𝑛𝑠𝑓𝑒𝑟</m:t>
                    </m:r>
                    <m:r>
                      <a:rPr lang="en-US" b="0" i="1" smtClean="0">
                        <a:latin typeface="Cambria Math" charset="0"/>
                      </a:rPr>
                      <m:t>= </m:t>
                    </m:r>
                    <m:f>
                      <m:fPr>
                        <m:ctrlPr>
                          <a:rPr lang="mr-IN" b="0" i="1" smtClean="0">
                            <a:latin typeface="Cambria Math" panose="02040503050406030204" pitchFamily="18" charset="0"/>
                          </a:rPr>
                        </m:ctrlPr>
                      </m:fPr>
                      <m:num>
                        <m:r>
                          <a:rPr lang="en-US" b="0" i="1" smtClean="0">
                            <a:latin typeface="Cambria Math" charset="0"/>
                          </a:rPr>
                          <m:t>1 </m:t>
                        </m:r>
                        <m:r>
                          <a:rPr lang="en-US" b="0" i="1" smtClean="0">
                            <a:latin typeface="Cambria Math" charset="0"/>
                          </a:rPr>
                          <m:t>𝑠𝑒𝑐</m:t>
                        </m:r>
                      </m:num>
                      <m:den>
                        <m:r>
                          <a:rPr lang="en-US" b="0" i="1" smtClean="0">
                            <a:latin typeface="Cambria Math" charset="0"/>
                          </a:rPr>
                          <m:t>500 </m:t>
                        </m:r>
                        <m:r>
                          <a:rPr lang="en-US" b="0" i="1" smtClean="0">
                            <a:latin typeface="Cambria Math" charset="0"/>
                          </a:rPr>
                          <m:t>𝑀𝐵</m:t>
                        </m:r>
                      </m:den>
                    </m:f>
                    <m:r>
                      <a:rPr lang="en-US" b="0" i="1" smtClean="0">
                        <a:latin typeface="Cambria Math" charset="0"/>
                      </a:rPr>
                      <m:t> </m:t>
                    </m:r>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 4 </m:t>
                    </m:r>
                    <m:r>
                      <a:rPr lang="en-US" b="0" i="1" smtClean="0">
                        <a:latin typeface="Cambria Math" charset="0"/>
                        <a:ea typeface="Cambria Math" charset="0"/>
                        <a:cs typeface="Cambria Math" charset="0"/>
                      </a:rPr>
                      <m:t>𝐾𝐵</m:t>
                    </m:r>
                    <m:r>
                      <a:rPr lang="en-US" b="0" i="1" smtClean="0">
                        <a:latin typeface="Cambria Math" charset="0"/>
                        <a:ea typeface="Cambria Math" charset="0"/>
                        <a:cs typeface="Cambria Math" charset="0"/>
                      </a:rPr>
                      <m:t> × </m:t>
                    </m:r>
                    <m:f>
                      <m:fPr>
                        <m:ctrlPr>
                          <a:rPr lang="mr-IN"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1,000,000 </m:t>
                        </m:r>
                        <m:r>
                          <a:rPr lang="en-US" b="0" i="1" smtClean="0">
                            <a:latin typeface="Cambria Math" charset="0"/>
                            <a:ea typeface="Cambria Math" charset="0"/>
                            <a:cs typeface="Cambria Math" charset="0"/>
                          </a:rPr>
                          <m:t>𝑢𝑠</m:t>
                        </m:r>
                      </m:num>
                      <m:den>
                        <m:r>
                          <a:rPr lang="en-US" b="0" i="1" smtClean="0">
                            <a:latin typeface="Cambria Math" charset="0"/>
                            <a:ea typeface="Cambria Math" charset="0"/>
                            <a:cs typeface="Cambria Math" charset="0"/>
                          </a:rPr>
                          <m:t>1 </m:t>
                        </m:r>
                        <m:r>
                          <a:rPr lang="en-US" b="0" i="1" smtClean="0">
                            <a:latin typeface="Cambria Math" charset="0"/>
                            <a:ea typeface="Cambria Math" charset="0"/>
                            <a:cs typeface="Cambria Math" charset="0"/>
                          </a:rPr>
                          <m:t>𝑠𝑒𝑐</m:t>
                        </m:r>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8 </m:t>
                    </m:r>
                    <m:r>
                      <a:rPr lang="en-US" b="0" i="1" smtClean="0">
                        <a:latin typeface="Cambria Math" charset="0"/>
                        <a:ea typeface="Cambria Math" charset="0"/>
                        <a:cs typeface="Cambria Math" charset="0"/>
                      </a:rPr>
                      <m:t>𝑢𝑠</m:t>
                    </m:r>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33" t="-1482"/>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03131"/>
            <a:ext cx="2286000" cy="3121269"/>
          </a:xfrm>
          <a:prstGeom prst="rect">
            <a:avLst/>
          </a:prstGeom>
        </p:spPr>
      </p:pic>
      <p:graphicFrame>
        <p:nvGraphicFramePr>
          <p:cNvPr id="8" name="Table 7"/>
          <p:cNvGraphicFramePr>
            <a:graphicFrameLocks noGrp="1"/>
          </p:cNvGraphicFramePr>
          <p:nvPr/>
        </p:nvGraphicFramePr>
        <p:xfrm>
          <a:off x="914400" y="2286000"/>
          <a:ext cx="4028762" cy="2362200"/>
        </p:xfrm>
        <a:graphic>
          <a:graphicData uri="http://schemas.openxmlformats.org/drawingml/2006/table">
            <a:tbl>
              <a:tblPr firstRow="1" bandRow="1">
                <a:tableStyleId>{7DF18680-E054-41AD-8BC1-D1AEF772440D}</a:tableStyleId>
              </a:tblPr>
              <a:tblGrid>
                <a:gridCol w="2014381">
                  <a:extLst>
                    <a:ext uri="{9D8B030D-6E8A-4147-A177-3AD203B41FA5}">
                      <a16:colId xmlns:a16="http://schemas.microsoft.com/office/drawing/2014/main" val="20000"/>
                    </a:ext>
                  </a:extLst>
                </a:gridCol>
                <a:gridCol w="2014381">
                  <a:extLst>
                    <a:ext uri="{9D8B030D-6E8A-4147-A177-3AD203B41FA5}">
                      <a16:colId xmlns:a16="http://schemas.microsoft.com/office/drawing/2014/main" val="20001"/>
                    </a:ext>
                  </a:extLst>
                </a:gridCol>
              </a:tblGrid>
              <a:tr h="590550">
                <a:tc>
                  <a:txBody>
                    <a:bodyPr/>
                    <a:lstStyle/>
                    <a:p>
                      <a:pPr algn="l"/>
                      <a:r>
                        <a:rPr lang="en-US" sz="2400" dirty="0">
                          <a:latin typeface="Helvetica" charset="0"/>
                          <a:ea typeface="Helvetica" charset="0"/>
                          <a:cs typeface="Helvetica" charset="0"/>
                        </a:rPr>
                        <a:t>Metric</a:t>
                      </a:r>
                    </a:p>
                  </a:txBody>
                  <a:tcPr/>
                </a:tc>
                <a:tc>
                  <a:txBody>
                    <a:bodyPr/>
                    <a:lstStyle/>
                    <a:p>
                      <a:pPr algn="l"/>
                      <a:r>
                        <a:rPr lang="en-US" sz="2400" dirty="0">
                          <a:latin typeface="Helvetica" charset="0"/>
                          <a:ea typeface="Helvetica" charset="0"/>
                          <a:cs typeface="Helvetica" charset="0"/>
                        </a:rPr>
                        <a:t>Perf</a:t>
                      </a:r>
                    </a:p>
                  </a:txBody>
                  <a:tcPr/>
                </a:tc>
                <a:extLst>
                  <a:ext uri="{0D108BD9-81ED-4DB2-BD59-A6C34878D82A}">
                    <a16:rowId xmlns:a16="http://schemas.microsoft.com/office/drawing/2014/main" val="10000"/>
                  </a:ext>
                </a:extLst>
              </a:tr>
              <a:tr h="590550">
                <a:tc>
                  <a:txBody>
                    <a:bodyPr/>
                    <a:lstStyle/>
                    <a:p>
                      <a:pPr algn="l"/>
                      <a:r>
                        <a:rPr lang="en-US" sz="2400" dirty="0">
                          <a:latin typeface="Helvetica" charset="0"/>
                          <a:ea typeface="Helvetica" charset="0"/>
                          <a:cs typeface="Helvetica" charset="0"/>
                        </a:rPr>
                        <a:t>RPM</a:t>
                      </a:r>
                    </a:p>
                  </a:txBody>
                  <a:tcPr/>
                </a:tc>
                <a:tc>
                  <a:txBody>
                    <a:bodyPr/>
                    <a:lstStyle/>
                    <a:p>
                      <a:pPr algn="l"/>
                      <a:r>
                        <a:rPr lang="en-US" sz="2400" dirty="0">
                          <a:latin typeface="Helvetica" charset="0"/>
                          <a:ea typeface="Helvetica" charset="0"/>
                          <a:cs typeface="Helvetica" charset="0"/>
                        </a:rPr>
                        <a:t>7200</a:t>
                      </a:r>
                    </a:p>
                  </a:txBody>
                  <a:tcPr/>
                </a:tc>
                <a:extLst>
                  <a:ext uri="{0D108BD9-81ED-4DB2-BD59-A6C34878D82A}">
                    <a16:rowId xmlns:a16="http://schemas.microsoft.com/office/drawing/2014/main" val="10001"/>
                  </a:ext>
                </a:extLst>
              </a:tr>
              <a:tr h="590550">
                <a:tc>
                  <a:txBody>
                    <a:bodyPr/>
                    <a:lstStyle/>
                    <a:p>
                      <a:pPr algn="l"/>
                      <a:r>
                        <a:rPr lang="en-US" sz="2400" dirty="0" err="1">
                          <a:latin typeface="Helvetica" charset="0"/>
                          <a:ea typeface="Helvetica" charset="0"/>
                          <a:cs typeface="Helvetica" charset="0"/>
                        </a:rPr>
                        <a:t>Avg</a:t>
                      </a:r>
                      <a:r>
                        <a:rPr lang="en-US" sz="2400" dirty="0">
                          <a:latin typeface="Helvetica" charset="0"/>
                          <a:ea typeface="Helvetica" charset="0"/>
                          <a:cs typeface="Helvetica" charset="0"/>
                        </a:rPr>
                        <a:t> seek</a:t>
                      </a:r>
                    </a:p>
                  </a:txBody>
                  <a:tcPr/>
                </a:tc>
                <a:tc>
                  <a:txBody>
                    <a:bodyPr/>
                    <a:lstStyle/>
                    <a:p>
                      <a:pPr algn="l"/>
                      <a:r>
                        <a:rPr lang="en-US" sz="2400" dirty="0">
                          <a:latin typeface="Helvetica" charset="0"/>
                          <a:ea typeface="Helvetica" charset="0"/>
                          <a:cs typeface="Helvetica" charset="0"/>
                        </a:rPr>
                        <a:t>4.16ms</a:t>
                      </a:r>
                    </a:p>
                  </a:txBody>
                  <a:tcPr/>
                </a:tc>
                <a:extLst>
                  <a:ext uri="{0D108BD9-81ED-4DB2-BD59-A6C34878D82A}">
                    <a16:rowId xmlns:a16="http://schemas.microsoft.com/office/drawing/2014/main" val="10002"/>
                  </a:ext>
                </a:extLst>
              </a:tr>
              <a:tr h="590550">
                <a:tc>
                  <a:txBody>
                    <a:bodyPr/>
                    <a:lstStyle/>
                    <a:p>
                      <a:pPr algn="l"/>
                      <a:r>
                        <a:rPr lang="en-US" sz="2400" dirty="0">
                          <a:latin typeface="Helvetica" charset="0"/>
                          <a:ea typeface="Helvetica" charset="0"/>
                          <a:cs typeface="Helvetica" charset="0"/>
                        </a:rPr>
                        <a:t>Max</a:t>
                      </a:r>
                      <a:r>
                        <a:rPr lang="en-US" sz="2400" baseline="0" dirty="0">
                          <a:latin typeface="Helvetica" charset="0"/>
                          <a:ea typeface="Helvetica" charset="0"/>
                          <a:cs typeface="Helvetica" charset="0"/>
                        </a:rPr>
                        <a:t> transfer</a:t>
                      </a:r>
                      <a:endParaRPr lang="en-US" sz="2400" dirty="0">
                        <a:latin typeface="Helvetica" charset="0"/>
                        <a:ea typeface="Helvetica" charset="0"/>
                        <a:cs typeface="Helvetica" charset="0"/>
                      </a:endParaRPr>
                    </a:p>
                  </a:txBody>
                  <a:tcPr/>
                </a:tc>
                <a:tc>
                  <a:txBody>
                    <a:bodyPr/>
                    <a:lstStyle/>
                    <a:p>
                      <a:pPr algn="l"/>
                      <a:r>
                        <a:rPr lang="en-US" sz="2400" dirty="0">
                          <a:latin typeface="Helvetica" charset="0"/>
                          <a:ea typeface="Helvetica" charset="0"/>
                          <a:cs typeface="Helvetica" charset="0"/>
                        </a:rPr>
                        <a:t>500MB/s</a:t>
                      </a:r>
                    </a:p>
                  </a:txBody>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7A0667E7-2D45-AD43-8BC8-E9D5368021BE}"/>
              </a:ext>
            </a:extLst>
          </p:cNvPr>
          <p:cNvSpPr>
            <a:spLocks noGrp="1"/>
          </p:cNvSpPr>
          <p:nvPr>
            <p:ph type="ftr" sz="quarter" idx="11"/>
          </p:nvPr>
        </p:nvSpPr>
        <p:spPr/>
        <p:txBody>
          <a:bodyPr/>
          <a:lstStyle/>
          <a:p>
            <a:r>
              <a:rPr lang="en-US"/>
              <a:t>GMU CS571 Spring 2021</a:t>
            </a:r>
            <a:endParaRPr lang="en-US" dirty="0"/>
          </a:p>
        </p:txBody>
      </p:sp>
      <p:sp>
        <p:nvSpPr>
          <p:cNvPr id="9" name="Date Placeholder 8">
            <a:extLst>
              <a:ext uri="{FF2B5EF4-FFF2-40B4-BE49-F238E27FC236}">
                <a16:creationId xmlns:a16="http://schemas.microsoft.com/office/drawing/2014/main" id="{D5F0BE57-A420-4F47-9AE6-DF0BD5B521BC}"/>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4D7F5511-6DB5-2644-8A5F-C061933272FF}"/>
              </a:ext>
            </a:extLst>
          </p:cNvPr>
          <p:cNvSpPr>
            <a:spLocks noGrp="1"/>
          </p:cNvSpPr>
          <p:nvPr>
            <p:ph type="sldNum" sz="quarter" idx="12"/>
          </p:nvPr>
        </p:nvSpPr>
        <p:spPr/>
        <p:txBody>
          <a:bodyPr/>
          <a:lstStyle/>
          <a:p>
            <a:fld id="{3FEAB63E-74B1-D643-A3C6-246018F1E4D4}" type="slidenum">
              <a:rPr lang="en-US" smtClean="0"/>
              <a:pPr/>
              <a:t>23</a:t>
            </a:fld>
            <a:endParaRPr lang="en-US"/>
          </a:p>
        </p:txBody>
      </p:sp>
    </p:spTree>
    <p:extLst>
      <p:ext uri="{BB962C8B-B14F-4D97-AF65-F5344CB8AC3E}">
        <p14:creationId xmlns:p14="http://schemas.microsoft.com/office/powerpoint/2010/main" val="4225168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122F11A1-2F62-654F-82CC-55A035C5EDDB}"/>
                  </a:ext>
                </a:extLst>
              </p:cNvPr>
              <p:cNvSpPr>
                <a:spLocks noGrp="1"/>
              </p:cNvSpPr>
              <p:nvPr>
                <p:ph idx="1"/>
              </p:nvPr>
            </p:nvSpPr>
            <p:spPr>
              <a:xfrm>
                <a:off x="628650" y="1577130"/>
                <a:ext cx="7886700" cy="5216337"/>
              </a:xfrm>
            </p:spPr>
            <p:txBody>
              <a:bodyPr>
                <a:normAutofit/>
              </a:bodyPr>
              <a:lstStyle/>
              <a:p>
                <a:r>
                  <a:rPr lang="en-US" dirty="0"/>
                  <a:t>Seagate Enterprise SATA III HDD</a:t>
                </a:r>
              </a:p>
              <a:p>
                <a:endParaRPr lang="en-US" dirty="0"/>
              </a:p>
              <a:p>
                <a:endParaRPr lang="en-US" dirty="0"/>
              </a:p>
              <a:p>
                <a:endParaRPr lang="en-US" dirty="0"/>
              </a:p>
              <a:p>
                <a:endParaRPr lang="en-US" dirty="0"/>
              </a:p>
              <a:p>
                <a:endParaRPr lang="en-US" dirty="0"/>
              </a:p>
              <a:p>
                <a:r>
                  <a:rPr lang="en-US" dirty="0"/>
                  <a:t>How long does an average 4KB read take?</a:t>
                </a:r>
              </a:p>
              <a:p>
                <a:pPr marL="457200" lvl="1" indent="0">
                  <a:buNone/>
                </a:pPr>
                <a14:m>
                  <m:oMath xmlns:m="http://schemas.openxmlformats.org/officeDocument/2006/math">
                    <m:r>
                      <a:rPr lang="en-US" i="1">
                        <a:latin typeface="Cambria Math" charset="0"/>
                      </a:rPr>
                      <m:t>𝑡𝑟𝑎𝑛𝑠𝑓𝑒𝑟</m:t>
                    </m:r>
                    <m:r>
                      <a:rPr lang="en-US" i="1">
                        <a:latin typeface="Cambria Math" charset="0"/>
                      </a:rPr>
                      <m:t>= </m:t>
                    </m:r>
                    <m:f>
                      <m:fPr>
                        <m:ctrlPr>
                          <a:rPr lang="mr-IN" i="1">
                            <a:latin typeface="Cambria Math" panose="02040503050406030204" pitchFamily="18" charset="0"/>
                          </a:rPr>
                        </m:ctrlPr>
                      </m:fPr>
                      <m:num>
                        <m:r>
                          <a:rPr lang="en-US" i="1">
                            <a:latin typeface="Cambria Math" charset="0"/>
                          </a:rPr>
                          <m:t>1 </m:t>
                        </m:r>
                        <m:r>
                          <a:rPr lang="en-US" i="1">
                            <a:latin typeface="Cambria Math" charset="0"/>
                          </a:rPr>
                          <m:t>𝑠𝑒𝑐</m:t>
                        </m:r>
                      </m:num>
                      <m:den>
                        <m:r>
                          <a:rPr lang="en-US" i="1">
                            <a:latin typeface="Cambria Math" charset="0"/>
                          </a:rPr>
                          <m:t>500 </m:t>
                        </m:r>
                        <m:r>
                          <a:rPr lang="en-US" i="1">
                            <a:latin typeface="Cambria Math" charset="0"/>
                          </a:rPr>
                          <m:t>𝑀𝐵</m:t>
                        </m:r>
                      </m:den>
                    </m:f>
                    <m:r>
                      <a:rPr lang="en-US" i="1">
                        <a:latin typeface="Cambria Math" charset="0"/>
                      </a:rPr>
                      <m:t> </m:t>
                    </m:r>
                    <m:r>
                      <a:rPr lang="mr-IN" i="1">
                        <a:latin typeface="Cambria Math" charset="0"/>
                        <a:ea typeface="Cambria Math" charset="0"/>
                        <a:cs typeface="Cambria Math" charset="0"/>
                      </a:rPr>
                      <m:t>×</m:t>
                    </m:r>
                    <m:r>
                      <a:rPr lang="en-US" i="1">
                        <a:latin typeface="Cambria Math" charset="0"/>
                        <a:ea typeface="Cambria Math" charset="0"/>
                        <a:cs typeface="Cambria Math" charset="0"/>
                      </a:rPr>
                      <m:t> 4 </m:t>
                    </m:r>
                    <m:r>
                      <a:rPr lang="en-US" i="1">
                        <a:latin typeface="Cambria Math" charset="0"/>
                        <a:ea typeface="Cambria Math" charset="0"/>
                        <a:cs typeface="Cambria Math" charset="0"/>
                      </a:rPr>
                      <m:t>𝐾𝐵</m:t>
                    </m:r>
                    <m:r>
                      <a:rPr lang="en-US" i="1">
                        <a:latin typeface="Cambria Math" charset="0"/>
                        <a:ea typeface="Cambria Math" charset="0"/>
                        <a:cs typeface="Cambria Math" charset="0"/>
                      </a:rPr>
                      <m:t> × </m:t>
                    </m:r>
                    <m:f>
                      <m:fPr>
                        <m:ctrlPr>
                          <a:rPr lang="mr-IN" i="1">
                            <a:latin typeface="Cambria Math" panose="02040503050406030204" pitchFamily="18" charset="0"/>
                            <a:ea typeface="Cambria Math" charset="0"/>
                            <a:cs typeface="Cambria Math" charset="0"/>
                          </a:rPr>
                        </m:ctrlPr>
                      </m:fPr>
                      <m:num>
                        <m:r>
                          <a:rPr lang="en-US" i="1">
                            <a:latin typeface="Cambria Math" charset="0"/>
                            <a:ea typeface="Cambria Math" charset="0"/>
                            <a:cs typeface="Cambria Math" charset="0"/>
                          </a:rPr>
                          <m:t>1,000,000 </m:t>
                        </m:r>
                        <m:r>
                          <a:rPr lang="en-US" i="1">
                            <a:latin typeface="Cambria Math" charset="0"/>
                            <a:ea typeface="Cambria Math" charset="0"/>
                            <a:cs typeface="Cambria Math" charset="0"/>
                          </a:rPr>
                          <m:t>𝑢𝑠</m:t>
                        </m:r>
                      </m:num>
                      <m:den>
                        <m:r>
                          <a:rPr lang="en-US" i="1">
                            <a:latin typeface="Cambria Math" charset="0"/>
                            <a:ea typeface="Cambria Math" charset="0"/>
                            <a:cs typeface="Cambria Math" charset="0"/>
                          </a:rPr>
                          <m:t>1 </m:t>
                        </m:r>
                        <m:r>
                          <a:rPr lang="en-US" i="1">
                            <a:latin typeface="Cambria Math" charset="0"/>
                            <a:ea typeface="Cambria Math" charset="0"/>
                            <a:cs typeface="Cambria Math" charset="0"/>
                          </a:rPr>
                          <m:t>𝑠𝑒𝑐</m:t>
                        </m:r>
                      </m:den>
                    </m:f>
                    <m:r>
                      <a:rPr lang="mr-IN" i="1">
                        <a:latin typeface="Cambria Math" charset="0"/>
                        <a:ea typeface="Cambria Math" charset="0"/>
                        <a:cs typeface="Cambria Math" charset="0"/>
                      </a:rPr>
                      <m:t>=</m:t>
                    </m:r>
                    <m:r>
                      <a:rPr lang="en-US" i="1">
                        <a:latin typeface="Cambria Math" charset="0"/>
                        <a:ea typeface="Cambria Math" charset="0"/>
                        <a:cs typeface="Cambria Math" charset="0"/>
                      </a:rPr>
                      <m:t>8 </m:t>
                    </m:r>
                    <m:r>
                      <a:rPr lang="en-US" i="1">
                        <a:latin typeface="Cambria Math" charset="0"/>
                        <a:ea typeface="Cambria Math" charset="0"/>
                        <a:cs typeface="Cambria Math" charset="0"/>
                      </a:rPr>
                      <m:t>𝑢𝑠</m:t>
                    </m:r>
                  </m:oMath>
                </a14:m>
                <a:r>
                  <a:rPr lang="en-US" dirty="0"/>
                  <a:t> </a:t>
                </a:r>
              </a:p>
              <a:p>
                <a:pPr marL="457200" lvl="1" indent="0">
                  <a:buNone/>
                </a:pPr>
                <a:r>
                  <a:rPr lang="en-US" dirty="0">
                    <a:latin typeface="Courier" charset="0"/>
                    <a:ea typeface="Courier" charset="0"/>
                    <a:cs typeface="Courier" charset="0"/>
                  </a:rPr>
                  <a:t>Latency = </a:t>
                </a:r>
                <a:r>
                  <a:rPr lang="en-US" dirty="0">
                    <a:solidFill>
                      <a:srgbClr val="0070C0"/>
                    </a:solidFill>
                    <a:latin typeface="Courier" charset="0"/>
                    <a:ea typeface="Courier" charset="0"/>
                    <a:cs typeface="Courier" charset="0"/>
                  </a:rPr>
                  <a:t>4.16 </a:t>
                </a:r>
                <a:r>
                  <a:rPr lang="en-US" dirty="0" err="1">
                    <a:solidFill>
                      <a:srgbClr val="0070C0"/>
                    </a:solidFill>
                    <a:latin typeface="Courier" charset="0"/>
                    <a:ea typeface="Courier" charset="0"/>
                    <a:cs typeface="Courier" charset="0"/>
                  </a:rPr>
                  <a:t>ms</a:t>
                </a:r>
                <a:r>
                  <a:rPr lang="en-US" dirty="0">
                    <a:solidFill>
                      <a:srgbClr val="0070C0"/>
                    </a:solidFill>
                    <a:latin typeface="Courier" charset="0"/>
                    <a:ea typeface="Courier" charset="0"/>
                    <a:cs typeface="Courier" charset="0"/>
                  </a:rPr>
                  <a:t> </a:t>
                </a:r>
                <a:r>
                  <a:rPr lang="en-US" dirty="0">
                    <a:latin typeface="Courier" charset="0"/>
                    <a:ea typeface="Courier" charset="0"/>
                    <a:cs typeface="Courier" charset="0"/>
                  </a:rPr>
                  <a:t>+ </a:t>
                </a:r>
                <a:r>
                  <a:rPr lang="en-US" dirty="0">
                    <a:solidFill>
                      <a:srgbClr val="00B050"/>
                    </a:solidFill>
                    <a:latin typeface="Courier" charset="0"/>
                    <a:ea typeface="Courier" charset="0"/>
                    <a:cs typeface="Courier" charset="0"/>
                  </a:rPr>
                  <a:t>4.2 </a:t>
                </a:r>
                <a:r>
                  <a:rPr lang="en-US" dirty="0" err="1">
                    <a:solidFill>
                      <a:srgbClr val="00B050"/>
                    </a:solidFill>
                    <a:latin typeface="Courier" charset="0"/>
                    <a:ea typeface="Courier" charset="0"/>
                    <a:cs typeface="Courier" charset="0"/>
                  </a:rPr>
                  <a:t>ms</a:t>
                </a:r>
                <a:r>
                  <a:rPr lang="en-US" dirty="0">
                    <a:solidFill>
                      <a:srgbClr val="00B050"/>
                    </a:solidFill>
                    <a:latin typeface="Courier" charset="0"/>
                    <a:ea typeface="Courier" charset="0"/>
                    <a:cs typeface="Courier" charset="0"/>
                  </a:rPr>
                  <a:t> </a:t>
                </a:r>
                <a:r>
                  <a:rPr lang="en-US" dirty="0">
                    <a:latin typeface="Courier" charset="0"/>
                    <a:ea typeface="Courier" charset="0"/>
                    <a:cs typeface="Courier" charset="0"/>
                  </a:rPr>
                  <a:t>+ 8 us = 8.368 </a:t>
                </a:r>
                <a:r>
                  <a:rPr lang="en-US" dirty="0" err="1">
                    <a:latin typeface="Courier" charset="0"/>
                    <a:ea typeface="Courier" charset="0"/>
                    <a:cs typeface="Courier" charset="0"/>
                  </a:rPr>
                  <a:t>ms</a:t>
                </a:r>
                <a:endParaRPr lang="en-US" dirty="0">
                  <a:latin typeface="Courier" charset="0"/>
                  <a:ea typeface="Courier" charset="0"/>
                  <a:cs typeface="Courier" charset="0"/>
                </a:endParaRPr>
              </a:p>
            </p:txBody>
          </p:sp>
        </mc:Choice>
        <mc:Fallback xmlns="">
          <p:sp>
            <p:nvSpPr>
              <p:cNvPr id="11" name="Content Placeholder 10">
                <a:extLst>
                  <a:ext uri="{FF2B5EF4-FFF2-40B4-BE49-F238E27FC236}">
                    <a16:creationId xmlns:a16="http://schemas.microsoft.com/office/drawing/2014/main" id="{122F11A1-2F62-654F-82CC-55A035C5EDDB}"/>
                  </a:ext>
                </a:extLst>
              </p:cNvPr>
              <p:cNvSpPr>
                <a:spLocks noGrp="1" noRot="1" noChangeAspect="1" noMove="1" noResize="1" noEditPoints="1" noAdjustHandles="1" noChangeArrowheads="1" noChangeShapeType="1" noTextEdit="1"/>
              </p:cNvSpPr>
              <p:nvPr>
                <p:ph idx="1"/>
              </p:nvPr>
            </p:nvSpPr>
            <p:spPr>
              <a:xfrm>
                <a:off x="628650" y="1577130"/>
                <a:ext cx="7886700" cy="5216337"/>
              </a:xfrm>
              <a:blipFill>
                <a:blip r:embed="rId2"/>
                <a:stretch>
                  <a:fillRect l="-1447" t="-1942"/>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Disk Performance Calculation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03131"/>
            <a:ext cx="2286000" cy="3121269"/>
          </a:xfrm>
          <a:prstGeom prst="rect">
            <a:avLst/>
          </a:prstGeom>
        </p:spPr>
      </p:pic>
      <p:sp>
        <p:nvSpPr>
          <p:cNvPr id="6" name="TextBox 5"/>
          <p:cNvSpPr txBox="1"/>
          <p:nvPr/>
        </p:nvSpPr>
        <p:spPr>
          <a:xfrm>
            <a:off x="2912285" y="6161312"/>
            <a:ext cx="1215076" cy="369332"/>
          </a:xfrm>
          <a:prstGeom prst="rect">
            <a:avLst/>
          </a:prstGeom>
          <a:noFill/>
        </p:spPr>
        <p:txBody>
          <a:bodyPr wrap="none" rtlCol="0">
            <a:spAutoFit/>
          </a:bodyPr>
          <a:lstStyle/>
          <a:p>
            <a:r>
              <a:rPr lang="en-US" b="1" dirty="0" err="1">
                <a:solidFill>
                  <a:srgbClr val="0070C0"/>
                </a:solidFill>
                <a:latin typeface="Helvetica" charset="0"/>
                <a:ea typeface="Helvetica" charset="0"/>
                <a:cs typeface="Helvetica" charset="0"/>
              </a:rPr>
              <a:t>Avg</a:t>
            </a:r>
            <a:r>
              <a:rPr lang="en-US" b="1" dirty="0">
                <a:solidFill>
                  <a:srgbClr val="0070C0"/>
                </a:solidFill>
                <a:latin typeface="Helvetica" charset="0"/>
                <a:ea typeface="Helvetica" charset="0"/>
                <a:cs typeface="Helvetica" charset="0"/>
              </a:rPr>
              <a:t> Seek</a:t>
            </a:r>
          </a:p>
        </p:txBody>
      </p:sp>
      <p:sp>
        <p:nvSpPr>
          <p:cNvPr id="8" name="TextBox 7"/>
          <p:cNvSpPr txBox="1"/>
          <p:nvPr/>
        </p:nvSpPr>
        <p:spPr>
          <a:xfrm>
            <a:off x="4811488" y="6194752"/>
            <a:ext cx="1394613" cy="369332"/>
          </a:xfrm>
          <a:prstGeom prst="rect">
            <a:avLst/>
          </a:prstGeom>
          <a:noFill/>
        </p:spPr>
        <p:txBody>
          <a:bodyPr wrap="none" rtlCol="0">
            <a:spAutoFit/>
          </a:bodyPr>
          <a:lstStyle/>
          <a:p>
            <a:r>
              <a:rPr lang="en-US" b="1" dirty="0" err="1">
                <a:solidFill>
                  <a:srgbClr val="00B050"/>
                </a:solidFill>
                <a:latin typeface="Helvetica" charset="0"/>
                <a:ea typeface="Helvetica" charset="0"/>
                <a:cs typeface="Helvetica" charset="0"/>
              </a:rPr>
              <a:t>Avg</a:t>
            </a:r>
            <a:r>
              <a:rPr lang="en-US" b="1" dirty="0">
                <a:solidFill>
                  <a:srgbClr val="00B050"/>
                </a:solidFill>
                <a:latin typeface="Helvetica" charset="0"/>
                <a:ea typeface="Helvetica" charset="0"/>
                <a:cs typeface="Helvetica" charset="0"/>
              </a:rPr>
              <a:t> Rotate</a:t>
            </a:r>
          </a:p>
        </p:txBody>
      </p:sp>
      <p:graphicFrame>
        <p:nvGraphicFramePr>
          <p:cNvPr id="9" name="Table 8"/>
          <p:cNvGraphicFramePr>
            <a:graphicFrameLocks noGrp="1"/>
          </p:cNvGraphicFramePr>
          <p:nvPr/>
        </p:nvGraphicFramePr>
        <p:xfrm>
          <a:off x="914400" y="2286000"/>
          <a:ext cx="4028762" cy="2362200"/>
        </p:xfrm>
        <a:graphic>
          <a:graphicData uri="http://schemas.openxmlformats.org/drawingml/2006/table">
            <a:tbl>
              <a:tblPr firstRow="1" bandRow="1">
                <a:tableStyleId>{7DF18680-E054-41AD-8BC1-D1AEF772440D}</a:tableStyleId>
              </a:tblPr>
              <a:tblGrid>
                <a:gridCol w="2014381">
                  <a:extLst>
                    <a:ext uri="{9D8B030D-6E8A-4147-A177-3AD203B41FA5}">
                      <a16:colId xmlns:a16="http://schemas.microsoft.com/office/drawing/2014/main" val="20000"/>
                    </a:ext>
                  </a:extLst>
                </a:gridCol>
                <a:gridCol w="2014381">
                  <a:extLst>
                    <a:ext uri="{9D8B030D-6E8A-4147-A177-3AD203B41FA5}">
                      <a16:colId xmlns:a16="http://schemas.microsoft.com/office/drawing/2014/main" val="20001"/>
                    </a:ext>
                  </a:extLst>
                </a:gridCol>
              </a:tblGrid>
              <a:tr h="590550">
                <a:tc>
                  <a:txBody>
                    <a:bodyPr/>
                    <a:lstStyle/>
                    <a:p>
                      <a:pPr algn="l"/>
                      <a:r>
                        <a:rPr lang="en-US" sz="2400" dirty="0">
                          <a:latin typeface="Helvetica" charset="0"/>
                          <a:ea typeface="Helvetica" charset="0"/>
                          <a:cs typeface="Helvetica" charset="0"/>
                        </a:rPr>
                        <a:t>Metric</a:t>
                      </a:r>
                    </a:p>
                  </a:txBody>
                  <a:tcPr/>
                </a:tc>
                <a:tc>
                  <a:txBody>
                    <a:bodyPr/>
                    <a:lstStyle/>
                    <a:p>
                      <a:pPr algn="l"/>
                      <a:r>
                        <a:rPr lang="en-US" sz="2400" dirty="0">
                          <a:latin typeface="Helvetica" charset="0"/>
                          <a:ea typeface="Helvetica" charset="0"/>
                          <a:cs typeface="Helvetica" charset="0"/>
                        </a:rPr>
                        <a:t>Perf</a:t>
                      </a:r>
                    </a:p>
                  </a:txBody>
                  <a:tcPr/>
                </a:tc>
                <a:extLst>
                  <a:ext uri="{0D108BD9-81ED-4DB2-BD59-A6C34878D82A}">
                    <a16:rowId xmlns:a16="http://schemas.microsoft.com/office/drawing/2014/main" val="10000"/>
                  </a:ext>
                </a:extLst>
              </a:tr>
              <a:tr h="590550">
                <a:tc>
                  <a:txBody>
                    <a:bodyPr/>
                    <a:lstStyle/>
                    <a:p>
                      <a:pPr algn="l"/>
                      <a:r>
                        <a:rPr lang="en-US" sz="2400" dirty="0">
                          <a:latin typeface="Helvetica" charset="0"/>
                          <a:ea typeface="Helvetica" charset="0"/>
                          <a:cs typeface="Helvetica" charset="0"/>
                        </a:rPr>
                        <a:t>RPM</a:t>
                      </a:r>
                    </a:p>
                  </a:txBody>
                  <a:tcPr/>
                </a:tc>
                <a:tc>
                  <a:txBody>
                    <a:bodyPr/>
                    <a:lstStyle/>
                    <a:p>
                      <a:pPr algn="l"/>
                      <a:r>
                        <a:rPr lang="en-US" sz="2400" dirty="0">
                          <a:latin typeface="Helvetica" charset="0"/>
                          <a:ea typeface="Helvetica" charset="0"/>
                          <a:cs typeface="Helvetica" charset="0"/>
                        </a:rPr>
                        <a:t>7200</a:t>
                      </a:r>
                    </a:p>
                  </a:txBody>
                  <a:tcPr/>
                </a:tc>
                <a:extLst>
                  <a:ext uri="{0D108BD9-81ED-4DB2-BD59-A6C34878D82A}">
                    <a16:rowId xmlns:a16="http://schemas.microsoft.com/office/drawing/2014/main" val="10001"/>
                  </a:ext>
                </a:extLst>
              </a:tr>
              <a:tr h="590550">
                <a:tc>
                  <a:txBody>
                    <a:bodyPr/>
                    <a:lstStyle/>
                    <a:p>
                      <a:pPr algn="l"/>
                      <a:r>
                        <a:rPr lang="en-US" sz="2400" dirty="0" err="1">
                          <a:latin typeface="Helvetica" charset="0"/>
                          <a:ea typeface="Helvetica" charset="0"/>
                          <a:cs typeface="Helvetica" charset="0"/>
                        </a:rPr>
                        <a:t>Avg</a:t>
                      </a:r>
                      <a:r>
                        <a:rPr lang="en-US" sz="2400" dirty="0">
                          <a:latin typeface="Helvetica" charset="0"/>
                          <a:ea typeface="Helvetica" charset="0"/>
                          <a:cs typeface="Helvetica" charset="0"/>
                        </a:rPr>
                        <a:t> seek</a:t>
                      </a:r>
                    </a:p>
                  </a:txBody>
                  <a:tcPr/>
                </a:tc>
                <a:tc>
                  <a:txBody>
                    <a:bodyPr/>
                    <a:lstStyle/>
                    <a:p>
                      <a:pPr algn="l"/>
                      <a:r>
                        <a:rPr lang="en-US" sz="2400" dirty="0">
                          <a:latin typeface="Helvetica" charset="0"/>
                          <a:ea typeface="Helvetica" charset="0"/>
                          <a:cs typeface="Helvetica" charset="0"/>
                        </a:rPr>
                        <a:t>4.16ms</a:t>
                      </a:r>
                    </a:p>
                  </a:txBody>
                  <a:tcPr/>
                </a:tc>
                <a:extLst>
                  <a:ext uri="{0D108BD9-81ED-4DB2-BD59-A6C34878D82A}">
                    <a16:rowId xmlns:a16="http://schemas.microsoft.com/office/drawing/2014/main" val="10002"/>
                  </a:ext>
                </a:extLst>
              </a:tr>
              <a:tr h="590550">
                <a:tc>
                  <a:txBody>
                    <a:bodyPr/>
                    <a:lstStyle/>
                    <a:p>
                      <a:pPr algn="l"/>
                      <a:r>
                        <a:rPr lang="en-US" sz="2400" dirty="0">
                          <a:latin typeface="Helvetica" charset="0"/>
                          <a:ea typeface="Helvetica" charset="0"/>
                          <a:cs typeface="Helvetica" charset="0"/>
                        </a:rPr>
                        <a:t>Max</a:t>
                      </a:r>
                      <a:r>
                        <a:rPr lang="en-US" sz="2400" baseline="0" dirty="0">
                          <a:latin typeface="Helvetica" charset="0"/>
                          <a:ea typeface="Helvetica" charset="0"/>
                          <a:cs typeface="Helvetica" charset="0"/>
                        </a:rPr>
                        <a:t> transfer</a:t>
                      </a:r>
                      <a:endParaRPr lang="en-US" sz="2400" dirty="0">
                        <a:latin typeface="Helvetica" charset="0"/>
                        <a:ea typeface="Helvetica" charset="0"/>
                        <a:cs typeface="Helvetica" charset="0"/>
                      </a:endParaRPr>
                    </a:p>
                  </a:txBody>
                  <a:tcPr/>
                </a:tc>
                <a:tc>
                  <a:txBody>
                    <a:bodyPr/>
                    <a:lstStyle/>
                    <a:p>
                      <a:pPr algn="l"/>
                      <a:r>
                        <a:rPr lang="en-US" sz="2400" dirty="0">
                          <a:latin typeface="Helvetica" charset="0"/>
                          <a:ea typeface="Helvetica" charset="0"/>
                          <a:cs typeface="Helvetica" charset="0"/>
                        </a:rPr>
                        <a:t>500MB/s</a:t>
                      </a:r>
                    </a:p>
                  </a:txBody>
                  <a:tcPr/>
                </a:tc>
                <a:extLst>
                  <a:ext uri="{0D108BD9-81ED-4DB2-BD59-A6C34878D82A}">
                    <a16:rowId xmlns:a16="http://schemas.microsoft.com/office/drawing/2014/main" val="10003"/>
                  </a:ext>
                </a:extLst>
              </a:tr>
            </a:tbl>
          </a:graphicData>
        </a:graphic>
      </p:graphicFrame>
      <p:cxnSp>
        <p:nvCxnSpPr>
          <p:cNvPr id="10" name="Straight Arrow Connector 9"/>
          <p:cNvCxnSpPr>
            <a:stCxn id="6" idx="0"/>
          </p:cNvCxnSpPr>
          <p:nvPr/>
        </p:nvCxnSpPr>
        <p:spPr>
          <a:xfrm flipV="1">
            <a:off x="3519823" y="5932712"/>
            <a:ext cx="2892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421088" y="5954484"/>
            <a:ext cx="4728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B64B556F-5C02-C345-8DFA-DE4624F6A407}"/>
              </a:ext>
            </a:extLst>
          </p:cNvPr>
          <p:cNvSpPr>
            <a:spLocks noGrp="1"/>
          </p:cNvSpPr>
          <p:nvPr>
            <p:ph type="ftr" sz="quarter" idx="11"/>
          </p:nvPr>
        </p:nvSpPr>
        <p:spPr/>
        <p:txBody>
          <a:bodyPr/>
          <a:lstStyle/>
          <a:p>
            <a:r>
              <a:rPr lang="en-US"/>
              <a:t>GMU CS571 Spring 2021</a:t>
            </a:r>
            <a:endParaRPr lang="en-US" dirty="0"/>
          </a:p>
        </p:txBody>
      </p:sp>
      <p:sp>
        <p:nvSpPr>
          <p:cNvPr id="13" name="Date Placeholder 12">
            <a:extLst>
              <a:ext uri="{FF2B5EF4-FFF2-40B4-BE49-F238E27FC236}">
                <a16:creationId xmlns:a16="http://schemas.microsoft.com/office/drawing/2014/main" id="{D079523D-F68B-9541-9695-1C8C4280891E}"/>
              </a:ext>
            </a:extLst>
          </p:cNvPr>
          <p:cNvSpPr>
            <a:spLocks noGrp="1"/>
          </p:cNvSpPr>
          <p:nvPr>
            <p:ph type="dt" sz="half" idx="10"/>
          </p:nvPr>
        </p:nvSpPr>
        <p:spPr/>
        <p:txBody>
          <a:bodyPr/>
          <a:lstStyle/>
          <a:p>
            <a:r>
              <a:rPr lang="en-US"/>
              <a:t>Y. Cheng</a:t>
            </a:r>
            <a:endParaRPr lang="en-US" dirty="0"/>
          </a:p>
        </p:txBody>
      </p:sp>
      <p:sp>
        <p:nvSpPr>
          <p:cNvPr id="14" name="Slide Number Placeholder 13">
            <a:extLst>
              <a:ext uri="{FF2B5EF4-FFF2-40B4-BE49-F238E27FC236}">
                <a16:creationId xmlns:a16="http://schemas.microsoft.com/office/drawing/2014/main" id="{EE6D27E6-FFCD-9C43-8213-5D43E9C55FC5}"/>
              </a:ext>
            </a:extLst>
          </p:cNvPr>
          <p:cNvSpPr>
            <a:spLocks noGrp="1"/>
          </p:cNvSpPr>
          <p:nvPr>
            <p:ph type="sldNum" sz="quarter" idx="12"/>
          </p:nvPr>
        </p:nvSpPr>
        <p:spPr/>
        <p:txBody>
          <a:bodyPr/>
          <a:lstStyle/>
          <a:p>
            <a:fld id="{3FEAB63E-74B1-D643-A3C6-246018F1E4D4}" type="slidenum">
              <a:rPr lang="en-US" smtClean="0"/>
              <a:pPr/>
              <a:t>24</a:t>
            </a:fld>
            <a:endParaRPr lang="en-US"/>
          </a:p>
        </p:txBody>
      </p:sp>
    </p:spTree>
    <p:extLst>
      <p:ext uri="{BB962C8B-B14F-4D97-AF65-F5344CB8AC3E}">
        <p14:creationId xmlns:p14="http://schemas.microsoft.com/office/powerpoint/2010/main" val="2843870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2819400"/>
            <a:ext cx="8229600" cy="1143000"/>
          </a:xfrm>
          <a:prstGeom prst="rect">
            <a:avLst/>
          </a:prstGeom>
          <a:solidFill>
            <a:schemeClr val="lt1"/>
          </a:solidFill>
          <a:ln w="25400" cap="flat" cmpd="sng" algn="ctr">
            <a:noFill/>
            <a:prstDash val="solid"/>
          </a:ln>
          <a:effectLst/>
        </p:spPr>
        <p:txBody>
          <a:bodyPr vert="horz" wrap="square" lIns="91440" tIns="45720" rIns="91440" bIns="45720" rtlCol="0" anchor="ctr">
            <a:noAutofit/>
          </a:bodyPr>
          <a:lstStyle>
            <a:lvl1pPr algn="ctr" defTabSz="914400" rtl="0" eaLnBrk="1" latinLnBrk="0" hangingPunct="1">
              <a:spcBef>
                <a:spcPct val="0"/>
              </a:spcBef>
              <a:buNone/>
              <a:defRPr sz="4400" kern="1200">
                <a:solidFill>
                  <a:schemeClr val="tx1"/>
                </a:solidFill>
                <a:latin typeface="Arial" charset="0"/>
                <a:ea typeface="Arial" charset="0"/>
                <a:cs typeface="Arial" charset="0"/>
              </a:defRPr>
            </a:lvl1pPr>
            <a:lvl2pPr>
              <a:defRPr/>
            </a:lvl2pPr>
            <a:lvl3pPr>
              <a:defRPr/>
            </a:lvl3pPr>
            <a:lvl4pPr>
              <a:defRPr/>
            </a:lvl4pPr>
            <a:lvl5pPr>
              <a:defRPr/>
            </a:lvl5pPr>
            <a:lvl6pPr>
              <a:defRPr/>
            </a:lvl6pPr>
            <a:lvl7pPr>
              <a:defRPr/>
            </a:lvl7pPr>
            <a:lvl8pPr>
              <a:defRPr/>
            </a:lvl8pPr>
            <a:lvl9pPr>
              <a:defRPr/>
            </a:lvl9pPr>
          </a:lstStyle>
          <a:p>
            <a:r>
              <a:rPr lang="en-US" sz="3600" b="1" dirty="0">
                <a:solidFill>
                  <a:srgbClr val="C0000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Q: Given a stream of I/O requests, in what order should they be served?</a:t>
            </a:r>
          </a:p>
        </p:txBody>
      </p:sp>
      <p:sp>
        <p:nvSpPr>
          <p:cNvPr id="3" name="Footer Placeholder 2">
            <a:extLst>
              <a:ext uri="{FF2B5EF4-FFF2-40B4-BE49-F238E27FC236}">
                <a16:creationId xmlns:a16="http://schemas.microsoft.com/office/drawing/2014/main" id="{53CDB112-91BE-7348-A66F-B6A73D2454CB}"/>
              </a:ext>
            </a:extLst>
          </p:cNvPr>
          <p:cNvSpPr>
            <a:spLocks noGrp="1"/>
          </p:cNvSpPr>
          <p:nvPr>
            <p:ph type="ftr" sz="quarter" idx="11"/>
          </p:nvPr>
        </p:nvSpPr>
        <p:spPr/>
        <p:txBody>
          <a:bodyPr/>
          <a:lstStyle/>
          <a:p>
            <a:r>
              <a:rPr lang="en-US"/>
              <a:t>GMU CS571 Spring 2021</a:t>
            </a:r>
            <a:endParaRPr lang="en-US" dirty="0"/>
          </a:p>
        </p:txBody>
      </p:sp>
      <p:sp>
        <p:nvSpPr>
          <p:cNvPr id="5" name="Date Placeholder 4">
            <a:extLst>
              <a:ext uri="{FF2B5EF4-FFF2-40B4-BE49-F238E27FC236}">
                <a16:creationId xmlns:a16="http://schemas.microsoft.com/office/drawing/2014/main" id="{8BCDFEE4-FD9F-8742-8C67-4BBB0B9A3D69}"/>
              </a:ext>
            </a:extLst>
          </p:cNvPr>
          <p:cNvSpPr>
            <a:spLocks noGrp="1"/>
          </p:cNvSpPr>
          <p:nvPr>
            <p:ph type="dt" sz="half" idx="10"/>
          </p:nvPr>
        </p:nvSpPr>
        <p:spPr/>
        <p:txBody>
          <a:bodyPr/>
          <a:lstStyle/>
          <a:p>
            <a:r>
              <a:rPr lang="en-US"/>
              <a:t>Y. Cheng</a:t>
            </a:r>
            <a:endParaRPr lang="en-US" dirty="0"/>
          </a:p>
        </p:txBody>
      </p:sp>
      <p:sp>
        <p:nvSpPr>
          <p:cNvPr id="6" name="Slide Number Placeholder 5">
            <a:extLst>
              <a:ext uri="{FF2B5EF4-FFF2-40B4-BE49-F238E27FC236}">
                <a16:creationId xmlns:a16="http://schemas.microsoft.com/office/drawing/2014/main" id="{FCF6E28B-EA5A-5F49-8382-3D0553D84FA4}"/>
              </a:ext>
            </a:extLst>
          </p:cNvPr>
          <p:cNvSpPr>
            <a:spLocks noGrp="1"/>
          </p:cNvSpPr>
          <p:nvPr>
            <p:ph type="sldNum" sz="quarter" idx="12"/>
          </p:nvPr>
        </p:nvSpPr>
        <p:spPr/>
        <p:txBody>
          <a:bodyPr/>
          <a:lstStyle/>
          <a:p>
            <a:fld id="{3FEAB63E-74B1-D643-A3C6-246018F1E4D4}" type="slidenum">
              <a:rPr lang="en-US" smtClean="0"/>
              <a:pPr/>
              <a:t>25</a:t>
            </a:fld>
            <a:endParaRPr lang="en-US"/>
          </a:p>
        </p:txBody>
      </p:sp>
    </p:spTree>
    <p:extLst>
      <p:ext uri="{BB962C8B-B14F-4D97-AF65-F5344CB8AC3E}">
        <p14:creationId xmlns:p14="http://schemas.microsoft.com/office/powerpoint/2010/main" val="1472058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2819400"/>
            <a:ext cx="8229600" cy="1143000"/>
          </a:xfrm>
          <a:prstGeom prst="rect">
            <a:avLst/>
          </a:prstGeom>
          <a:solidFill>
            <a:schemeClr val="lt1"/>
          </a:solidFill>
          <a:ln w="25400" cap="flat" cmpd="sng" algn="ctr">
            <a:noFill/>
            <a:prstDash val="solid"/>
          </a:ln>
          <a:effectLst/>
        </p:spPr>
        <p:txBody>
          <a:bodyPr vert="horz" wrap="square" lIns="91440" tIns="45720" rIns="91440" bIns="45720" rtlCol="0" anchor="ctr">
            <a:noAutofit/>
          </a:bodyPr>
          <a:lstStyle>
            <a:lvl1pPr algn="ctr" defTabSz="914400" rtl="0" eaLnBrk="1" latinLnBrk="0" hangingPunct="1">
              <a:spcBef>
                <a:spcPct val="0"/>
              </a:spcBef>
              <a:buNone/>
              <a:defRPr sz="4400" kern="1200">
                <a:solidFill>
                  <a:schemeClr val="tx1"/>
                </a:solidFill>
                <a:latin typeface="Arial" charset="0"/>
                <a:ea typeface="Arial" charset="0"/>
                <a:cs typeface="Arial" charset="0"/>
              </a:defRPr>
            </a:lvl1pPr>
            <a:lvl2pPr>
              <a:defRPr/>
            </a:lvl2pPr>
            <a:lvl3pPr>
              <a:defRPr/>
            </a:lvl3pPr>
            <a:lvl4pPr>
              <a:defRPr/>
            </a:lvl4pPr>
            <a:lvl5pPr>
              <a:defRPr/>
            </a:lvl5pPr>
            <a:lvl6pPr>
              <a:defRPr/>
            </a:lvl6pPr>
            <a:lvl7pPr>
              <a:defRPr/>
            </a:lvl7pPr>
            <a:lvl8pPr>
              <a:defRPr/>
            </a:lvl8pPr>
            <a:lvl9pPr>
              <a:defRPr/>
            </a:lvl9pPr>
          </a:lstStyle>
          <a:p>
            <a:r>
              <a:rPr lang="en-US" sz="5400" dirty="0">
                <a:latin typeface="Franklin Gothic Medium Cond" panose="020B0606030402020204" pitchFamily="34" charset="0"/>
              </a:rPr>
              <a:t>Disk Scheduling</a:t>
            </a:r>
          </a:p>
        </p:txBody>
      </p:sp>
      <p:sp>
        <p:nvSpPr>
          <p:cNvPr id="3" name="Footer Placeholder 2">
            <a:extLst>
              <a:ext uri="{FF2B5EF4-FFF2-40B4-BE49-F238E27FC236}">
                <a16:creationId xmlns:a16="http://schemas.microsoft.com/office/drawing/2014/main" id="{062F26F0-CE0B-3E4A-A311-FC664259D85A}"/>
              </a:ext>
            </a:extLst>
          </p:cNvPr>
          <p:cNvSpPr>
            <a:spLocks noGrp="1"/>
          </p:cNvSpPr>
          <p:nvPr>
            <p:ph type="ftr" sz="quarter" idx="11"/>
          </p:nvPr>
        </p:nvSpPr>
        <p:spPr/>
        <p:txBody>
          <a:bodyPr/>
          <a:lstStyle/>
          <a:p>
            <a:r>
              <a:rPr lang="en-US"/>
              <a:t>GMU CS571 Spring 2021</a:t>
            </a:r>
            <a:endParaRPr lang="en-US" dirty="0"/>
          </a:p>
        </p:txBody>
      </p:sp>
      <p:sp>
        <p:nvSpPr>
          <p:cNvPr id="5" name="Date Placeholder 4">
            <a:extLst>
              <a:ext uri="{FF2B5EF4-FFF2-40B4-BE49-F238E27FC236}">
                <a16:creationId xmlns:a16="http://schemas.microsoft.com/office/drawing/2014/main" id="{82823E65-5186-FD44-99AC-9496A3A65640}"/>
              </a:ext>
            </a:extLst>
          </p:cNvPr>
          <p:cNvSpPr>
            <a:spLocks noGrp="1"/>
          </p:cNvSpPr>
          <p:nvPr>
            <p:ph type="dt" sz="half" idx="10"/>
          </p:nvPr>
        </p:nvSpPr>
        <p:spPr/>
        <p:txBody>
          <a:bodyPr/>
          <a:lstStyle/>
          <a:p>
            <a:r>
              <a:rPr lang="en-US"/>
              <a:t>Y. Cheng</a:t>
            </a:r>
            <a:endParaRPr lang="en-US" dirty="0"/>
          </a:p>
        </p:txBody>
      </p:sp>
      <p:sp>
        <p:nvSpPr>
          <p:cNvPr id="6" name="Slide Number Placeholder 5">
            <a:extLst>
              <a:ext uri="{FF2B5EF4-FFF2-40B4-BE49-F238E27FC236}">
                <a16:creationId xmlns:a16="http://schemas.microsoft.com/office/drawing/2014/main" id="{66AD5C69-6549-6E4A-A2C2-89EF94A33AD8}"/>
              </a:ext>
            </a:extLst>
          </p:cNvPr>
          <p:cNvSpPr>
            <a:spLocks noGrp="1"/>
          </p:cNvSpPr>
          <p:nvPr>
            <p:ph type="sldNum" sz="quarter" idx="12"/>
          </p:nvPr>
        </p:nvSpPr>
        <p:spPr/>
        <p:txBody>
          <a:bodyPr/>
          <a:lstStyle/>
          <a:p>
            <a:fld id="{3FEAB63E-74B1-D643-A3C6-246018F1E4D4}" type="slidenum">
              <a:rPr lang="en-US" smtClean="0"/>
              <a:pPr/>
              <a:t>26</a:t>
            </a:fld>
            <a:endParaRPr lang="en-US"/>
          </a:p>
        </p:txBody>
      </p:sp>
    </p:spTree>
    <p:extLst>
      <p:ext uri="{BB962C8B-B14F-4D97-AF65-F5344CB8AC3E}">
        <p14:creationId xmlns:p14="http://schemas.microsoft.com/office/powerpoint/2010/main" val="1937374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a:t>
            </a:r>
          </a:p>
        </p:txBody>
      </p:sp>
      <p:sp>
        <p:nvSpPr>
          <p:cNvPr id="3" name="Content Placeholder 2"/>
          <p:cNvSpPr>
            <a:spLocks noGrp="1"/>
          </p:cNvSpPr>
          <p:nvPr>
            <p:ph idx="1"/>
          </p:nvPr>
        </p:nvSpPr>
        <p:spPr/>
        <p:txBody>
          <a:bodyPr>
            <a:normAutofit/>
          </a:bodyPr>
          <a:lstStyle/>
          <a:p>
            <a:r>
              <a:rPr lang="en-US" altLang="x-none" dirty="0">
                <a:ea typeface="MS PGothic" charset="-128"/>
              </a:rPr>
              <a:t>OS is responsible for using hardware efficiently — for the disk drives, this means having a fast access time and high disk bandwidth utilization</a:t>
            </a:r>
          </a:p>
          <a:p>
            <a:endParaRPr lang="en-US" dirty="0"/>
          </a:p>
          <a:p>
            <a:r>
              <a:rPr lang="en-US" dirty="0"/>
              <a:t>Strategy: </a:t>
            </a:r>
            <a:r>
              <a:rPr lang="en-US" b="1" dirty="0">
                <a:solidFill>
                  <a:srgbClr val="0070C0"/>
                </a:solidFill>
              </a:rPr>
              <a:t>reorder</a:t>
            </a:r>
            <a:r>
              <a:rPr lang="en-US" dirty="0"/>
              <a:t> requests to meet some goal</a:t>
            </a:r>
          </a:p>
          <a:p>
            <a:pPr lvl="1"/>
            <a:r>
              <a:rPr lang="en-US" dirty="0"/>
              <a:t>Performance (e.g., by </a:t>
            </a:r>
            <a:r>
              <a:rPr lang="en-US" dirty="0">
                <a:solidFill>
                  <a:srgbClr val="C00000"/>
                </a:solidFill>
              </a:rPr>
              <a:t>making I/O sequential</a:t>
            </a:r>
            <a:r>
              <a:rPr lang="en-US" dirty="0"/>
              <a:t>)</a:t>
            </a:r>
          </a:p>
          <a:p>
            <a:pPr lvl="1"/>
            <a:r>
              <a:rPr lang="en-US" dirty="0"/>
              <a:t>Fairness</a:t>
            </a:r>
          </a:p>
          <a:p>
            <a:pPr lvl="1"/>
            <a:r>
              <a:rPr lang="en-US" dirty="0"/>
              <a:t>Consistent latency</a:t>
            </a:r>
          </a:p>
          <a:p>
            <a:endParaRPr lang="en-US" dirty="0"/>
          </a:p>
          <a:p>
            <a:r>
              <a:rPr lang="en-US" dirty="0"/>
              <a:t>Usually implemented in both OS and hardware</a:t>
            </a:r>
          </a:p>
        </p:txBody>
      </p:sp>
      <p:sp>
        <p:nvSpPr>
          <p:cNvPr id="6" name="Footer Placeholder 5">
            <a:extLst>
              <a:ext uri="{FF2B5EF4-FFF2-40B4-BE49-F238E27FC236}">
                <a16:creationId xmlns:a16="http://schemas.microsoft.com/office/drawing/2014/main" id="{0A18FBD9-BBE5-DD46-AEF5-3368B506FF87}"/>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612F812A-0D24-5A45-A308-C5A3F93C6DDC}"/>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92A5EBD-8377-F442-AD34-B1B59B9E76EC}"/>
              </a:ext>
            </a:extLst>
          </p:cNvPr>
          <p:cNvSpPr>
            <a:spLocks noGrp="1"/>
          </p:cNvSpPr>
          <p:nvPr>
            <p:ph type="sldNum" sz="quarter" idx="12"/>
          </p:nvPr>
        </p:nvSpPr>
        <p:spPr/>
        <p:txBody>
          <a:bodyPr/>
          <a:lstStyle/>
          <a:p>
            <a:fld id="{3FEAB63E-74B1-D643-A3C6-246018F1E4D4}" type="slidenum">
              <a:rPr lang="en-US" smtClean="0"/>
              <a:pPr/>
              <a:t>27</a:t>
            </a:fld>
            <a:endParaRPr lang="en-US"/>
          </a:p>
        </p:txBody>
      </p:sp>
    </p:spTree>
    <p:extLst>
      <p:ext uri="{BB962C8B-B14F-4D97-AF65-F5344CB8AC3E}">
        <p14:creationId xmlns:p14="http://schemas.microsoft.com/office/powerpoint/2010/main" val="1460224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a:t>
            </a:r>
          </a:p>
        </p:txBody>
      </p:sp>
      <p:sp>
        <p:nvSpPr>
          <p:cNvPr id="3" name="Content Placeholder 2"/>
          <p:cNvSpPr>
            <a:spLocks noGrp="1"/>
          </p:cNvSpPr>
          <p:nvPr>
            <p:ph idx="1"/>
          </p:nvPr>
        </p:nvSpPr>
        <p:spPr>
          <a:xfrm>
            <a:off x="457200" y="1600201"/>
            <a:ext cx="8229600" cy="4648200"/>
          </a:xfrm>
        </p:spPr>
        <p:txBody>
          <a:bodyPr>
            <a:normAutofit/>
          </a:bodyPr>
          <a:lstStyle/>
          <a:p>
            <a:r>
              <a:rPr lang="en-US" altLang="x-none" dirty="0">
                <a:ea typeface="MS PGothic" charset="-128"/>
              </a:rPr>
              <a:t>Performance objective: minimize </a:t>
            </a:r>
            <a:r>
              <a:rPr lang="en-US" altLang="x-none" dirty="0" err="1">
                <a:solidFill>
                  <a:srgbClr val="0070C0"/>
                </a:solidFill>
                <a:ea typeface="MS PGothic" charset="-128"/>
              </a:rPr>
              <a:t>seek+rotation</a:t>
            </a:r>
            <a:r>
              <a:rPr lang="en-US" altLang="x-none" dirty="0">
                <a:ea typeface="MS PGothic" charset="-128"/>
              </a:rPr>
              <a:t> time </a:t>
            </a:r>
          </a:p>
          <a:p>
            <a:pPr lvl="1"/>
            <a:r>
              <a:rPr lang="en-US" altLang="x-none" dirty="0">
                <a:ea typeface="MS PGothic" charset="-128"/>
              </a:rPr>
              <a:t>Minimize the distance the head needs to go</a:t>
            </a:r>
          </a:p>
          <a:p>
            <a:endParaRPr lang="en-US" altLang="x-none" dirty="0">
              <a:ea typeface="MS PGothic" charset="-128"/>
            </a:endParaRPr>
          </a:p>
          <a:p>
            <a:r>
              <a:rPr lang="en-US" altLang="x-none" dirty="0">
                <a:solidFill>
                  <a:srgbClr val="0070C0"/>
                </a:solidFill>
                <a:ea typeface="MS PGothic" charset="-128"/>
                <a:sym typeface="Symbol" charset="2"/>
              </a:rPr>
              <a:t>Disk</a:t>
            </a:r>
            <a:r>
              <a:rPr lang="en-US" altLang="x-none" dirty="0">
                <a:ea typeface="MS PGothic" charset="-128"/>
                <a:sym typeface="Symbol" charset="2"/>
              </a:rPr>
              <a:t> </a:t>
            </a:r>
            <a:r>
              <a:rPr lang="en-US" altLang="x-none" dirty="0">
                <a:solidFill>
                  <a:srgbClr val="0070C0"/>
                </a:solidFill>
                <a:ea typeface="MS PGothic" charset="-128"/>
                <a:sym typeface="Symbol" charset="2"/>
              </a:rPr>
              <a:t>bandwidth:</a:t>
            </a:r>
          </a:p>
          <a:p>
            <a:pPr lvl="1"/>
            <a:r>
              <a:rPr lang="en-US" altLang="x-none" dirty="0">
                <a:ea typeface="MS PGothic" charset="-128"/>
                <a:sym typeface="Symbol" charset="2"/>
              </a:rPr>
              <a:t>The total number of bytes transferred, divided by the total time between the first request for service and the completion of the last transfer</a:t>
            </a:r>
            <a:endParaRPr lang="en-US" altLang="x-none" dirty="0">
              <a:ea typeface="MS PGothic" charset="-128"/>
            </a:endParaRPr>
          </a:p>
        </p:txBody>
      </p:sp>
      <p:sp>
        <p:nvSpPr>
          <p:cNvPr id="6" name="Footer Placeholder 5">
            <a:extLst>
              <a:ext uri="{FF2B5EF4-FFF2-40B4-BE49-F238E27FC236}">
                <a16:creationId xmlns:a16="http://schemas.microsoft.com/office/drawing/2014/main" id="{DAB2D832-8710-E547-99F8-814F71DCB905}"/>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DB32708E-A163-874F-9B7D-BFBFFE48B389}"/>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A12761B-4BF6-A74C-A8E1-B281209E302D}"/>
              </a:ext>
            </a:extLst>
          </p:cNvPr>
          <p:cNvSpPr>
            <a:spLocks noGrp="1"/>
          </p:cNvSpPr>
          <p:nvPr>
            <p:ph type="sldNum" sz="quarter" idx="12"/>
          </p:nvPr>
        </p:nvSpPr>
        <p:spPr/>
        <p:txBody>
          <a:bodyPr/>
          <a:lstStyle/>
          <a:p>
            <a:fld id="{3FEAB63E-74B1-D643-A3C6-246018F1E4D4}" type="slidenum">
              <a:rPr lang="en-US" smtClean="0"/>
              <a:pPr/>
              <a:t>28</a:t>
            </a:fld>
            <a:endParaRPr lang="en-US"/>
          </a:p>
        </p:txBody>
      </p:sp>
    </p:spTree>
    <p:extLst>
      <p:ext uri="{BB962C8B-B14F-4D97-AF65-F5344CB8AC3E}">
        <p14:creationId xmlns:p14="http://schemas.microsoft.com/office/powerpoint/2010/main" val="3053664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tabLst>
                <a:tab pos="1708150" algn="l"/>
              </a:tabLst>
            </a:pPr>
            <a:r>
              <a:rPr lang="en-US" altLang="x-none" dirty="0">
                <a:ea typeface="MS PGothic" charset="-128"/>
              </a:rPr>
              <a:t>There are many sources of disk I/O requests:</a:t>
            </a:r>
          </a:p>
          <a:p>
            <a:pPr lvl="1">
              <a:tabLst>
                <a:tab pos="1708150" algn="l"/>
              </a:tabLst>
            </a:pPr>
            <a:r>
              <a:rPr lang="en-US" altLang="x-none" dirty="0">
                <a:ea typeface="MS PGothic" charset="-128"/>
              </a:rPr>
              <a:t>OS</a:t>
            </a:r>
          </a:p>
          <a:p>
            <a:pPr lvl="1">
              <a:tabLst>
                <a:tab pos="1708150" algn="l"/>
              </a:tabLst>
            </a:pPr>
            <a:r>
              <a:rPr lang="en-US" altLang="x-none" dirty="0">
                <a:ea typeface="MS PGothic" charset="-128"/>
              </a:rPr>
              <a:t>System processes</a:t>
            </a:r>
          </a:p>
          <a:p>
            <a:pPr lvl="1">
              <a:tabLst>
                <a:tab pos="1708150" algn="l"/>
              </a:tabLst>
            </a:pPr>
            <a:r>
              <a:rPr lang="en-US" altLang="x-none" dirty="0">
                <a:ea typeface="MS PGothic" charset="-128"/>
              </a:rPr>
              <a:t>User processes</a:t>
            </a:r>
          </a:p>
          <a:p>
            <a:pPr>
              <a:tabLst>
                <a:tab pos="1708150" algn="l"/>
              </a:tabLst>
            </a:pPr>
            <a:r>
              <a:rPr lang="en-US" altLang="x-none" dirty="0">
                <a:ea typeface="MS PGothic" charset="-128"/>
              </a:rPr>
              <a:t>I/O request:</a:t>
            </a:r>
          </a:p>
          <a:p>
            <a:pPr lvl="1">
              <a:tabLst>
                <a:tab pos="1708150" algn="l"/>
              </a:tabLst>
            </a:pPr>
            <a:r>
              <a:rPr lang="en-US" altLang="x-none" dirty="0">
                <a:ea typeface="MS PGothic" charset="-128"/>
              </a:rPr>
              <a:t>Read/write mode, disk address, memory address, number of sectors to transfer</a:t>
            </a:r>
          </a:p>
          <a:p>
            <a:pPr>
              <a:tabLst>
                <a:tab pos="1708150" algn="l"/>
              </a:tabLst>
            </a:pPr>
            <a:r>
              <a:rPr lang="en-US" altLang="x-none" dirty="0">
                <a:ea typeface="MS PGothic" charset="-128"/>
              </a:rPr>
              <a:t>OS maintains queue of requests, per disk or device</a:t>
            </a:r>
          </a:p>
          <a:p>
            <a:pPr>
              <a:tabLst>
                <a:tab pos="1708150" algn="l"/>
              </a:tabLst>
            </a:pPr>
            <a:endParaRPr lang="en-US" altLang="x-none" dirty="0">
              <a:ea typeface="MS PGothic" charset="-128"/>
            </a:endParaRPr>
          </a:p>
          <a:p>
            <a:pPr>
              <a:tabLst>
                <a:tab pos="1708150" algn="l"/>
              </a:tabLst>
            </a:pPr>
            <a:r>
              <a:rPr lang="en-US" altLang="x-none" dirty="0">
                <a:ea typeface="MS PGothic" charset="-128"/>
              </a:rPr>
              <a:t>Idle disk can immediately work on I/O request, busy disk means work must queue</a:t>
            </a:r>
          </a:p>
          <a:p>
            <a:pPr lvl="1">
              <a:tabLst>
                <a:tab pos="1708150" algn="l"/>
              </a:tabLst>
            </a:pPr>
            <a:r>
              <a:rPr lang="en-US" altLang="x-none" dirty="0">
                <a:solidFill>
                  <a:srgbClr val="0070C0"/>
                </a:solidFill>
                <a:ea typeface="MS PGothic" charset="-128"/>
              </a:rPr>
              <a:t>Optimization algorithms make sense only when a queue exists</a:t>
            </a:r>
          </a:p>
        </p:txBody>
      </p:sp>
      <p:sp>
        <p:nvSpPr>
          <p:cNvPr id="6" name="Footer Placeholder 5">
            <a:extLst>
              <a:ext uri="{FF2B5EF4-FFF2-40B4-BE49-F238E27FC236}">
                <a16:creationId xmlns:a16="http://schemas.microsoft.com/office/drawing/2014/main" id="{DBB3C4DD-2E33-F84A-825E-012BC14BADB3}"/>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20BA52AF-2965-9149-8808-C525592E4B24}"/>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65FD66FC-086A-DF43-AA52-C229549E6FBE}"/>
              </a:ext>
            </a:extLst>
          </p:cNvPr>
          <p:cNvSpPr>
            <a:spLocks noGrp="1"/>
          </p:cNvSpPr>
          <p:nvPr>
            <p:ph type="sldNum" sz="quarter" idx="12"/>
          </p:nvPr>
        </p:nvSpPr>
        <p:spPr/>
        <p:txBody>
          <a:bodyPr/>
          <a:lstStyle/>
          <a:p>
            <a:fld id="{3FEAB63E-74B1-D643-A3C6-246018F1E4D4}" type="slidenum">
              <a:rPr lang="en-US" smtClean="0"/>
              <a:pPr/>
              <a:t>29</a:t>
            </a:fld>
            <a:endParaRPr lang="en-US"/>
          </a:p>
        </p:txBody>
      </p:sp>
    </p:spTree>
    <p:extLst>
      <p:ext uri="{BB962C8B-B14F-4D97-AF65-F5344CB8AC3E}">
        <p14:creationId xmlns:p14="http://schemas.microsoft.com/office/powerpoint/2010/main" val="324330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Interface</a:t>
            </a:r>
          </a:p>
        </p:txBody>
      </p:sp>
      <p:sp>
        <p:nvSpPr>
          <p:cNvPr id="3" name="Content Placeholder 2"/>
          <p:cNvSpPr>
            <a:spLocks noGrp="1"/>
          </p:cNvSpPr>
          <p:nvPr>
            <p:ph idx="1"/>
          </p:nvPr>
        </p:nvSpPr>
        <p:spPr/>
        <p:txBody>
          <a:bodyPr>
            <a:normAutofit lnSpcReduction="10000"/>
          </a:bodyPr>
          <a:lstStyle/>
          <a:p>
            <a:r>
              <a:rPr lang="en-US" dirty="0"/>
              <a:t>A magnetic disk has a </a:t>
            </a:r>
            <a:r>
              <a:rPr lang="en-US" b="1" dirty="0">
                <a:solidFill>
                  <a:srgbClr val="0070C0"/>
                </a:solidFill>
              </a:rPr>
              <a:t>sector-addressable</a:t>
            </a:r>
            <a:r>
              <a:rPr lang="en-US" dirty="0"/>
              <a:t> address space</a:t>
            </a:r>
          </a:p>
          <a:p>
            <a:pPr lvl="1"/>
            <a:r>
              <a:rPr lang="en-US" dirty="0"/>
              <a:t>You can think of a disk as an array of sectors</a:t>
            </a:r>
          </a:p>
          <a:p>
            <a:pPr lvl="1"/>
            <a:r>
              <a:rPr lang="en-US" dirty="0"/>
              <a:t>Each sector (logical block) is the smallest unit of transfer</a:t>
            </a:r>
          </a:p>
          <a:p>
            <a:endParaRPr lang="en-US" dirty="0"/>
          </a:p>
          <a:p>
            <a:r>
              <a:rPr lang="en-US" dirty="0"/>
              <a:t>Sectors are typically 512 or 4096 bytes</a:t>
            </a:r>
          </a:p>
          <a:p>
            <a:endParaRPr lang="en-US" dirty="0"/>
          </a:p>
          <a:p>
            <a:r>
              <a:rPr lang="en-US" dirty="0"/>
              <a:t>Main operations</a:t>
            </a:r>
          </a:p>
          <a:p>
            <a:pPr lvl="1"/>
            <a:r>
              <a:rPr lang="en-US" dirty="0"/>
              <a:t>Read from sectors (blocks)</a:t>
            </a:r>
          </a:p>
          <a:p>
            <a:pPr lvl="1"/>
            <a:r>
              <a:rPr lang="en-US" dirty="0"/>
              <a:t>Write to sectors (blocks)</a:t>
            </a:r>
          </a:p>
        </p:txBody>
      </p:sp>
      <p:sp>
        <p:nvSpPr>
          <p:cNvPr id="6" name="Footer Placeholder 5">
            <a:extLst>
              <a:ext uri="{FF2B5EF4-FFF2-40B4-BE49-F238E27FC236}">
                <a16:creationId xmlns:a16="http://schemas.microsoft.com/office/drawing/2014/main" id="{D7A2B1A3-7F37-CD47-8345-FF8F230CDABD}"/>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A0489DDD-1821-D149-9CD6-24360A839904}"/>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92ADCC3A-3A33-6348-8894-F1827DD9E3BF}"/>
              </a:ext>
            </a:extLst>
          </p:cNvPr>
          <p:cNvSpPr>
            <a:spLocks noGrp="1"/>
          </p:cNvSpPr>
          <p:nvPr>
            <p:ph type="sldNum" sz="quarter" idx="12"/>
          </p:nvPr>
        </p:nvSpPr>
        <p:spPr/>
        <p:txBody>
          <a:bodyPr/>
          <a:lstStyle/>
          <a:p>
            <a:fld id="{3FEAB63E-74B1-D643-A3C6-246018F1E4D4}" type="slidenum">
              <a:rPr lang="en-US" smtClean="0"/>
              <a:pPr/>
              <a:t>3</a:t>
            </a:fld>
            <a:endParaRPr lang="en-US"/>
          </a:p>
        </p:txBody>
      </p:sp>
    </p:spTree>
    <p:extLst>
      <p:ext uri="{BB962C8B-B14F-4D97-AF65-F5344CB8AC3E}">
        <p14:creationId xmlns:p14="http://schemas.microsoft.com/office/powerpoint/2010/main" val="64924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a:t>
            </a:r>
          </a:p>
        </p:txBody>
      </p:sp>
      <p:sp>
        <p:nvSpPr>
          <p:cNvPr id="3" name="Content Placeholder 2"/>
          <p:cNvSpPr>
            <a:spLocks noGrp="1"/>
          </p:cNvSpPr>
          <p:nvPr>
            <p:ph idx="1"/>
          </p:nvPr>
        </p:nvSpPr>
        <p:spPr>
          <a:xfrm>
            <a:off x="457200" y="1600201"/>
            <a:ext cx="8229600" cy="2666999"/>
          </a:xfrm>
        </p:spPr>
        <p:txBody>
          <a:bodyPr>
            <a:normAutofit/>
          </a:bodyPr>
          <a:lstStyle/>
          <a:p>
            <a:pPr>
              <a:tabLst>
                <a:tab pos="1708150" algn="l"/>
              </a:tabLst>
            </a:pPr>
            <a:r>
              <a:rPr lang="en-US" altLang="x-none" dirty="0">
                <a:ea typeface="MS PGothic" charset="-128"/>
              </a:rPr>
              <a:t>Note that </a:t>
            </a:r>
            <a:r>
              <a:rPr lang="en-US" altLang="x-none" dirty="0">
                <a:solidFill>
                  <a:srgbClr val="0070C0"/>
                </a:solidFill>
                <a:ea typeface="MS PGothic" charset="-128"/>
              </a:rPr>
              <a:t>drive controllers have small buffers </a:t>
            </a:r>
            <a:r>
              <a:rPr lang="en-US" altLang="x-none" dirty="0">
                <a:ea typeface="MS PGothic" charset="-128"/>
              </a:rPr>
              <a:t>and can manage a queue of I/O requests (of varying </a:t>
            </a:r>
            <a:r>
              <a:rPr lang="ja-JP" altLang="en-US" dirty="0">
                <a:ea typeface="MS PGothic" charset="-128"/>
              </a:rPr>
              <a:t>“</a:t>
            </a:r>
            <a:r>
              <a:rPr lang="en-US" altLang="ja-JP" dirty="0">
                <a:ea typeface="MS PGothic" charset="-128"/>
              </a:rPr>
              <a:t>depth</a:t>
            </a:r>
            <a:r>
              <a:rPr lang="ja-JP" altLang="en-US" dirty="0">
                <a:ea typeface="MS PGothic" charset="-128"/>
              </a:rPr>
              <a:t>”</a:t>
            </a:r>
            <a:r>
              <a:rPr lang="en-US" altLang="ja-JP" dirty="0">
                <a:ea typeface="MS PGothic" charset="-128"/>
              </a:rPr>
              <a:t>)</a:t>
            </a:r>
          </a:p>
          <a:p>
            <a:pPr>
              <a:tabLst>
                <a:tab pos="1708150" algn="l"/>
              </a:tabLst>
            </a:pPr>
            <a:endParaRPr lang="en-US" altLang="x-none" dirty="0">
              <a:ea typeface="MS PGothic" charset="-128"/>
            </a:endParaRPr>
          </a:p>
          <a:p>
            <a:pPr>
              <a:tabLst>
                <a:tab pos="1708150" algn="l"/>
              </a:tabLst>
            </a:pPr>
            <a:r>
              <a:rPr lang="en-US" altLang="x-none" dirty="0">
                <a:ea typeface="MS PGothic" charset="-128"/>
              </a:rPr>
              <a:t>Disk scheduling algorithms: </a:t>
            </a:r>
          </a:p>
          <a:p>
            <a:pPr lvl="1">
              <a:tabLst>
                <a:tab pos="1708150" algn="l"/>
              </a:tabLst>
            </a:pPr>
            <a:r>
              <a:rPr lang="en-US" altLang="x-none" dirty="0">
                <a:ea typeface="MS PGothic" charset="-128"/>
              </a:rPr>
              <a:t>Algorithms that schedule the orders of disk I/O requests</a:t>
            </a:r>
          </a:p>
        </p:txBody>
      </p:sp>
      <p:sp>
        <p:nvSpPr>
          <p:cNvPr id="6" name="Footer Placeholder 5">
            <a:extLst>
              <a:ext uri="{FF2B5EF4-FFF2-40B4-BE49-F238E27FC236}">
                <a16:creationId xmlns:a16="http://schemas.microsoft.com/office/drawing/2014/main" id="{AB877BDF-D6EC-6A4C-86CC-32C212136020}"/>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4B3F9423-3552-4142-B687-F824DFC73EB2}"/>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7E31568F-17B7-C749-BE11-630B0F046E4D}"/>
              </a:ext>
            </a:extLst>
          </p:cNvPr>
          <p:cNvSpPr>
            <a:spLocks noGrp="1"/>
          </p:cNvSpPr>
          <p:nvPr>
            <p:ph type="sldNum" sz="quarter" idx="12"/>
          </p:nvPr>
        </p:nvSpPr>
        <p:spPr/>
        <p:txBody>
          <a:bodyPr/>
          <a:lstStyle/>
          <a:p>
            <a:fld id="{3FEAB63E-74B1-D643-A3C6-246018F1E4D4}" type="slidenum">
              <a:rPr lang="en-US" smtClean="0"/>
              <a:pPr/>
              <a:t>30</a:t>
            </a:fld>
            <a:endParaRPr lang="en-US"/>
          </a:p>
        </p:txBody>
      </p:sp>
    </p:spTree>
    <p:extLst>
      <p:ext uri="{BB962C8B-B14F-4D97-AF65-F5344CB8AC3E}">
        <p14:creationId xmlns:p14="http://schemas.microsoft.com/office/powerpoint/2010/main" val="658260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a:t>
            </a:r>
          </a:p>
        </p:txBody>
      </p:sp>
      <p:sp>
        <p:nvSpPr>
          <p:cNvPr id="3" name="Content Placeholder 2"/>
          <p:cNvSpPr>
            <a:spLocks noGrp="1"/>
          </p:cNvSpPr>
          <p:nvPr>
            <p:ph idx="1"/>
          </p:nvPr>
        </p:nvSpPr>
        <p:spPr>
          <a:xfrm>
            <a:off x="457200" y="1600200"/>
            <a:ext cx="8229600" cy="4953000"/>
          </a:xfrm>
        </p:spPr>
        <p:txBody>
          <a:bodyPr>
            <a:normAutofit/>
          </a:bodyPr>
          <a:lstStyle/>
          <a:p>
            <a:pPr>
              <a:tabLst>
                <a:tab pos="1708150" algn="l"/>
              </a:tabLst>
            </a:pPr>
            <a:r>
              <a:rPr lang="en-US" altLang="x-none" dirty="0">
                <a:ea typeface="MS PGothic" charset="-128"/>
              </a:rPr>
              <a:t>Disk scheduling algorithms: </a:t>
            </a:r>
          </a:p>
          <a:p>
            <a:pPr lvl="1">
              <a:tabLst>
                <a:tab pos="1708150" algn="l"/>
              </a:tabLst>
            </a:pPr>
            <a:r>
              <a:rPr lang="en-US" altLang="x-none" dirty="0">
                <a:ea typeface="MS PGothic" charset="-128"/>
              </a:rPr>
              <a:t>Algorithms that schedule the orders of disk I/O requests</a:t>
            </a:r>
          </a:p>
          <a:p>
            <a:pPr>
              <a:tabLst>
                <a:tab pos="1708150" algn="l"/>
              </a:tabLst>
            </a:pPr>
            <a:r>
              <a:rPr lang="en-US" altLang="x-none" dirty="0">
                <a:ea typeface="MS PGothic" charset="-128"/>
              </a:rPr>
              <a:t>The analysis is true for one or many platters</a:t>
            </a:r>
          </a:p>
          <a:p>
            <a:pPr>
              <a:tabLst>
                <a:tab pos="1708150" algn="l"/>
              </a:tabLst>
            </a:pPr>
            <a:r>
              <a:rPr lang="en-US" altLang="x-none" dirty="0">
                <a:ea typeface="MS PGothic" charset="-128"/>
              </a:rPr>
              <a:t>We illustrate scheduling algorithms with an example request queue (0-199)</a:t>
            </a:r>
          </a:p>
          <a:p>
            <a:pPr>
              <a:buNone/>
              <a:tabLst>
                <a:tab pos="1708150" algn="l"/>
              </a:tabLst>
            </a:pPr>
            <a:r>
              <a:rPr lang="en-US" altLang="x-none" dirty="0">
                <a:ea typeface="MS PGothic" charset="-128"/>
              </a:rPr>
              <a:t>		</a:t>
            </a:r>
            <a:br>
              <a:rPr lang="en-US" altLang="x-none" dirty="0">
                <a:ea typeface="MS PGothic" charset="-128"/>
              </a:rPr>
            </a:br>
            <a:r>
              <a:rPr lang="en-US" altLang="x-none" dirty="0">
                <a:ea typeface="MS PGothic" charset="-128"/>
              </a:rPr>
              <a:t>	98, 183, 37, 122, 14, 124, 65, 67</a:t>
            </a:r>
          </a:p>
          <a:p>
            <a:pPr>
              <a:buNone/>
              <a:tabLst>
                <a:tab pos="1708150" algn="l"/>
              </a:tabLst>
            </a:pPr>
            <a:r>
              <a:rPr lang="en-US" altLang="x-none" dirty="0">
                <a:ea typeface="MS PGothic" charset="-128"/>
              </a:rPr>
              <a:t>	</a:t>
            </a:r>
            <a:r>
              <a:rPr lang="en-US" altLang="x-none" dirty="0">
                <a:solidFill>
                  <a:srgbClr val="0070C0"/>
                </a:solidFill>
                <a:ea typeface="MS PGothic" charset="-128"/>
              </a:rPr>
              <a:t>Initially</a:t>
            </a:r>
            <a:r>
              <a:rPr lang="en-US" altLang="x-none" dirty="0">
                <a:ea typeface="MS PGothic" charset="-128"/>
              </a:rPr>
              <a:t>, head pointer pointing to 53</a:t>
            </a:r>
          </a:p>
        </p:txBody>
      </p:sp>
      <p:sp>
        <p:nvSpPr>
          <p:cNvPr id="6" name="Footer Placeholder 5">
            <a:extLst>
              <a:ext uri="{FF2B5EF4-FFF2-40B4-BE49-F238E27FC236}">
                <a16:creationId xmlns:a16="http://schemas.microsoft.com/office/drawing/2014/main" id="{6DA5F1C8-00CB-B843-A2DF-A0F675DD9B77}"/>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C0743287-728C-FE47-B7A0-209A5ED85F30}"/>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5ACCC2F9-6281-EA45-919B-EB8D32DD96A3}"/>
              </a:ext>
            </a:extLst>
          </p:cNvPr>
          <p:cNvSpPr>
            <a:spLocks noGrp="1"/>
          </p:cNvSpPr>
          <p:nvPr>
            <p:ph type="sldNum" sz="quarter" idx="12"/>
          </p:nvPr>
        </p:nvSpPr>
        <p:spPr/>
        <p:txBody>
          <a:bodyPr/>
          <a:lstStyle/>
          <a:p>
            <a:fld id="{3FEAB63E-74B1-D643-A3C6-246018F1E4D4}" type="slidenum">
              <a:rPr lang="en-US" smtClean="0"/>
              <a:pPr/>
              <a:t>31</a:t>
            </a:fld>
            <a:endParaRPr lang="en-US"/>
          </a:p>
        </p:txBody>
      </p:sp>
    </p:spTree>
    <p:extLst>
      <p:ext uri="{BB962C8B-B14F-4D97-AF65-F5344CB8AC3E}">
        <p14:creationId xmlns:p14="http://schemas.microsoft.com/office/powerpoint/2010/main" val="826307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189037"/>
            <a:ext cx="8229600" cy="4525963"/>
          </a:xfrm>
        </p:spPr>
        <p:txBody>
          <a:bodyPr>
            <a:normAutofit/>
          </a:bodyPr>
          <a:lstStyle/>
          <a:p>
            <a:pPr>
              <a:tabLst>
                <a:tab pos="1708150" algn="l"/>
              </a:tabLst>
            </a:pPr>
            <a:r>
              <a:rPr lang="en-US" altLang="x-none" sz="2400" dirty="0">
                <a:ea typeface="MS PGothic" charset="-128"/>
              </a:rPr>
              <a:t>Idea: Serve the I/O request in the order they arrive</a:t>
            </a:r>
          </a:p>
        </p:txBody>
      </p:sp>
      <p:sp>
        <p:nvSpPr>
          <p:cNvPr id="2" name="Title 1"/>
          <p:cNvSpPr>
            <a:spLocks noGrp="1"/>
          </p:cNvSpPr>
          <p:nvPr>
            <p:ph type="title"/>
          </p:nvPr>
        </p:nvSpPr>
        <p:spPr>
          <a:noFill/>
        </p:spPr>
        <p:txBody>
          <a:bodyPr/>
          <a:lstStyle/>
          <a:p>
            <a:r>
              <a:rPr lang="en-US" dirty="0"/>
              <a:t>FIFO</a:t>
            </a:r>
          </a:p>
        </p:txBody>
      </p:sp>
      <p:sp>
        <p:nvSpPr>
          <p:cNvPr id="5" name="Footer Placeholder 4">
            <a:extLst>
              <a:ext uri="{FF2B5EF4-FFF2-40B4-BE49-F238E27FC236}">
                <a16:creationId xmlns:a16="http://schemas.microsoft.com/office/drawing/2014/main" id="{14CDA202-9ADF-714C-A6AA-7D88B205A95F}"/>
              </a:ext>
            </a:extLst>
          </p:cNvPr>
          <p:cNvSpPr>
            <a:spLocks noGrp="1"/>
          </p:cNvSpPr>
          <p:nvPr>
            <p:ph type="ftr" sz="quarter" idx="11"/>
          </p:nvPr>
        </p:nvSpPr>
        <p:spPr/>
        <p:txBody>
          <a:bodyPr/>
          <a:lstStyle/>
          <a:p>
            <a:r>
              <a:rPr lang="en-US"/>
              <a:t>GMU CS571 Spring 2021</a:t>
            </a:r>
            <a:endParaRPr lang="en-US" dirty="0"/>
          </a:p>
        </p:txBody>
      </p:sp>
      <p:sp>
        <p:nvSpPr>
          <p:cNvPr id="6" name="Date Placeholder 5">
            <a:extLst>
              <a:ext uri="{FF2B5EF4-FFF2-40B4-BE49-F238E27FC236}">
                <a16:creationId xmlns:a16="http://schemas.microsoft.com/office/drawing/2014/main" id="{CBA5B0DA-B5D1-7F46-A007-5D9CF0835769}"/>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52D8F198-7C5A-9D40-A3AD-68CBFE76BF41}"/>
              </a:ext>
            </a:extLst>
          </p:cNvPr>
          <p:cNvSpPr>
            <a:spLocks noGrp="1"/>
          </p:cNvSpPr>
          <p:nvPr>
            <p:ph type="sldNum" sz="quarter" idx="12"/>
          </p:nvPr>
        </p:nvSpPr>
        <p:spPr/>
        <p:txBody>
          <a:bodyPr/>
          <a:lstStyle/>
          <a:p>
            <a:fld id="{3FEAB63E-74B1-D643-A3C6-246018F1E4D4}" type="slidenum">
              <a:rPr lang="en-US" smtClean="0"/>
              <a:pPr/>
              <a:t>32</a:t>
            </a:fld>
            <a:endParaRPr lang="en-US"/>
          </a:p>
        </p:txBody>
      </p:sp>
    </p:spTree>
    <p:extLst>
      <p:ext uri="{BB962C8B-B14F-4D97-AF65-F5344CB8AC3E}">
        <p14:creationId xmlns:p14="http://schemas.microsoft.com/office/powerpoint/2010/main" val="2732118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189037"/>
            <a:ext cx="8229600" cy="4525963"/>
          </a:xfrm>
        </p:spPr>
        <p:txBody>
          <a:bodyPr>
            <a:normAutofit/>
          </a:bodyPr>
          <a:lstStyle/>
          <a:p>
            <a:pPr>
              <a:tabLst>
                <a:tab pos="1708150" algn="l"/>
              </a:tabLst>
            </a:pPr>
            <a:r>
              <a:rPr lang="en-US" altLang="x-none" sz="2400" dirty="0">
                <a:ea typeface="MS PGothic" charset="-128"/>
              </a:rPr>
              <a:t>Idea: Serve the I/O request in the order they arrive</a:t>
            </a:r>
          </a:p>
        </p:txBody>
      </p:sp>
      <p:sp>
        <p:nvSpPr>
          <p:cNvPr id="2" name="Title 1"/>
          <p:cNvSpPr>
            <a:spLocks noGrp="1"/>
          </p:cNvSpPr>
          <p:nvPr>
            <p:ph type="title"/>
          </p:nvPr>
        </p:nvSpPr>
        <p:spPr>
          <a:noFill/>
        </p:spPr>
        <p:txBody>
          <a:bodyPr/>
          <a:lstStyle/>
          <a:p>
            <a:r>
              <a:rPr lang="en-US" dirty="0"/>
              <a:t>FIFO</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794" y="1865313"/>
            <a:ext cx="584041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a:extLst>
              <a:ext uri="{FF2B5EF4-FFF2-40B4-BE49-F238E27FC236}">
                <a16:creationId xmlns:a16="http://schemas.microsoft.com/office/drawing/2014/main" id="{4B2A617E-7885-5F4E-9CAE-6CDE242BD054}"/>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9B882934-74DF-E649-BD16-197559E3A7C5}"/>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F0EAB11A-EFCF-874D-BFCA-3EA7D5BD1ED3}"/>
              </a:ext>
            </a:extLst>
          </p:cNvPr>
          <p:cNvSpPr>
            <a:spLocks noGrp="1"/>
          </p:cNvSpPr>
          <p:nvPr>
            <p:ph type="sldNum" sz="quarter" idx="12"/>
          </p:nvPr>
        </p:nvSpPr>
        <p:spPr/>
        <p:txBody>
          <a:bodyPr/>
          <a:lstStyle/>
          <a:p>
            <a:fld id="{3FEAB63E-74B1-D643-A3C6-246018F1E4D4}" type="slidenum">
              <a:rPr lang="en-US" smtClean="0"/>
              <a:pPr/>
              <a:t>33</a:t>
            </a:fld>
            <a:endParaRPr lang="en-US"/>
          </a:p>
        </p:txBody>
      </p:sp>
    </p:spTree>
    <p:extLst>
      <p:ext uri="{BB962C8B-B14F-4D97-AF65-F5344CB8AC3E}">
        <p14:creationId xmlns:p14="http://schemas.microsoft.com/office/powerpoint/2010/main" val="739771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189037"/>
            <a:ext cx="8229600" cy="4525963"/>
          </a:xfrm>
        </p:spPr>
        <p:txBody>
          <a:bodyPr>
            <a:normAutofit/>
          </a:bodyPr>
          <a:lstStyle/>
          <a:p>
            <a:pPr>
              <a:tabLst>
                <a:tab pos="1708150" algn="l"/>
              </a:tabLst>
            </a:pPr>
            <a:r>
              <a:rPr lang="en-US" altLang="x-none" sz="2400" dirty="0">
                <a:ea typeface="MS PGothic" charset="-128"/>
              </a:rPr>
              <a:t>Idea: Serve the I/O request in the order they arrive</a:t>
            </a:r>
          </a:p>
        </p:txBody>
      </p:sp>
      <p:sp>
        <p:nvSpPr>
          <p:cNvPr id="2" name="Title 1"/>
          <p:cNvSpPr>
            <a:spLocks noGrp="1"/>
          </p:cNvSpPr>
          <p:nvPr>
            <p:ph type="title"/>
          </p:nvPr>
        </p:nvSpPr>
        <p:spPr>
          <a:noFill/>
        </p:spPr>
        <p:txBody>
          <a:bodyPr/>
          <a:lstStyle/>
          <a:p>
            <a:r>
              <a:rPr lang="en-US" dirty="0"/>
              <a:t>FIFO</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794" y="1865313"/>
            <a:ext cx="584041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09600" y="6167735"/>
            <a:ext cx="8077200" cy="461665"/>
          </a:xfrm>
          <a:prstGeom prst="rect">
            <a:avLst/>
          </a:prstGeom>
        </p:spPr>
        <p:txBody>
          <a:bodyPr wrap="square">
            <a:spAutoFit/>
          </a:bodyPr>
          <a:lstStyle/>
          <a:p>
            <a:r>
              <a:rPr lang="en-US" altLang="x-none" sz="2400" dirty="0">
                <a:latin typeface="Helvetica" charset="0"/>
                <a:ea typeface="Helvetica" charset="0"/>
                <a:cs typeface="Helvetica" charset="0"/>
              </a:rPr>
              <a:t>Illustration shows total head movement of </a:t>
            </a:r>
            <a:r>
              <a:rPr lang="en-US" altLang="x-none" sz="2400" b="1" dirty="0">
                <a:solidFill>
                  <a:srgbClr val="C00000"/>
                </a:solidFill>
                <a:latin typeface="Helvetica" charset="0"/>
                <a:ea typeface="Helvetica" charset="0"/>
                <a:cs typeface="Helvetica" charset="0"/>
              </a:rPr>
              <a:t>640</a:t>
            </a:r>
            <a:r>
              <a:rPr lang="en-US" altLang="x-none" sz="2400" dirty="0">
                <a:latin typeface="Helvetica" charset="0"/>
                <a:ea typeface="Helvetica" charset="0"/>
                <a:cs typeface="Helvetica" charset="0"/>
              </a:rPr>
              <a:t> cylinders</a:t>
            </a:r>
          </a:p>
        </p:txBody>
      </p:sp>
      <p:sp>
        <p:nvSpPr>
          <p:cNvPr id="5" name="Footer Placeholder 4">
            <a:extLst>
              <a:ext uri="{FF2B5EF4-FFF2-40B4-BE49-F238E27FC236}">
                <a16:creationId xmlns:a16="http://schemas.microsoft.com/office/drawing/2014/main" id="{FDC1D1F7-4238-B74B-B0DD-37C48FB5C484}"/>
              </a:ext>
            </a:extLst>
          </p:cNvPr>
          <p:cNvSpPr>
            <a:spLocks noGrp="1"/>
          </p:cNvSpPr>
          <p:nvPr>
            <p:ph type="ftr" sz="quarter" idx="11"/>
          </p:nvPr>
        </p:nvSpPr>
        <p:spPr/>
        <p:txBody>
          <a:bodyPr/>
          <a:lstStyle/>
          <a:p>
            <a:r>
              <a:rPr lang="en-US"/>
              <a:t>GMU CS571 Spring 2021</a:t>
            </a:r>
            <a:endParaRPr lang="en-US" dirty="0"/>
          </a:p>
        </p:txBody>
      </p:sp>
      <p:sp>
        <p:nvSpPr>
          <p:cNvPr id="9" name="Date Placeholder 8">
            <a:extLst>
              <a:ext uri="{FF2B5EF4-FFF2-40B4-BE49-F238E27FC236}">
                <a16:creationId xmlns:a16="http://schemas.microsoft.com/office/drawing/2014/main" id="{30864446-842E-9940-83EF-8DDB4B2307D8}"/>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588D12AC-7CF7-8F4A-AADC-9A03D9A1AC04}"/>
              </a:ext>
            </a:extLst>
          </p:cNvPr>
          <p:cNvSpPr>
            <a:spLocks noGrp="1"/>
          </p:cNvSpPr>
          <p:nvPr>
            <p:ph type="sldNum" sz="quarter" idx="12"/>
          </p:nvPr>
        </p:nvSpPr>
        <p:spPr/>
        <p:txBody>
          <a:bodyPr/>
          <a:lstStyle/>
          <a:p>
            <a:fld id="{3FEAB63E-74B1-D643-A3C6-246018F1E4D4}" type="slidenum">
              <a:rPr lang="en-US" smtClean="0"/>
              <a:pPr/>
              <a:t>34</a:t>
            </a:fld>
            <a:endParaRPr lang="en-US"/>
          </a:p>
        </p:txBody>
      </p:sp>
    </p:spTree>
    <p:extLst>
      <p:ext uri="{BB962C8B-B14F-4D97-AF65-F5344CB8AC3E}">
        <p14:creationId xmlns:p14="http://schemas.microsoft.com/office/powerpoint/2010/main" val="3442443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36638"/>
          </a:xfrm>
          <a:noFill/>
        </p:spPr>
        <p:txBody>
          <a:bodyPr>
            <a:normAutofit/>
          </a:bodyPr>
          <a:lstStyle/>
          <a:p>
            <a:r>
              <a:rPr lang="en-US" sz="3600"/>
              <a:t>Shortest Positioning Time </a:t>
            </a:r>
            <a:r>
              <a:rPr lang="en-US" sz="3600" dirty="0"/>
              <a:t>First </a:t>
            </a:r>
            <a:r>
              <a:rPr lang="en-US" sz="3600"/>
              <a:t>(SPTF</a:t>
            </a:r>
            <a:r>
              <a:rPr lang="en-US" sz="3600" dirty="0"/>
              <a:t>)</a:t>
            </a:r>
          </a:p>
        </p:txBody>
      </p:sp>
      <p:sp>
        <p:nvSpPr>
          <p:cNvPr id="3" name="Content Placeholder 2"/>
          <p:cNvSpPr>
            <a:spLocks noGrp="1"/>
          </p:cNvSpPr>
          <p:nvPr>
            <p:ph idx="1"/>
          </p:nvPr>
        </p:nvSpPr>
        <p:spPr>
          <a:xfrm>
            <a:off x="457200" y="914400"/>
            <a:ext cx="8229600" cy="2514600"/>
          </a:xfrm>
        </p:spPr>
        <p:txBody>
          <a:bodyPr>
            <a:normAutofit/>
          </a:bodyPr>
          <a:lstStyle/>
          <a:p>
            <a:r>
              <a:rPr lang="en-US" altLang="x-none" dirty="0">
                <a:ea typeface="MS PGothic" charset="-128"/>
              </a:rPr>
              <a:t>Idea:</a:t>
            </a:r>
            <a:r>
              <a:rPr lang="en-US" altLang="x-none" dirty="0">
                <a:solidFill>
                  <a:srgbClr val="0000FF"/>
                </a:solidFill>
                <a:ea typeface="MS PGothic" charset="-128"/>
              </a:rPr>
              <a:t> </a:t>
            </a:r>
            <a:r>
              <a:rPr lang="en-US" altLang="x-none" dirty="0">
                <a:ea typeface="MS PGothic" charset="-128"/>
              </a:rPr>
              <a:t>Selects the request that will take the least time for seeking and rotating</a:t>
            </a:r>
          </a:p>
          <a:p>
            <a:endParaRPr lang="en-US" altLang="x-none" dirty="0">
              <a:ea typeface="MS PGothic" charset="-128"/>
            </a:endParaRPr>
          </a:p>
          <a:p>
            <a:r>
              <a:rPr lang="en-US" altLang="x-none" dirty="0">
                <a:ea typeface="MS PGothic" charset="-128"/>
              </a:rPr>
              <a:t>Also called Shortest Seek Time First (SSTF) if rotational positioning is not considered</a:t>
            </a:r>
          </a:p>
          <a:p>
            <a:endParaRPr lang="en-US" dirty="0"/>
          </a:p>
        </p:txBody>
      </p:sp>
      <p:sp>
        <p:nvSpPr>
          <p:cNvPr id="6" name="Footer Placeholder 5">
            <a:extLst>
              <a:ext uri="{FF2B5EF4-FFF2-40B4-BE49-F238E27FC236}">
                <a16:creationId xmlns:a16="http://schemas.microsoft.com/office/drawing/2014/main" id="{9D9AA269-7E8A-CD4F-BD66-F62B116F44C6}"/>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21B18C11-E1CE-4444-922E-B113BFA4D585}"/>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8E2CF70B-FB21-904B-B1FB-5C5ACAF41FF8}"/>
              </a:ext>
            </a:extLst>
          </p:cNvPr>
          <p:cNvSpPr>
            <a:spLocks noGrp="1"/>
          </p:cNvSpPr>
          <p:nvPr>
            <p:ph type="sldNum" sz="quarter" idx="12"/>
          </p:nvPr>
        </p:nvSpPr>
        <p:spPr/>
        <p:txBody>
          <a:bodyPr/>
          <a:lstStyle/>
          <a:p>
            <a:fld id="{3FEAB63E-74B1-D643-A3C6-246018F1E4D4}" type="slidenum">
              <a:rPr lang="en-US" smtClean="0"/>
              <a:pPr/>
              <a:t>35</a:t>
            </a:fld>
            <a:endParaRPr lang="en-US"/>
          </a:p>
        </p:txBody>
      </p:sp>
    </p:spTree>
    <p:extLst>
      <p:ext uri="{BB962C8B-B14F-4D97-AF65-F5344CB8AC3E}">
        <p14:creationId xmlns:p14="http://schemas.microsoft.com/office/powerpoint/2010/main" val="3298264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36638"/>
          </a:xfrm>
          <a:noFill/>
        </p:spPr>
        <p:txBody>
          <a:bodyPr>
            <a:normAutofit/>
          </a:bodyPr>
          <a:lstStyle/>
          <a:p>
            <a:r>
              <a:rPr lang="en-US" sz="3600" dirty="0"/>
              <a:t>Shortest Positioning Time First (SPTF)</a:t>
            </a:r>
          </a:p>
        </p:txBody>
      </p:sp>
      <p:sp>
        <p:nvSpPr>
          <p:cNvPr id="3" name="Content Placeholder 2"/>
          <p:cNvSpPr>
            <a:spLocks noGrp="1"/>
          </p:cNvSpPr>
          <p:nvPr>
            <p:ph idx="1"/>
          </p:nvPr>
        </p:nvSpPr>
        <p:spPr>
          <a:xfrm>
            <a:off x="457200" y="914400"/>
            <a:ext cx="8229600" cy="2514600"/>
          </a:xfrm>
        </p:spPr>
        <p:txBody>
          <a:bodyPr>
            <a:normAutofit/>
          </a:bodyPr>
          <a:lstStyle/>
          <a:p>
            <a:r>
              <a:rPr lang="en-US" altLang="x-none" dirty="0">
                <a:ea typeface="MS PGothic" charset="-128"/>
              </a:rPr>
              <a:t>Idea:</a:t>
            </a:r>
            <a:r>
              <a:rPr lang="en-US" altLang="x-none" dirty="0">
                <a:solidFill>
                  <a:srgbClr val="0000FF"/>
                </a:solidFill>
                <a:ea typeface="MS PGothic" charset="-128"/>
              </a:rPr>
              <a:t> </a:t>
            </a:r>
            <a:r>
              <a:rPr lang="en-US" altLang="x-none" dirty="0">
                <a:ea typeface="MS PGothic" charset="-128"/>
              </a:rPr>
              <a:t>Selects the request that will take the least time for seeking and rotating</a:t>
            </a:r>
          </a:p>
          <a:p>
            <a:endParaRPr lang="en-US" dirty="0"/>
          </a:p>
        </p:txBody>
      </p:sp>
      <p:pic>
        <p:nvPicPr>
          <p:cNvPr id="5"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28800"/>
            <a:ext cx="6019800" cy="4057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62000" y="5867400"/>
            <a:ext cx="7239000" cy="1015663"/>
          </a:xfrm>
          <a:prstGeom prst="rect">
            <a:avLst/>
          </a:prstGeom>
        </p:spPr>
        <p:txBody>
          <a:bodyPr wrap="square">
            <a:spAutoFit/>
          </a:bodyPr>
          <a:lstStyle/>
          <a:p>
            <a:pPr algn="ctr"/>
            <a:r>
              <a:rPr lang="en-US" altLang="x-none" sz="2000" dirty="0">
                <a:latin typeface="Helvetica" charset="0"/>
                <a:ea typeface="Helvetica" charset="0"/>
                <a:cs typeface="Helvetica" charset="0"/>
              </a:rPr>
              <a:t>Illustration shows total head movement of </a:t>
            </a:r>
            <a:r>
              <a:rPr lang="en-US" altLang="x-none" sz="2000" b="1" dirty="0">
                <a:solidFill>
                  <a:srgbClr val="0070C0"/>
                </a:solidFill>
                <a:latin typeface="Helvetica" charset="0"/>
                <a:ea typeface="Helvetica" charset="0"/>
                <a:cs typeface="Helvetica" charset="0"/>
              </a:rPr>
              <a:t>236</a:t>
            </a:r>
            <a:r>
              <a:rPr lang="en-US" altLang="x-none" sz="2000" dirty="0">
                <a:latin typeface="Helvetica" charset="0"/>
                <a:ea typeface="Helvetica" charset="0"/>
                <a:cs typeface="Helvetica" charset="0"/>
              </a:rPr>
              <a:t> cylinders</a:t>
            </a:r>
          </a:p>
          <a:p>
            <a:pPr marL="0" lvl="1" algn="ctr"/>
            <a:r>
              <a:rPr lang="en-US" altLang="x-none" sz="2000" b="1" dirty="0">
                <a:solidFill>
                  <a:srgbClr val="002060"/>
                </a:solidFill>
                <a:latin typeface="Helvetica" charset="0"/>
                <a:ea typeface="Helvetica" charset="0"/>
                <a:cs typeface="Helvetica" charset="0"/>
              </a:rPr>
              <a:t>Greedy algorithm: Similar to SJF: </a:t>
            </a:r>
            <a:r>
              <a:rPr lang="en-US" altLang="x-none" sz="2000" dirty="0">
                <a:solidFill>
                  <a:srgbClr val="C00000"/>
                </a:solidFill>
                <a:latin typeface="Helvetica" charset="0"/>
                <a:ea typeface="Helvetica" charset="0"/>
                <a:cs typeface="Helvetica" charset="0"/>
              </a:rPr>
              <a:t>may cause starvation of some requests!</a:t>
            </a:r>
            <a:endParaRPr lang="en-US" altLang="x-none" sz="2400" dirty="0">
              <a:latin typeface="Helvetica" charset="0"/>
              <a:ea typeface="Helvetica" charset="0"/>
              <a:cs typeface="Helvetica" charset="0"/>
            </a:endParaRPr>
          </a:p>
        </p:txBody>
      </p:sp>
      <p:sp>
        <p:nvSpPr>
          <p:cNvPr id="9" name="Date Placeholder 8">
            <a:extLst>
              <a:ext uri="{FF2B5EF4-FFF2-40B4-BE49-F238E27FC236}">
                <a16:creationId xmlns:a16="http://schemas.microsoft.com/office/drawing/2014/main" id="{E337BD4D-AA2C-6D40-9AE8-7AC26C76F696}"/>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2049DC86-8769-3C4B-9999-C4FFA0EDDB2B}"/>
              </a:ext>
            </a:extLst>
          </p:cNvPr>
          <p:cNvSpPr>
            <a:spLocks noGrp="1"/>
          </p:cNvSpPr>
          <p:nvPr>
            <p:ph type="sldNum" sz="quarter" idx="12"/>
          </p:nvPr>
        </p:nvSpPr>
        <p:spPr/>
        <p:txBody>
          <a:bodyPr/>
          <a:lstStyle/>
          <a:p>
            <a:fld id="{3FEAB63E-74B1-D643-A3C6-246018F1E4D4}" type="slidenum">
              <a:rPr lang="en-US" smtClean="0"/>
              <a:pPr/>
              <a:t>36</a:t>
            </a:fld>
            <a:endParaRPr lang="en-US"/>
          </a:p>
        </p:txBody>
      </p:sp>
    </p:spTree>
    <p:extLst>
      <p:ext uri="{BB962C8B-B14F-4D97-AF65-F5344CB8AC3E}">
        <p14:creationId xmlns:p14="http://schemas.microsoft.com/office/powerpoint/2010/main" val="3024665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a:t>
            </a:r>
          </a:p>
        </p:txBody>
      </p:sp>
      <p:sp>
        <p:nvSpPr>
          <p:cNvPr id="3" name="Content Placeholder 2"/>
          <p:cNvSpPr>
            <a:spLocks noGrp="1"/>
          </p:cNvSpPr>
          <p:nvPr>
            <p:ph idx="1"/>
          </p:nvPr>
        </p:nvSpPr>
        <p:spPr/>
        <p:txBody>
          <a:bodyPr>
            <a:normAutofit/>
          </a:bodyPr>
          <a:lstStyle/>
          <a:p>
            <a:r>
              <a:rPr lang="en-US" altLang="x-none" dirty="0">
                <a:ea typeface="MS PGothic" charset="-128"/>
              </a:rPr>
              <a:t>Idea: Sweep back and forth, from one end of disk to the other, serving requests as you go</a:t>
            </a:r>
          </a:p>
          <a:p>
            <a:pPr lvl="1"/>
            <a:r>
              <a:rPr lang="en-US" altLang="x-none" dirty="0">
                <a:ea typeface="MS PGothic" charset="-128"/>
              </a:rPr>
              <a:t>The disk arm starts at one end of the disk, and moves toward the other end, servicing requests until it gets to the other end of the disk, where the head movement is reversed and servicing continues</a:t>
            </a:r>
          </a:p>
          <a:p>
            <a:pPr lvl="1"/>
            <a:r>
              <a:rPr lang="en-US" altLang="x-none" dirty="0">
                <a:ea typeface="MS PGothic" charset="-128"/>
              </a:rPr>
              <a:t>AKA </a:t>
            </a:r>
            <a:r>
              <a:rPr lang="en-US" altLang="x-none" b="1" dirty="0">
                <a:solidFill>
                  <a:srgbClr val="0070C0"/>
                </a:solidFill>
                <a:ea typeface="MS PGothic" charset="-128"/>
              </a:rPr>
              <a:t>Elevator Algorithm</a:t>
            </a:r>
          </a:p>
        </p:txBody>
      </p:sp>
      <p:sp>
        <p:nvSpPr>
          <p:cNvPr id="6" name="Footer Placeholder 5">
            <a:extLst>
              <a:ext uri="{FF2B5EF4-FFF2-40B4-BE49-F238E27FC236}">
                <a16:creationId xmlns:a16="http://schemas.microsoft.com/office/drawing/2014/main" id="{BEECB7B6-58FA-764B-8B68-9E5829A86D0D}"/>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0E73E981-B7E3-C540-9725-A6E512B9FECF}"/>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6723B39-7365-1044-BF0B-5654F4A10B9F}"/>
              </a:ext>
            </a:extLst>
          </p:cNvPr>
          <p:cNvSpPr>
            <a:spLocks noGrp="1"/>
          </p:cNvSpPr>
          <p:nvPr>
            <p:ph type="sldNum" sz="quarter" idx="12"/>
          </p:nvPr>
        </p:nvSpPr>
        <p:spPr/>
        <p:txBody>
          <a:bodyPr/>
          <a:lstStyle/>
          <a:p>
            <a:fld id="{3FEAB63E-74B1-D643-A3C6-246018F1E4D4}" type="slidenum">
              <a:rPr lang="en-US" smtClean="0"/>
              <a:pPr/>
              <a:t>37</a:t>
            </a:fld>
            <a:endParaRPr lang="en-US"/>
          </a:p>
        </p:txBody>
      </p:sp>
    </p:spTree>
    <p:extLst>
      <p:ext uri="{BB962C8B-B14F-4D97-AF65-F5344CB8AC3E}">
        <p14:creationId xmlns:p14="http://schemas.microsoft.com/office/powerpoint/2010/main" val="1408464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SCAN</a:t>
            </a:r>
          </a:p>
        </p:txBody>
      </p:sp>
      <p:pic>
        <p:nvPicPr>
          <p:cNvPr id="5"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72302" y="1219200"/>
            <a:ext cx="599939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249062" y="5745163"/>
            <a:ext cx="6645876" cy="1323439"/>
          </a:xfrm>
          <a:prstGeom prst="rect">
            <a:avLst/>
          </a:prstGeom>
        </p:spPr>
        <p:txBody>
          <a:bodyPr wrap="square">
            <a:spAutoFit/>
          </a:bodyPr>
          <a:lstStyle/>
          <a:p>
            <a:pPr algn="ctr"/>
            <a:r>
              <a:rPr lang="en-US" altLang="x-none" sz="2000" dirty="0">
                <a:latin typeface="Helvetica" charset="0"/>
                <a:ea typeface="Helvetica" charset="0"/>
                <a:cs typeface="Helvetica" charset="0"/>
              </a:rPr>
              <a:t>Illustration shows total head movement of </a:t>
            </a:r>
            <a:r>
              <a:rPr lang="en-US" altLang="x-none" sz="2000" b="1" dirty="0">
                <a:solidFill>
                  <a:srgbClr val="0070C0"/>
                </a:solidFill>
                <a:latin typeface="Helvetica" charset="0"/>
                <a:ea typeface="Helvetica" charset="0"/>
                <a:cs typeface="Helvetica" charset="0"/>
              </a:rPr>
              <a:t>236 </a:t>
            </a:r>
            <a:r>
              <a:rPr lang="en-US" altLang="x-none" sz="2000" dirty="0">
                <a:latin typeface="Helvetica" charset="0"/>
                <a:ea typeface="Helvetica" charset="0"/>
                <a:cs typeface="Helvetica" charset="0"/>
              </a:rPr>
              <a:t>cylinders</a:t>
            </a:r>
          </a:p>
          <a:p>
            <a:pPr algn="ctr"/>
            <a:r>
              <a:rPr lang="en-US" altLang="x-none" sz="2000" b="1" dirty="0">
                <a:solidFill>
                  <a:srgbClr val="C00000"/>
                </a:solidFill>
                <a:latin typeface="Helvetica" charset="0"/>
                <a:ea typeface="Helvetica" charset="0"/>
                <a:cs typeface="Helvetica" charset="0"/>
              </a:rPr>
              <a:t>Issue</a:t>
            </a:r>
            <a:r>
              <a:rPr lang="en-US" altLang="x-none" sz="2000" dirty="0">
                <a:solidFill>
                  <a:srgbClr val="C00000"/>
                </a:solidFill>
                <a:latin typeface="Helvetica" charset="0"/>
                <a:ea typeface="Helvetica" charset="0"/>
                <a:cs typeface="Helvetica" charset="0"/>
              </a:rPr>
              <a:t>: Cylinders in the middle get better service; Requests at the other end wait the longest!</a:t>
            </a:r>
          </a:p>
          <a:p>
            <a:pPr algn="ctr"/>
            <a:endParaRPr lang="en-US" altLang="x-none" sz="2000" dirty="0">
              <a:latin typeface="Helvetica" charset="0"/>
              <a:ea typeface="Helvetica" charset="0"/>
              <a:cs typeface="Helvetica" charset="0"/>
            </a:endParaRPr>
          </a:p>
        </p:txBody>
      </p:sp>
      <p:sp>
        <p:nvSpPr>
          <p:cNvPr id="8" name="Date Placeholder 7">
            <a:extLst>
              <a:ext uri="{FF2B5EF4-FFF2-40B4-BE49-F238E27FC236}">
                <a16:creationId xmlns:a16="http://schemas.microsoft.com/office/drawing/2014/main" id="{0365F1C3-8D32-8341-8089-B61FDE8B19AE}"/>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FE856F53-7B58-604D-AE8E-E28A20531A46}"/>
              </a:ext>
            </a:extLst>
          </p:cNvPr>
          <p:cNvSpPr>
            <a:spLocks noGrp="1"/>
          </p:cNvSpPr>
          <p:nvPr>
            <p:ph type="sldNum" sz="quarter" idx="12"/>
          </p:nvPr>
        </p:nvSpPr>
        <p:spPr/>
        <p:txBody>
          <a:bodyPr/>
          <a:lstStyle/>
          <a:p>
            <a:fld id="{3FEAB63E-74B1-D643-A3C6-246018F1E4D4}" type="slidenum">
              <a:rPr lang="en-US" smtClean="0"/>
              <a:pPr/>
              <a:t>38</a:t>
            </a:fld>
            <a:endParaRPr lang="en-US"/>
          </a:p>
        </p:txBody>
      </p:sp>
    </p:spTree>
    <p:extLst>
      <p:ext uri="{BB962C8B-B14F-4D97-AF65-F5344CB8AC3E}">
        <p14:creationId xmlns:p14="http://schemas.microsoft.com/office/powerpoint/2010/main" val="2990227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C-SCAN (Circular-SCAN)</a:t>
            </a:r>
          </a:p>
        </p:txBody>
      </p:sp>
      <p:sp>
        <p:nvSpPr>
          <p:cNvPr id="3" name="Content Placeholder 2"/>
          <p:cNvSpPr>
            <a:spLocks noGrp="1"/>
          </p:cNvSpPr>
          <p:nvPr>
            <p:ph idx="1"/>
          </p:nvPr>
        </p:nvSpPr>
        <p:spPr/>
        <p:txBody>
          <a:bodyPr>
            <a:normAutofit/>
          </a:bodyPr>
          <a:lstStyle/>
          <a:p>
            <a:r>
              <a:rPr lang="en-US" altLang="x-none" dirty="0">
                <a:ea typeface="MS PGothic" charset="-128"/>
              </a:rPr>
              <a:t>Idea: Only sweep in </a:t>
            </a:r>
            <a:r>
              <a:rPr lang="en-US" altLang="x-none" b="1" dirty="0">
                <a:solidFill>
                  <a:srgbClr val="0070C0"/>
                </a:solidFill>
                <a:ea typeface="MS PGothic" charset="-128"/>
              </a:rPr>
              <a:t>ONE</a:t>
            </a:r>
            <a:r>
              <a:rPr lang="en-US" altLang="x-none" dirty="0">
                <a:ea typeface="MS PGothic" charset="-128"/>
              </a:rPr>
              <a:t> direction</a:t>
            </a:r>
          </a:p>
          <a:p>
            <a:pPr lvl="1"/>
            <a:r>
              <a:rPr lang="en-US" altLang="x-none" dirty="0">
                <a:ea typeface="MS PGothic" charset="-128"/>
              </a:rPr>
              <a:t>When it reaches the other end, however, it immediately returns to the beginning of the disk, without servicing any requests on the return trip</a:t>
            </a:r>
          </a:p>
          <a:p>
            <a:r>
              <a:rPr lang="en-US" altLang="x-none" dirty="0">
                <a:ea typeface="MS PGothic" charset="-128"/>
              </a:rPr>
              <a:t>Provides a more uniform wait time than SCAN</a:t>
            </a:r>
          </a:p>
          <a:p>
            <a:r>
              <a:rPr lang="en-US" altLang="x-none" dirty="0">
                <a:ea typeface="MS PGothic" charset="-128"/>
              </a:rPr>
              <a:t>Treats the cylinders as a circular list that wraps around from the last cylinder to the first one</a:t>
            </a:r>
          </a:p>
        </p:txBody>
      </p:sp>
      <p:sp>
        <p:nvSpPr>
          <p:cNvPr id="6" name="Footer Placeholder 5">
            <a:extLst>
              <a:ext uri="{FF2B5EF4-FFF2-40B4-BE49-F238E27FC236}">
                <a16:creationId xmlns:a16="http://schemas.microsoft.com/office/drawing/2014/main" id="{32BE3849-45CD-BF49-AC78-D228C9EED144}"/>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9EA7F854-F602-4E42-B7BE-1800DA94EDE5}"/>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A26D4893-7758-D149-B558-0BA984A65D51}"/>
              </a:ext>
            </a:extLst>
          </p:cNvPr>
          <p:cNvSpPr>
            <a:spLocks noGrp="1"/>
          </p:cNvSpPr>
          <p:nvPr>
            <p:ph type="sldNum" sz="quarter" idx="12"/>
          </p:nvPr>
        </p:nvSpPr>
        <p:spPr/>
        <p:txBody>
          <a:bodyPr/>
          <a:lstStyle/>
          <a:p>
            <a:fld id="{3FEAB63E-74B1-D643-A3C6-246018F1E4D4}" type="slidenum">
              <a:rPr lang="en-US" smtClean="0"/>
              <a:pPr/>
              <a:t>39</a:t>
            </a:fld>
            <a:endParaRPr lang="en-US"/>
          </a:p>
        </p:txBody>
      </p:sp>
    </p:spTree>
    <p:extLst>
      <p:ext uri="{BB962C8B-B14F-4D97-AF65-F5344CB8AC3E}">
        <p14:creationId xmlns:p14="http://schemas.microsoft.com/office/powerpoint/2010/main" val="2889743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Structure</a:t>
            </a:r>
          </a:p>
        </p:txBody>
      </p:sp>
      <p:sp>
        <p:nvSpPr>
          <p:cNvPr id="3" name="Content Placeholder 2"/>
          <p:cNvSpPr>
            <a:spLocks noGrp="1"/>
          </p:cNvSpPr>
          <p:nvPr>
            <p:ph idx="1"/>
          </p:nvPr>
        </p:nvSpPr>
        <p:spPr/>
        <p:txBody>
          <a:bodyPr/>
          <a:lstStyle/>
          <a:p>
            <a:r>
              <a:rPr lang="en-US" altLang="x-none" dirty="0">
                <a:ea typeface="MS PGothic" charset="-128"/>
              </a:rPr>
              <a:t>The 1-dimensional array of logical blocks is mapped into the sectors of the disk sequentially</a:t>
            </a:r>
          </a:p>
          <a:p>
            <a:pPr lvl="1"/>
            <a:r>
              <a:rPr lang="en-US" altLang="x-none" dirty="0">
                <a:solidFill>
                  <a:srgbClr val="0070C0"/>
                </a:solidFill>
                <a:ea typeface="MS PGothic" charset="-128"/>
              </a:rPr>
              <a:t>Sector 0 is the first sector of the first track on the outermost cylinder</a:t>
            </a:r>
          </a:p>
          <a:p>
            <a:pPr lvl="1"/>
            <a:r>
              <a:rPr lang="en-US" altLang="x-none" dirty="0">
                <a:ea typeface="MS PGothic" charset="-128"/>
              </a:rPr>
              <a:t>Mapping proceeds in order through that track, then the rest of the tracks in that cylinder, and then through the rest of the cylinders from outermost to innermost</a:t>
            </a:r>
          </a:p>
          <a:p>
            <a:pPr lvl="1"/>
            <a:r>
              <a:rPr lang="en-US" altLang="x-none" dirty="0">
                <a:ea typeface="MS PGothic" charset="-128"/>
              </a:rPr>
              <a:t>Logical to physical address should be easy</a:t>
            </a:r>
          </a:p>
          <a:p>
            <a:pPr lvl="2"/>
            <a:r>
              <a:rPr lang="en-US" altLang="x-none" dirty="0">
                <a:ea typeface="MS PGothic" charset="-128"/>
              </a:rPr>
              <a:t>Except for bad sectors</a:t>
            </a:r>
          </a:p>
        </p:txBody>
      </p:sp>
      <p:sp>
        <p:nvSpPr>
          <p:cNvPr id="6" name="Footer Placeholder 5">
            <a:extLst>
              <a:ext uri="{FF2B5EF4-FFF2-40B4-BE49-F238E27FC236}">
                <a16:creationId xmlns:a16="http://schemas.microsoft.com/office/drawing/2014/main" id="{BB2DD329-C9AF-674C-9F36-E09E3EA10107}"/>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97FF3554-2876-3A44-9F2D-67FC30B51655}"/>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95540B1D-3289-7648-BC02-432BE5ACB952}"/>
              </a:ext>
            </a:extLst>
          </p:cNvPr>
          <p:cNvSpPr>
            <a:spLocks noGrp="1"/>
          </p:cNvSpPr>
          <p:nvPr>
            <p:ph type="sldNum" sz="quarter" idx="12"/>
          </p:nvPr>
        </p:nvSpPr>
        <p:spPr/>
        <p:txBody>
          <a:bodyPr/>
          <a:lstStyle/>
          <a:p>
            <a:fld id="{3FEAB63E-74B1-D643-A3C6-246018F1E4D4}" type="slidenum">
              <a:rPr lang="en-US" smtClean="0"/>
              <a:pPr/>
              <a:t>4</a:t>
            </a:fld>
            <a:endParaRPr lang="en-US"/>
          </a:p>
        </p:txBody>
      </p:sp>
    </p:spTree>
    <p:extLst>
      <p:ext uri="{BB962C8B-B14F-4D97-AF65-F5344CB8AC3E}">
        <p14:creationId xmlns:p14="http://schemas.microsoft.com/office/powerpoint/2010/main" val="3177963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C-SCAN</a:t>
            </a:r>
          </a:p>
        </p:txBody>
      </p:sp>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1295400" y="1447800"/>
            <a:ext cx="641487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3" name="Rectangle 2"/>
          <p:cNvSpPr/>
          <p:nvPr/>
        </p:nvSpPr>
        <p:spPr>
          <a:xfrm>
            <a:off x="2919489" y="6155164"/>
            <a:ext cx="3176511" cy="400110"/>
          </a:xfrm>
          <a:prstGeom prst="rect">
            <a:avLst/>
          </a:prstGeom>
        </p:spPr>
        <p:txBody>
          <a:bodyPr wrap="none">
            <a:spAutoFit/>
          </a:bodyPr>
          <a:lstStyle/>
          <a:p>
            <a:r>
              <a:rPr lang="en-US" altLang="x-none" sz="2000">
                <a:solidFill>
                  <a:srgbClr val="C00000"/>
                </a:solidFill>
                <a:latin typeface="Helvetica" charset="0"/>
                <a:ea typeface="Helvetica" charset="0"/>
                <a:cs typeface="Helvetica" charset="0"/>
              </a:rPr>
              <a:t>Total number of cylinders?</a:t>
            </a:r>
            <a:endParaRPr lang="en-US" altLang="x-none" sz="2000" dirty="0">
              <a:solidFill>
                <a:srgbClr val="C00000"/>
              </a:solidFill>
              <a:latin typeface="Helvetica" charset="0"/>
              <a:ea typeface="Helvetica" charset="0"/>
              <a:cs typeface="Helvetica" charset="0"/>
            </a:endParaRPr>
          </a:p>
        </p:txBody>
      </p:sp>
      <p:sp>
        <p:nvSpPr>
          <p:cNvPr id="7" name="Footer Placeholder 6">
            <a:extLst>
              <a:ext uri="{FF2B5EF4-FFF2-40B4-BE49-F238E27FC236}">
                <a16:creationId xmlns:a16="http://schemas.microsoft.com/office/drawing/2014/main" id="{A743B6F4-E8C5-504B-8DD9-7780D6833C88}"/>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35B3828E-2E58-3A49-A292-DD3E6E1D08BE}"/>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7ED12360-8D41-FF4F-9C66-F3EDA5A47EBD}"/>
              </a:ext>
            </a:extLst>
          </p:cNvPr>
          <p:cNvSpPr>
            <a:spLocks noGrp="1"/>
          </p:cNvSpPr>
          <p:nvPr>
            <p:ph type="sldNum" sz="quarter" idx="12"/>
          </p:nvPr>
        </p:nvSpPr>
        <p:spPr/>
        <p:txBody>
          <a:bodyPr/>
          <a:lstStyle/>
          <a:p>
            <a:fld id="{3FEAB63E-74B1-D643-A3C6-246018F1E4D4}" type="slidenum">
              <a:rPr lang="en-US" smtClean="0"/>
              <a:pPr/>
              <a:t>40</a:t>
            </a:fld>
            <a:endParaRPr lang="en-US"/>
          </a:p>
        </p:txBody>
      </p:sp>
    </p:spTree>
    <p:extLst>
      <p:ext uri="{BB962C8B-B14F-4D97-AF65-F5344CB8AC3E}">
        <p14:creationId xmlns:p14="http://schemas.microsoft.com/office/powerpoint/2010/main" val="3997547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C-LOOK</a:t>
            </a:r>
          </a:p>
        </p:txBody>
      </p:sp>
      <p:sp>
        <p:nvSpPr>
          <p:cNvPr id="3" name="Content Placeholder 2"/>
          <p:cNvSpPr>
            <a:spLocks noGrp="1"/>
          </p:cNvSpPr>
          <p:nvPr>
            <p:ph idx="1"/>
          </p:nvPr>
        </p:nvSpPr>
        <p:spPr/>
        <p:txBody>
          <a:bodyPr/>
          <a:lstStyle/>
          <a:p>
            <a:r>
              <a:rPr lang="en-US" altLang="x-none" dirty="0">
                <a:ea typeface="MS PGothic" charset="-128"/>
              </a:rPr>
              <a:t>Idea: Arm only goes as far as the last request in each direction, then reverses direction immediately, without first going all the way to the end of the disk </a:t>
            </a:r>
          </a:p>
          <a:p>
            <a:pPr lvl="1"/>
            <a:r>
              <a:rPr lang="en-US" altLang="x-none" dirty="0">
                <a:ea typeface="MS PGothic" charset="-128"/>
              </a:rPr>
              <a:t>LOOK: A version of SCAN </a:t>
            </a:r>
          </a:p>
          <a:p>
            <a:pPr lvl="1"/>
            <a:r>
              <a:rPr lang="en-US" altLang="x-none" dirty="0">
                <a:ea typeface="MS PGothic" charset="-128"/>
              </a:rPr>
              <a:t>C-LOOK: A version of C-SCAN</a:t>
            </a:r>
          </a:p>
        </p:txBody>
      </p:sp>
      <p:sp>
        <p:nvSpPr>
          <p:cNvPr id="6" name="Footer Placeholder 5">
            <a:extLst>
              <a:ext uri="{FF2B5EF4-FFF2-40B4-BE49-F238E27FC236}">
                <a16:creationId xmlns:a16="http://schemas.microsoft.com/office/drawing/2014/main" id="{9FE62209-80A3-854F-A027-92A66D0E9E6B}"/>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F7E5A84D-2E5E-6943-B4A9-2E4FB178A8A5}"/>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29DB455F-A123-B64C-B030-AEA3E8DD9585}"/>
              </a:ext>
            </a:extLst>
          </p:cNvPr>
          <p:cNvSpPr>
            <a:spLocks noGrp="1"/>
          </p:cNvSpPr>
          <p:nvPr>
            <p:ph type="sldNum" sz="quarter" idx="12"/>
          </p:nvPr>
        </p:nvSpPr>
        <p:spPr/>
        <p:txBody>
          <a:bodyPr/>
          <a:lstStyle/>
          <a:p>
            <a:fld id="{3FEAB63E-74B1-D643-A3C6-246018F1E4D4}" type="slidenum">
              <a:rPr lang="en-US" smtClean="0"/>
              <a:pPr/>
              <a:t>41</a:t>
            </a:fld>
            <a:endParaRPr lang="en-US"/>
          </a:p>
        </p:txBody>
      </p:sp>
    </p:spTree>
    <p:extLst>
      <p:ext uri="{BB962C8B-B14F-4D97-AF65-F5344CB8AC3E}">
        <p14:creationId xmlns:p14="http://schemas.microsoft.com/office/powerpoint/2010/main" val="1335472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C-LOOK</a:t>
            </a:r>
          </a:p>
        </p:txBody>
      </p:sp>
      <p:pic>
        <p:nvPicPr>
          <p:cNvPr id="5" name="Content Placeholder 4" descr="1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6400800" cy="449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919489" y="6155164"/>
            <a:ext cx="3176511" cy="400110"/>
          </a:xfrm>
          <a:prstGeom prst="rect">
            <a:avLst/>
          </a:prstGeom>
        </p:spPr>
        <p:txBody>
          <a:bodyPr wrap="none">
            <a:spAutoFit/>
          </a:bodyPr>
          <a:lstStyle/>
          <a:p>
            <a:r>
              <a:rPr lang="en-US" altLang="x-none" sz="2000">
                <a:solidFill>
                  <a:srgbClr val="C00000"/>
                </a:solidFill>
                <a:latin typeface="Helvetica" charset="0"/>
                <a:ea typeface="Helvetica" charset="0"/>
                <a:cs typeface="Helvetica" charset="0"/>
              </a:rPr>
              <a:t>Total number of cylinders?</a:t>
            </a:r>
            <a:endParaRPr lang="en-US" altLang="x-none" sz="2000" dirty="0">
              <a:solidFill>
                <a:srgbClr val="C00000"/>
              </a:solidFill>
              <a:latin typeface="Helvetica" charset="0"/>
              <a:ea typeface="Helvetica" charset="0"/>
              <a:cs typeface="Helvetica" charset="0"/>
            </a:endParaRPr>
          </a:p>
        </p:txBody>
      </p:sp>
      <p:sp>
        <p:nvSpPr>
          <p:cNvPr id="7" name="Footer Placeholder 6">
            <a:extLst>
              <a:ext uri="{FF2B5EF4-FFF2-40B4-BE49-F238E27FC236}">
                <a16:creationId xmlns:a16="http://schemas.microsoft.com/office/drawing/2014/main" id="{3E7AE9DB-2908-1F4C-8CE8-268CC8667242}"/>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3397122D-C4DD-7848-B8E4-6368D7D9B2AC}"/>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DA3405BC-8F8C-8047-A237-BB34DF457788}"/>
              </a:ext>
            </a:extLst>
          </p:cNvPr>
          <p:cNvSpPr>
            <a:spLocks noGrp="1"/>
          </p:cNvSpPr>
          <p:nvPr>
            <p:ph type="sldNum" sz="quarter" idx="12"/>
          </p:nvPr>
        </p:nvSpPr>
        <p:spPr/>
        <p:txBody>
          <a:bodyPr/>
          <a:lstStyle/>
          <a:p>
            <a:fld id="{3FEAB63E-74B1-D643-A3C6-246018F1E4D4}" type="slidenum">
              <a:rPr lang="en-US" smtClean="0"/>
              <a:pPr/>
              <a:t>42</a:t>
            </a:fld>
            <a:endParaRPr lang="en-US"/>
          </a:p>
        </p:txBody>
      </p:sp>
    </p:spTree>
    <p:extLst>
      <p:ext uri="{BB962C8B-B14F-4D97-AF65-F5344CB8AC3E}">
        <p14:creationId xmlns:p14="http://schemas.microsoft.com/office/powerpoint/2010/main" val="687867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Conservation</a:t>
            </a:r>
          </a:p>
        </p:txBody>
      </p:sp>
      <p:sp>
        <p:nvSpPr>
          <p:cNvPr id="3" name="Content Placeholder 2"/>
          <p:cNvSpPr>
            <a:spLocks noGrp="1"/>
          </p:cNvSpPr>
          <p:nvPr>
            <p:ph idx="1"/>
          </p:nvPr>
        </p:nvSpPr>
        <p:spPr/>
        <p:txBody>
          <a:bodyPr>
            <a:normAutofit/>
          </a:bodyPr>
          <a:lstStyle/>
          <a:p>
            <a:r>
              <a:rPr lang="en-US" dirty="0">
                <a:solidFill>
                  <a:srgbClr val="0070C0"/>
                </a:solidFill>
              </a:rPr>
              <a:t>Work conserving </a:t>
            </a:r>
            <a:r>
              <a:rPr lang="en-US" dirty="0"/>
              <a:t>schedulers always try to do I/O if there’s I/O to be done</a:t>
            </a:r>
          </a:p>
          <a:p>
            <a:endParaRPr lang="en-US" dirty="0"/>
          </a:p>
          <a:p>
            <a:r>
              <a:rPr lang="en-US" dirty="0"/>
              <a:t>Sometimes, it’s better to wait (delay) instead if you </a:t>
            </a:r>
            <a:r>
              <a:rPr lang="en-US" dirty="0">
                <a:solidFill>
                  <a:srgbClr val="00B050"/>
                </a:solidFill>
              </a:rPr>
              <a:t>anticipate </a:t>
            </a:r>
            <a:r>
              <a:rPr lang="en-US" dirty="0"/>
              <a:t>another request will appear nearby</a:t>
            </a:r>
          </a:p>
          <a:p>
            <a:endParaRPr lang="en-US" dirty="0"/>
          </a:p>
          <a:p>
            <a:r>
              <a:rPr lang="en-US" dirty="0"/>
              <a:t>Such non-work-conserving schedulers are called </a:t>
            </a:r>
            <a:r>
              <a:rPr lang="en-US" dirty="0">
                <a:solidFill>
                  <a:srgbClr val="C00000"/>
                </a:solidFill>
              </a:rPr>
              <a:t>anticipatory schedulers</a:t>
            </a:r>
          </a:p>
        </p:txBody>
      </p:sp>
      <p:sp>
        <p:nvSpPr>
          <p:cNvPr id="6" name="Footer Placeholder 5">
            <a:extLst>
              <a:ext uri="{FF2B5EF4-FFF2-40B4-BE49-F238E27FC236}">
                <a16:creationId xmlns:a16="http://schemas.microsoft.com/office/drawing/2014/main" id="{E26A2754-6185-A14F-8117-A52D069D26AF}"/>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E8071C5F-C409-F04D-96CB-26CFB61128FF}"/>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895ECFA3-1612-C546-8D17-8E7ECB4034D8}"/>
              </a:ext>
            </a:extLst>
          </p:cNvPr>
          <p:cNvSpPr>
            <a:spLocks noGrp="1"/>
          </p:cNvSpPr>
          <p:nvPr>
            <p:ph type="sldNum" sz="quarter" idx="12"/>
          </p:nvPr>
        </p:nvSpPr>
        <p:spPr/>
        <p:txBody>
          <a:bodyPr/>
          <a:lstStyle/>
          <a:p>
            <a:fld id="{3FEAB63E-74B1-D643-A3C6-246018F1E4D4}" type="slidenum">
              <a:rPr lang="en-US" smtClean="0"/>
              <a:pPr/>
              <a:t>43</a:t>
            </a:fld>
            <a:endParaRPr lang="en-US"/>
          </a:p>
        </p:txBody>
      </p:sp>
    </p:spTree>
    <p:extLst>
      <p:ext uri="{BB962C8B-B14F-4D97-AF65-F5344CB8AC3E}">
        <p14:creationId xmlns:p14="http://schemas.microsoft.com/office/powerpoint/2010/main" val="4292988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Selecting A Disk Scheduling Algorithm</a:t>
            </a:r>
          </a:p>
        </p:txBody>
      </p:sp>
      <p:sp>
        <p:nvSpPr>
          <p:cNvPr id="3" name="Content Placeholder 2"/>
          <p:cNvSpPr>
            <a:spLocks noGrp="1"/>
          </p:cNvSpPr>
          <p:nvPr>
            <p:ph idx="1"/>
          </p:nvPr>
        </p:nvSpPr>
        <p:spPr>
          <a:xfrm>
            <a:off x="457200" y="1431925"/>
            <a:ext cx="8229600" cy="5121275"/>
          </a:xfrm>
        </p:spPr>
        <p:txBody>
          <a:bodyPr>
            <a:noAutofit/>
          </a:bodyPr>
          <a:lstStyle/>
          <a:p>
            <a:r>
              <a:rPr lang="en-US" altLang="x-none" sz="2400" dirty="0">
                <a:ea typeface="MS PGothic" charset="-128"/>
              </a:rPr>
              <a:t>SPTF is common and has a natural appeal</a:t>
            </a:r>
          </a:p>
          <a:p>
            <a:pPr lvl="1"/>
            <a:r>
              <a:rPr lang="en-US" altLang="x-none" sz="2000" dirty="0">
                <a:ea typeface="MS PGothic" charset="-128"/>
              </a:rPr>
              <a:t>Starvation</a:t>
            </a:r>
          </a:p>
          <a:p>
            <a:r>
              <a:rPr lang="en-US" altLang="x-none" sz="2400" dirty="0">
                <a:ea typeface="MS PGothic" charset="-128"/>
              </a:rPr>
              <a:t>SCAN and C-SCAN perform better for systems that place a heavy load on the disk</a:t>
            </a:r>
          </a:p>
          <a:p>
            <a:pPr lvl="1"/>
            <a:r>
              <a:rPr lang="en-US" altLang="x-none" sz="2000" dirty="0">
                <a:ea typeface="MS PGothic" charset="-128"/>
              </a:rPr>
              <a:t>Less starvation</a:t>
            </a:r>
          </a:p>
          <a:p>
            <a:r>
              <a:rPr lang="en-US" altLang="x-none" sz="2400" dirty="0">
                <a:ea typeface="MS PGothic" charset="-128"/>
              </a:rPr>
              <a:t>Performance depends on the workload (i.e., number and types of requests)</a:t>
            </a:r>
          </a:p>
          <a:p>
            <a:r>
              <a:rPr lang="en-US" altLang="x-none" sz="2400" dirty="0">
                <a:ea typeface="MS PGothic" charset="-128"/>
              </a:rPr>
              <a:t>The disk scheduling algorithm should be written as a separate OS module, allowing it to be replaced with a different algorithm if necessary</a:t>
            </a:r>
          </a:p>
          <a:p>
            <a:r>
              <a:rPr lang="en-US" altLang="x-none" sz="2400" dirty="0">
                <a:solidFill>
                  <a:schemeClr val="tx1">
                    <a:lumMod val="50000"/>
                    <a:lumOff val="50000"/>
                  </a:schemeClr>
                </a:solidFill>
                <a:ea typeface="MS PGothic" charset="-128"/>
              </a:rPr>
              <a:t>Requests for disk service can be impacted by the file-allocation method/pattern</a:t>
            </a:r>
          </a:p>
          <a:p>
            <a:pPr lvl="1"/>
            <a:r>
              <a:rPr lang="en-US" altLang="x-none" sz="2000" dirty="0">
                <a:solidFill>
                  <a:schemeClr val="tx1">
                    <a:lumMod val="50000"/>
                    <a:lumOff val="50000"/>
                  </a:schemeClr>
                </a:solidFill>
                <a:ea typeface="MS PGothic" charset="-128"/>
              </a:rPr>
              <a:t>as well as metadata layout – </a:t>
            </a:r>
            <a:r>
              <a:rPr lang="en-US" altLang="x-none" sz="2000" b="1" dirty="0">
                <a:solidFill>
                  <a:schemeClr val="tx1">
                    <a:lumMod val="50000"/>
                    <a:lumOff val="50000"/>
                  </a:schemeClr>
                </a:solidFill>
                <a:ea typeface="MS PGothic" charset="-128"/>
              </a:rPr>
              <a:t>topic of file systems</a:t>
            </a:r>
          </a:p>
        </p:txBody>
      </p:sp>
      <p:sp>
        <p:nvSpPr>
          <p:cNvPr id="6" name="Footer Placeholder 5">
            <a:extLst>
              <a:ext uri="{FF2B5EF4-FFF2-40B4-BE49-F238E27FC236}">
                <a16:creationId xmlns:a16="http://schemas.microsoft.com/office/drawing/2014/main" id="{F75A71ED-BF16-F140-A8F7-88F6180D8B91}"/>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23F5A5A5-BC05-6A45-A050-835CCCC510DD}"/>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EE37CD0D-A199-8D4A-AEE5-D60AE0CB03AD}"/>
              </a:ext>
            </a:extLst>
          </p:cNvPr>
          <p:cNvSpPr>
            <a:spLocks noGrp="1"/>
          </p:cNvSpPr>
          <p:nvPr>
            <p:ph type="sldNum" sz="quarter" idx="12"/>
          </p:nvPr>
        </p:nvSpPr>
        <p:spPr/>
        <p:txBody>
          <a:bodyPr/>
          <a:lstStyle/>
          <a:p>
            <a:fld id="{3FEAB63E-74B1-D643-A3C6-246018F1E4D4}" type="slidenum">
              <a:rPr lang="en-US" smtClean="0"/>
              <a:pPr/>
              <a:t>44</a:t>
            </a:fld>
            <a:endParaRPr lang="en-US"/>
          </a:p>
        </p:txBody>
      </p:sp>
      <p:sp>
        <p:nvSpPr>
          <p:cNvPr id="9" name="TextBox 8">
            <a:extLst>
              <a:ext uri="{FF2B5EF4-FFF2-40B4-BE49-F238E27FC236}">
                <a16:creationId xmlns:a16="http://schemas.microsoft.com/office/drawing/2014/main" id="{20DC99AF-66C1-0A41-A185-25C10A0D6D37}"/>
              </a:ext>
            </a:extLst>
          </p:cNvPr>
          <p:cNvSpPr txBox="1"/>
          <p:nvPr/>
        </p:nvSpPr>
        <p:spPr>
          <a:xfrm>
            <a:off x="7312065" y="5959551"/>
            <a:ext cx="1374735" cy="369332"/>
          </a:xfrm>
          <a:prstGeom prst="rect">
            <a:avLst/>
          </a:prstGeom>
          <a:noFill/>
        </p:spPr>
        <p:txBody>
          <a:bodyPr wrap="none" rtlCol="0">
            <a:spAutoFit/>
          </a:bodyPr>
          <a:lstStyle/>
          <a:p>
            <a:r>
              <a:rPr lang="en-US" sz="1800" dirty="0">
                <a:solidFill>
                  <a:srgbClr val="C00000"/>
                </a:solidFill>
                <a:latin typeface="Helvetica Neue Light" panose="02000403000000020004" pitchFamily="2" charset="0"/>
                <a:ea typeface="Helvetica Neue Light" panose="02000403000000020004" pitchFamily="2" charset="0"/>
              </a:rPr>
              <a:t>Next lecture</a:t>
            </a:r>
          </a:p>
        </p:txBody>
      </p:sp>
      <p:cxnSp>
        <p:nvCxnSpPr>
          <p:cNvPr id="10" name="Straight Arrow Connector 9">
            <a:extLst>
              <a:ext uri="{FF2B5EF4-FFF2-40B4-BE49-F238E27FC236}">
                <a16:creationId xmlns:a16="http://schemas.microsoft.com/office/drawing/2014/main" id="{F6351791-9252-E84E-A165-F8081987FB24}"/>
              </a:ext>
            </a:extLst>
          </p:cNvPr>
          <p:cNvCxnSpPr>
            <a:cxnSpLocks/>
            <a:stCxn id="9" idx="1"/>
          </p:cNvCxnSpPr>
          <p:nvPr/>
        </p:nvCxnSpPr>
        <p:spPr>
          <a:xfrm flipH="1">
            <a:off x="6642538" y="6144217"/>
            <a:ext cx="669527" cy="0"/>
          </a:xfrm>
          <a:prstGeom prst="straightConnector1">
            <a:avLst/>
          </a:prstGeom>
          <a:ln w="952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008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pPr algn="ctr"/>
            <a:r>
              <a:rPr lang="en-US" sz="5400" dirty="0"/>
              <a:t>Solid State Drives (SSDs)</a:t>
            </a:r>
          </a:p>
        </p:txBody>
      </p:sp>
      <p:sp>
        <p:nvSpPr>
          <p:cNvPr id="5" name="Footer Placeholder 4">
            <a:extLst>
              <a:ext uri="{FF2B5EF4-FFF2-40B4-BE49-F238E27FC236}">
                <a16:creationId xmlns:a16="http://schemas.microsoft.com/office/drawing/2014/main" id="{F4C3A643-D477-394F-90A4-E3B3ADFCAC30}"/>
              </a:ext>
            </a:extLst>
          </p:cNvPr>
          <p:cNvSpPr>
            <a:spLocks noGrp="1"/>
          </p:cNvSpPr>
          <p:nvPr>
            <p:ph type="ftr" sz="quarter" idx="11"/>
          </p:nvPr>
        </p:nvSpPr>
        <p:spPr/>
        <p:txBody>
          <a:bodyPr/>
          <a:lstStyle/>
          <a:p>
            <a:r>
              <a:rPr lang="en-US"/>
              <a:t>GMU CS571 Spring 2021</a:t>
            </a:r>
            <a:endParaRPr lang="en-US" dirty="0"/>
          </a:p>
        </p:txBody>
      </p:sp>
      <p:sp>
        <p:nvSpPr>
          <p:cNvPr id="6" name="Date Placeholder 5">
            <a:extLst>
              <a:ext uri="{FF2B5EF4-FFF2-40B4-BE49-F238E27FC236}">
                <a16:creationId xmlns:a16="http://schemas.microsoft.com/office/drawing/2014/main" id="{44A5F5E3-6499-4648-86AA-532DF5A74E66}"/>
              </a:ext>
            </a:extLst>
          </p:cNvPr>
          <p:cNvSpPr>
            <a:spLocks noGrp="1"/>
          </p:cNvSpPr>
          <p:nvPr>
            <p:ph type="dt" sz="half" idx="10"/>
          </p:nvPr>
        </p:nvSpPr>
        <p:spPr/>
        <p:txBody>
          <a:bodyPr/>
          <a:lstStyle/>
          <a:p>
            <a:r>
              <a:rPr lang="en-US"/>
              <a:t>Y. Cheng</a:t>
            </a:r>
            <a:endParaRPr lang="en-US" dirty="0"/>
          </a:p>
        </p:txBody>
      </p:sp>
      <p:sp>
        <p:nvSpPr>
          <p:cNvPr id="7" name="Slide Number Placeholder 6">
            <a:extLst>
              <a:ext uri="{FF2B5EF4-FFF2-40B4-BE49-F238E27FC236}">
                <a16:creationId xmlns:a16="http://schemas.microsoft.com/office/drawing/2014/main" id="{6659F880-1DD6-6E41-BDE2-66751F66F99E}"/>
              </a:ext>
            </a:extLst>
          </p:cNvPr>
          <p:cNvSpPr>
            <a:spLocks noGrp="1"/>
          </p:cNvSpPr>
          <p:nvPr>
            <p:ph type="sldNum" sz="quarter" idx="12"/>
          </p:nvPr>
        </p:nvSpPr>
        <p:spPr/>
        <p:txBody>
          <a:bodyPr/>
          <a:lstStyle/>
          <a:p>
            <a:fld id="{3FEAB63E-74B1-D643-A3C6-246018F1E4D4}" type="slidenum">
              <a:rPr lang="en-US" smtClean="0"/>
              <a:pPr/>
              <a:t>45</a:t>
            </a:fld>
            <a:endParaRPr lang="en-US"/>
          </a:p>
        </p:txBody>
      </p:sp>
    </p:spTree>
    <p:extLst>
      <p:ext uri="{BB962C8B-B14F-4D97-AF65-F5344CB8AC3E}">
        <p14:creationId xmlns:p14="http://schemas.microsoft.com/office/powerpoint/2010/main" val="2159598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Recap</a:t>
            </a:r>
          </a:p>
        </p:txBody>
      </p:sp>
      <p:sp>
        <p:nvSpPr>
          <p:cNvPr id="3" name="Content Placeholder 2"/>
          <p:cNvSpPr>
            <a:spLocks noGrp="1"/>
          </p:cNvSpPr>
          <p:nvPr>
            <p:ph idx="1"/>
          </p:nvPr>
        </p:nvSpPr>
        <p:spPr/>
        <p:txBody>
          <a:bodyPr>
            <a:normAutofit/>
          </a:bodyPr>
          <a:lstStyle/>
          <a:p>
            <a:r>
              <a:rPr lang="en-US" dirty="0"/>
              <a:t>I/O requires: seek, rotate, transfer</a:t>
            </a:r>
          </a:p>
          <a:p>
            <a:endParaRPr lang="en-US" dirty="0"/>
          </a:p>
          <a:p>
            <a:r>
              <a:rPr lang="en-US" dirty="0"/>
              <a:t>Inherently:</a:t>
            </a:r>
          </a:p>
          <a:p>
            <a:pPr lvl="1"/>
            <a:r>
              <a:rPr lang="en-US" dirty="0"/>
              <a:t>Not parallel (only one head)</a:t>
            </a:r>
          </a:p>
          <a:p>
            <a:pPr lvl="1"/>
            <a:r>
              <a:rPr lang="en-US" dirty="0"/>
              <a:t>Slow (mechanical)</a:t>
            </a:r>
          </a:p>
          <a:p>
            <a:pPr lvl="1"/>
            <a:r>
              <a:rPr lang="en-US" dirty="0"/>
              <a:t>Poor random I/O (locality around disk head)</a:t>
            </a:r>
          </a:p>
          <a:p>
            <a:endParaRPr lang="en-US" dirty="0"/>
          </a:p>
          <a:p>
            <a:r>
              <a:rPr lang="en-US" dirty="0"/>
              <a:t>Random requests each taking </a:t>
            </a:r>
            <a:r>
              <a:rPr lang="en-US" dirty="0">
                <a:solidFill>
                  <a:srgbClr val="C00000"/>
                </a:solidFill>
              </a:rPr>
              <a:t>~10+ </a:t>
            </a:r>
            <a:r>
              <a:rPr lang="en-US" dirty="0" err="1">
                <a:solidFill>
                  <a:srgbClr val="C00000"/>
                </a:solidFill>
              </a:rPr>
              <a:t>ms</a:t>
            </a:r>
            <a:endParaRPr lang="en-US" dirty="0">
              <a:solidFill>
                <a:srgbClr val="C00000"/>
              </a:solidFill>
            </a:endParaRPr>
          </a:p>
        </p:txBody>
      </p:sp>
      <p:sp>
        <p:nvSpPr>
          <p:cNvPr id="6" name="Footer Placeholder 5">
            <a:extLst>
              <a:ext uri="{FF2B5EF4-FFF2-40B4-BE49-F238E27FC236}">
                <a16:creationId xmlns:a16="http://schemas.microsoft.com/office/drawing/2014/main" id="{AB64A621-26EA-6B4A-BCBE-903D92B45858}"/>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07C985FE-E766-0E48-8124-152EFEBD9C4F}"/>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3C45384A-3E48-3A4D-8F6A-C48086D748D7}"/>
              </a:ext>
            </a:extLst>
          </p:cNvPr>
          <p:cNvSpPr>
            <a:spLocks noGrp="1"/>
          </p:cNvSpPr>
          <p:nvPr>
            <p:ph type="sldNum" sz="quarter" idx="12"/>
          </p:nvPr>
        </p:nvSpPr>
        <p:spPr/>
        <p:txBody>
          <a:bodyPr/>
          <a:lstStyle/>
          <a:p>
            <a:fld id="{3FEAB63E-74B1-D643-A3C6-246018F1E4D4}" type="slidenum">
              <a:rPr lang="en-US" smtClean="0"/>
              <a:pPr/>
              <a:t>46</a:t>
            </a:fld>
            <a:endParaRPr lang="en-US"/>
          </a:p>
        </p:txBody>
      </p:sp>
    </p:spTree>
    <p:extLst>
      <p:ext uri="{BB962C8B-B14F-4D97-AF65-F5344CB8AC3E}">
        <p14:creationId xmlns:p14="http://schemas.microsoft.com/office/powerpoint/2010/main" val="369902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Overview</a:t>
            </a:r>
          </a:p>
        </p:txBody>
      </p:sp>
      <p:sp>
        <p:nvSpPr>
          <p:cNvPr id="3" name="Content Placeholder 2"/>
          <p:cNvSpPr>
            <a:spLocks noGrp="1"/>
          </p:cNvSpPr>
          <p:nvPr>
            <p:ph idx="1"/>
          </p:nvPr>
        </p:nvSpPr>
        <p:spPr/>
        <p:txBody>
          <a:bodyPr/>
          <a:lstStyle/>
          <a:p>
            <a:r>
              <a:rPr lang="en-US" dirty="0"/>
              <a:t>Hold charge in cells. No moving (mechanical) parts (no seeks)!</a:t>
            </a:r>
          </a:p>
          <a:p>
            <a:pPr lvl="1"/>
            <a:r>
              <a:rPr lang="en-US" dirty="0"/>
              <a:t>SSDs use transistors (just like DRAM), but SSD data persists when the power goes out</a:t>
            </a:r>
          </a:p>
          <a:p>
            <a:pPr lvl="1"/>
            <a:r>
              <a:rPr lang="en-US" dirty="0"/>
              <a:t>NAND-based flash is the most popular technology, so we’ll focus on it</a:t>
            </a:r>
          </a:p>
          <a:p>
            <a:r>
              <a:rPr lang="en-US" dirty="0"/>
              <a:t>SSD is Inherently parallel!</a:t>
            </a:r>
          </a:p>
          <a:p>
            <a:endParaRPr lang="en-US" dirty="0"/>
          </a:p>
        </p:txBody>
      </p:sp>
      <p:sp>
        <p:nvSpPr>
          <p:cNvPr id="6" name="Footer Placeholder 5">
            <a:extLst>
              <a:ext uri="{FF2B5EF4-FFF2-40B4-BE49-F238E27FC236}">
                <a16:creationId xmlns:a16="http://schemas.microsoft.com/office/drawing/2014/main" id="{5E052D68-FEB3-D14F-9527-0C6D1B59110D}"/>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AEB9BF69-B94A-9F48-B6CE-F8C5BF499FDA}"/>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1E81C2AC-4E6C-184B-99EF-AFEC5C146DC8}"/>
              </a:ext>
            </a:extLst>
          </p:cNvPr>
          <p:cNvSpPr>
            <a:spLocks noGrp="1"/>
          </p:cNvSpPr>
          <p:nvPr>
            <p:ph type="sldNum" sz="quarter" idx="12"/>
          </p:nvPr>
        </p:nvSpPr>
        <p:spPr/>
        <p:txBody>
          <a:bodyPr/>
          <a:lstStyle/>
          <a:p>
            <a:fld id="{3FEAB63E-74B1-D643-A3C6-246018F1E4D4}" type="slidenum">
              <a:rPr lang="en-US" smtClean="0"/>
              <a:pPr/>
              <a:t>47</a:t>
            </a:fld>
            <a:endParaRPr lang="en-US"/>
          </a:p>
        </p:txBody>
      </p:sp>
    </p:spTree>
    <p:extLst>
      <p:ext uri="{BB962C8B-B14F-4D97-AF65-F5344CB8AC3E}">
        <p14:creationId xmlns:p14="http://schemas.microsoft.com/office/powerpoint/2010/main" val="3028803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Overview</a:t>
            </a:r>
          </a:p>
        </p:txBody>
      </p:sp>
      <p:sp>
        <p:nvSpPr>
          <p:cNvPr id="3" name="Content Placeholder 2"/>
          <p:cNvSpPr>
            <a:spLocks noGrp="1"/>
          </p:cNvSpPr>
          <p:nvPr>
            <p:ph idx="1"/>
          </p:nvPr>
        </p:nvSpPr>
        <p:spPr/>
        <p:txBody>
          <a:bodyPr/>
          <a:lstStyle/>
          <a:p>
            <a:r>
              <a:rPr lang="en-US" dirty="0"/>
              <a:t>Hold charge in cells. No moving (mechanical) parts (no seeks)!</a:t>
            </a:r>
          </a:p>
          <a:p>
            <a:pPr lvl="1"/>
            <a:r>
              <a:rPr lang="en-US" dirty="0"/>
              <a:t>SSDs use transistors (just like DRAM), but SSD data persists when the power goes out</a:t>
            </a:r>
          </a:p>
          <a:p>
            <a:pPr lvl="1"/>
            <a:r>
              <a:rPr lang="en-US" dirty="0"/>
              <a:t>NAND-based flash is the most popular technology, so we’ll focus on it</a:t>
            </a:r>
          </a:p>
          <a:p>
            <a:r>
              <a:rPr lang="en-US" dirty="0"/>
              <a:t>SSD is Inherently parallel!</a:t>
            </a:r>
          </a:p>
          <a:p>
            <a:r>
              <a:rPr lang="en-US" b="1" dirty="0"/>
              <a:t>High-level takeaways</a:t>
            </a:r>
          </a:p>
          <a:p>
            <a:pPr marL="914389" lvl="1" indent="-457200">
              <a:buFont typeface="+mj-lt"/>
              <a:buAutoNum type="arabicPeriod"/>
            </a:pPr>
            <a:r>
              <a:rPr lang="en-US" dirty="0"/>
              <a:t>SSDs have a higher </a:t>
            </a:r>
            <a:r>
              <a:rPr lang="en-US" dirty="0">
                <a:solidFill>
                  <a:srgbClr val="C00000"/>
                </a:solidFill>
              </a:rPr>
              <a:t>$/bit </a:t>
            </a:r>
            <a:r>
              <a:rPr lang="en-US" dirty="0"/>
              <a:t>than HDDs, but better performance</a:t>
            </a:r>
          </a:p>
          <a:p>
            <a:pPr marL="914389" lvl="1" indent="-457200">
              <a:buFont typeface="+mj-lt"/>
              <a:buAutoNum type="arabicPeriod"/>
            </a:pPr>
            <a:r>
              <a:rPr lang="en-US" dirty="0"/>
              <a:t>SSDs </a:t>
            </a:r>
            <a:r>
              <a:rPr lang="en-US" dirty="0">
                <a:solidFill>
                  <a:srgbClr val="C00000"/>
                </a:solidFill>
              </a:rPr>
              <a:t>handle writes </a:t>
            </a:r>
            <a:r>
              <a:rPr lang="en-US" dirty="0"/>
              <a:t>in a strange way; this has implications for file system design</a:t>
            </a:r>
          </a:p>
        </p:txBody>
      </p:sp>
      <p:sp>
        <p:nvSpPr>
          <p:cNvPr id="6" name="Footer Placeholder 5">
            <a:extLst>
              <a:ext uri="{FF2B5EF4-FFF2-40B4-BE49-F238E27FC236}">
                <a16:creationId xmlns:a16="http://schemas.microsoft.com/office/drawing/2014/main" id="{5E052D68-FEB3-D14F-9527-0C6D1B59110D}"/>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AEB9BF69-B94A-9F48-B6CE-F8C5BF499FDA}"/>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1E81C2AC-4E6C-184B-99EF-AFEC5C146DC8}"/>
              </a:ext>
            </a:extLst>
          </p:cNvPr>
          <p:cNvSpPr>
            <a:spLocks noGrp="1"/>
          </p:cNvSpPr>
          <p:nvPr>
            <p:ph type="sldNum" sz="quarter" idx="12"/>
          </p:nvPr>
        </p:nvSpPr>
        <p:spPr/>
        <p:txBody>
          <a:bodyPr/>
          <a:lstStyle/>
          <a:p>
            <a:fld id="{3FEAB63E-74B1-D643-A3C6-246018F1E4D4}" type="slidenum">
              <a:rPr lang="en-US" smtClean="0"/>
              <a:pPr/>
              <a:t>48</a:t>
            </a:fld>
            <a:endParaRPr lang="en-US"/>
          </a:p>
        </p:txBody>
      </p:sp>
    </p:spTree>
    <p:extLst>
      <p:ext uri="{BB962C8B-B14F-4D97-AF65-F5344CB8AC3E}">
        <p14:creationId xmlns:p14="http://schemas.microsoft.com/office/powerpoint/2010/main" val="26441881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Hierarchy Overview</a:t>
            </a:r>
          </a:p>
        </p:txBody>
      </p:sp>
      <p:sp>
        <p:nvSpPr>
          <p:cNvPr id="6" name="Footer Placeholder 5">
            <a:extLst>
              <a:ext uri="{FF2B5EF4-FFF2-40B4-BE49-F238E27FC236}">
                <a16:creationId xmlns:a16="http://schemas.microsoft.com/office/drawing/2014/main" id="{5E052D68-FEB3-D14F-9527-0C6D1B59110D}"/>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AEB9BF69-B94A-9F48-B6CE-F8C5BF499FDA}"/>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1E81C2AC-4E6C-184B-99EF-AFEC5C146DC8}"/>
              </a:ext>
            </a:extLst>
          </p:cNvPr>
          <p:cNvSpPr>
            <a:spLocks noGrp="1"/>
          </p:cNvSpPr>
          <p:nvPr>
            <p:ph type="sldNum" sz="quarter" idx="12"/>
          </p:nvPr>
        </p:nvSpPr>
        <p:spPr/>
        <p:txBody>
          <a:bodyPr/>
          <a:lstStyle/>
          <a:p>
            <a:fld id="{3FEAB63E-74B1-D643-A3C6-246018F1E4D4}" type="slidenum">
              <a:rPr lang="en-US" smtClean="0"/>
              <a:pPr/>
              <a:t>49</a:t>
            </a:fld>
            <a:endParaRPr lang="en-US"/>
          </a:p>
        </p:txBody>
      </p:sp>
      <p:pic>
        <p:nvPicPr>
          <p:cNvPr id="9" name="Picture 4">
            <a:extLst>
              <a:ext uri="{FF2B5EF4-FFF2-40B4-BE49-F238E27FC236}">
                <a16:creationId xmlns:a16="http://schemas.microsoft.com/office/drawing/2014/main" id="{B2C624E8-8A7F-F542-873B-FD9CE7F36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54" t="510" r="5736" b="510"/>
          <a:stretch>
            <a:fillRect/>
          </a:stretch>
        </p:blipFill>
        <p:spPr bwMode="auto">
          <a:xfrm>
            <a:off x="3394841" y="1600200"/>
            <a:ext cx="5270500" cy="4400550"/>
          </a:xfrm>
          <a:prstGeom prst="rect">
            <a:avLst/>
          </a:prstGeom>
          <a:ln>
            <a:noFill/>
          </a:ln>
          <a:effectLst>
            <a:softEdge rad="112500"/>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0" name="Right Arrow 9">
            <a:extLst>
              <a:ext uri="{FF2B5EF4-FFF2-40B4-BE49-F238E27FC236}">
                <a16:creationId xmlns:a16="http://schemas.microsoft.com/office/drawing/2014/main" id="{D8F021EA-CFF7-8A4B-937B-60D1C7AE6257}"/>
              </a:ext>
            </a:extLst>
          </p:cNvPr>
          <p:cNvSpPr/>
          <p:nvPr/>
        </p:nvSpPr>
        <p:spPr>
          <a:xfrm>
            <a:off x="3032891" y="3276600"/>
            <a:ext cx="1428750" cy="3810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62834C6B-9650-2D4A-B1AE-DCDF7ACAF61F}"/>
              </a:ext>
            </a:extLst>
          </p:cNvPr>
          <p:cNvSpPr/>
          <p:nvPr/>
        </p:nvSpPr>
        <p:spPr>
          <a:xfrm>
            <a:off x="3032891" y="4072643"/>
            <a:ext cx="1123950" cy="3810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0F59897-B73E-9540-93B2-EAE97A2D12AC}"/>
              </a:ext>
            </a:extLst>
          </p:cNvPr>
          <p:cNvSpPr txBox="1"/>
          <p:nvPr/>
        </p:nvSpPr>
        <p:spPr>
          <a:xfrm>
            <a:off x="866711" y="2520687"/>
            <a:ext cx="1819729" cy="1354217"/>
          </a:xfrm>
          <a:prstGeom prst="rect">
            <a:avLst/>
          </a:prstGeom>
          <a:noFill/>
        </p:spPr>
        <p:txBody>
          <a:bodyPr wrap="none" rtlCol="0">
            <a:spAutoFit/>
          </a:bodyPr>
          <a:lstStyle/>
          <a:p>
            <a:pPr algn="ctr"/>
            <a:r>
              <a:rPr lang="en-US" sz="2800" dirty="0">
                <a:latin typeface="Helvetica Neue Light" panose="02000403000000020004" pitchFamily="2" charset="0"/>
                <a:ea typeface="Helvetica Neue Light" panose="02000403000000020004" pitchFamily="2" charset="0"/>
                <a:cs typeface="Helvetica" charset="0"/>
              </a:rPr>
              <a:t>SSD:</a:t>
            </a:r>
          </a:p>
          <a:p>
            <a:pPr algn="ctr"/>
            <a:r>
              <a:rPr lang="en-US" sz="1800" dirty="0">
                <a:latin typeface="Helvetica Neue Light" panose="02000403000000020004" pitchFamily="2" charset="0"/>
                <a:ea typeface="Helvetica Neue Light" panose="02000403000000020004" pitchFamily="2" charset="0"/>
                <a:cs typeface="Helvetica" charset="0"/>
              </a:rPr>
              <a:t>Smaller capacity</a:t>
            </a:r>
          </a:p>
          <a:p>
            <a:pPr algn="ctr"/>
            <a:r>
              <a:rPr lang="en-US" sz="1800" dirty="0">
                <a:latin typeface="Helvetica Neue Light" panose="02000403000000020004" pitchFamily="2" charset="0"/>
                <a:ea typeface="Helvetica Neue Light" panose="02000403000000020004" pitchFamily="2" charset="0"/>
                <a:cs typeface="Helvetica" charset="0"/>
              </a:rPr>
              <a:t>Higher $/bit</a:t>
            </a:r>
          </a:p>
          <a:p>
            <a:pPr algn="ctr"/>
            <a:r>
              <a:rPr lang="en-US" sz="1800" dirty="0">
                <a:latin typeface="Helvetica Neue Light" panose="02000403000000020004" pitchFamily="2" charset="0"/>
                <a:ea typeface="Helvetica Neue Light" panose="02000403000000020004" pitchFamily="2" charset="0"/>
                <a:cs typeface="Helvetica" charset="0"/>
              </a:rPr>
              <a:t>Faster accesses</a:t>
            </a:r>
          </a:p>
        </p:txBody>
      </p:sp>
      <p:sp>
        <p:nvSpPr>
          <p:cNvPr id="13" name="TextBox 12">
            <a:extLst>
              <a:ext uri="{FF2B5EF4-FFF2-40B4-BE49-F238E27FC236}">
                <a16:creationId xmlns:a16="http://schemas.microsoft.com/office/drawing/2014/main" id="{F3D0D715-2370-F94E-9581-87B0B97D655E}"/>
              </a:ext>
            </a:extLst>
          </p:cNvPr>
          <p:cNvSpPr txBox="1"/>
          <p:nvPr/>
        </p:nvSpPr>
        <p:spPr>
          <a:xfrm>
            <a:off x="262100" y="3830342"/>
            <a:ext cx="3028951" cy="1354217"/>
          </a:xfrm>
          <a:prstGeom prst="rect">
            <a:avLst/>
          </a:prstGeom>
          <a:noFill/>
        </p:spPr>
        <p:txBody>
          <a:bodyPr wrap="square" rtlCol="0">
            <a:spAutoFit/>
          </a:bodyPr>
          <a:lstStyle/>
          <a:p>
            <a:pPr algn="ctr"/>
            <a:r>
              <a:rPr lang="en-US" sz="2800" dirty="0">
                <a:solidFill>
                  <a:srgbClr val="C00000"/>
                </a:solidFill>
                <a:latin typeface="Helvetica Neue Light" panose="02000403000000020004" pitchFamily="2" charset="0"/>
                <a:ea typeface="Helvetica Neue Light" panose="02000403000000020004" pitchFamily="2" charset="0"/>
                <a:cs typeface="Helvetica" charset="0"/>
              </a:rPr>
              <a:t>HDD:</a:t>
            </a:r>
          </a:p>
          <a:p>
            <a:pPr algn="ctr"/>
            <a:r>
              <a:rPr lang="en-US" sz="1800" dirty="0">
                <a:solidFill>
                  <a:srgbClr val="C00000"/>
                </a:solidFill>
                <a:latin typeface="Helvetica Neue Light" panose="02000403000000020004" pitchFamily="2" charset="0"/>
                <a:ea typeface="Helvetica Neue Light" panose="02000403000000020004" pitchFamily="2" charset="0"/>
                <a:cs typeface="Helvetica" charset="0"/>
              </a:rPr>
              <a:t>Larger capacity</a:t>
            </a:r>
          </a:p>
          <a:p>
            <a:pPr algn="ctr"/>
            <a:r>
              <a:rPr lang="en-US" sz="1800" dirty="0">
                <a:solidFill>
                  <a:srgbClr val="C00000"/>
                </a:solidFill>
                <a:latin typeface="Helvetica Neue Light" panose="02000403000000020004" pitchFamily="2" charset="0"/>
                <a:ea typeface="Helvetica Neue Light" panose="02000403000000020004" pitchFamily="2" charset="0"/>
                <a:cs typeface="Helvetica" charset="0"/>
              </a:rPr>
              <a:t>Lower $/bit</a:t>
            </a:r>
          </a:p>
          <a:p>
            <a:pPr algn="ctr"/>
            <a:r>
              <a:rPr lang="en-US" sz="1800" dirty="0">
                <a:solidFill>
                  <a:srgbClr val="C00000"/>
                </a:solidFill>
                <a:latin typeface="Helvetica Neue Light" panose="02000403000000020004" pitchFamily="2" charset="0"/>
                <a:ea typeface="Helvetica Neue Light" panose="02000403000000020004" pitchFamily="2" charset="0"/>
                <a:cs typeface="Helvetica" charset="0"/>
              </a:rPr>
              <a:t>Way slower accesses</a:t>
            </a:r>
          </a:p>
        </p:txBody>
      </p:sp>
    </p:spTree>
    <p:extLst>
      <p:ext uri="{BB962C8B-B14F-4D97-AF65-F5344CB8AC3E}">
        <p14:creationId xmlns:p14="http://schemas.microsoft.com/office/powerpoint/2010/main" val="1244834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9600" y="2286000"/>
            <a:ext cx="3454400" cy="3048000"/>
          </a:xfrm>
        </p:spPr>
      </p:pic>
      <p:sp>
        <p:nvSpPr>
          <p:cNvPr id="6" name="Oval 5"/>
          <p:cNvSpPr/>
          <p:nvPr/>
        </p:nvSpPr>
        <p:spPr>
          <a:xfrm>
            <a:off x="4953000" y="2590800"/>
            <a:ext cx="2387600" cy="23618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2E540CE6-9829-9042-8782-52D3DEE76A43}"/>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FB904513-8F22-734C-B08D-C2162660BACB}"/>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F20EE2F6-84B2-3C4B-898A-F50EDC5E345E}"/>
              </a:ext>
            </a:extLst>
          </p:cNvPr>
          <p:cNvSpPr>
            <a:spLocks noGrp="1"/>
          </p:cNvSpPr>
          <p:nvPr>
            <p:ph type="sldNum" sz="quarter" idx="12"/>
          </p:nvPr>
        </p:nvSpPr>
        <p:spPr/>
        <p:txBody>
          <a:bodyPr/>
          <a:lstStyle/>
          <a:p>
            <a:fld id="{3FEAB63E-74B1-D643-A3C6-246018F1E4D4}" type="slidenum">
              <a:rPr lang="en-US" smtClean="0"/>
              <a:pPr/>
              <a:t>5</a:t>
            </a:fld>
            <a:endParaRPr lang="en-US"/>
          </a:p>
        </p:txBody>
      </p:sp>
    </p:spTree>
    <p:extLst>
      <p:ext uri="{BB962C8B-B14F-4D97-AF65-F5344CB8AC3E}">
        <p14:creationId xmlns:p14="http://schemas.microsoft.com/office/powerpoint/2010/main" val="36727350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vs. SSD: Performance</a:t>
            </a:r>
          </a:p>
        </p:txBody>
      </p:sp>
      <p:sp>
        <p:nvSpPr>
          <p:cNvPr id="3" name="Content Placeholder 2"/>
          <p:cNvSpPr>
            <a:spLocks noGrp="1"/>
          </p:cNvSpPr>
          <p:nvPr>
            <p:ph idx="1"/>
          </p:nvPr>
        </p:nvSpPr>
        <p:spPr/>
        <p:txBody>
          <a:bodyPr/>
          <a:lstStyle/>
          <a:p>
            <a:r>
              <a:rPr lang="en-US" dirty="0"/>
              <a:t>Throughput</a:t>
            </a:r>
          </a:p>
          <a:p>
            <a:pPr lvl="1"/>
            <a:r>
              <a:rPr lang="en-US" dirty="0"/>
              <a:t>Disk: ~130MB/s (sequential)</a:t>
            </a:r>
          </a:p>
          <a:p>
            <a:pPr lvl="1"/>
            <a:r>
              <a:rPr lang="en-US" dirty="0"/>
              <a:t>Flash: ~400MB/s</a:t>
            </a:r>
          </a:p>
          <a:p>
            <a:endParaRPr lang="en-US" dirty="0"/>
          </a:p>
          <a:p>
            <a:r>
              <a:rPr lang="en-US" dirty="0"/>
              <a:t>Latency</a:t>
            </a:r>
          </a:p>
          <a:p>
            <a:pPr lvl="1"/>
            <a:r>
              <a:rPr lang="en-US" dirty="0"/>
              <a:t>Disk: ~10ms (one op)</a:t>
            </a:r>
          </a:p>
          <a:p>
            <a:pPr lvl="1"/>
            <a:r>
              <a:rPr lang="en-US" dirty="0"/>
              <a:t>Flash:</a:t>
            </a:r>
          </a:p>
          <a:p>
            <a:pPr lvl="2"/>
            <a:r>
              <a:rPr lang="en-US" dirty="0"/>
              <a:t>Read: 10-50us</a:t>
            </a:r>
          </a:p>
          <a:p>
            <a:pPr lvl="2"/>
            <a:r>
              <a:rPr lang="en-US" dirty="0"/>
              <a:t>Program: 200-500us</a:t>
            </a:r>
          </a:p>
          <a:p>
            <a:pPr lvl="2"/>
            <a:r>
              <a:rPr lang="en-US" dirty="0"/>
              <a:t>Erase: 2ms</a:t>
            </a:r>
          </a:p>
        </p:txBody>
      </p:sp>
      <p:sp>
        <p:nvSpPr>
          <p:cNvPr id="6" name="Footer Placeholder 5">
            <a:extLst>
              <a:ext uri="{FF2B5EF4-FFF2-40B4-BE49-F238E27FC236}">
                <a16:creationId xmlns:a16="http://schemas.microsoft.com/office/drawing/2014/main" id="{63C2D793-9D47-3547-868C-71B671C0E143}"/>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FAFF44A0-E19E-2D43-B034-04CB63923F04}"/>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6C17B9A0-2097-A243-9816-769E23126800}"/>
              </a:ext>
            </a:extLst>
          </p:cNvPr>
          <p:cNvSpPr>
            <a:spLocks noGrp="1"/>
          </p:cNvSpPr>
          <p:nvPr>
            <p:ph type="sldNum" sz="quarter" idx="12"/>
          </p:nvPr>
        </p:nvSpPr>
        <p:spPr/>
        <p:txBody>
          <a:bodyPr/>
          <a:lstStyle/>
          <a:p>
            <a:fld id="{3FEAB63E-74B1-D643-A3C6-246018F1E4D4}" type="slidenum">
              <a:rPr lang="en-US" smtClean="0"/>
              <a:pPr/>
              <a:t>50</a:t>
            </a:fld>
            <a:endParaRPr lang="en-US"/>
          </a:p>
        </p:txBody>
      </p:sp>
    </p:spTree>
    <p:extLst>
      <p:ext uri="{BB962C8B-B14F-4D97-AF65-F5344CB8AC3E}">
        <p14:creationId xmlns:p14="http://schemas.microsoft.com/office/powerpoint/2010/main" val="22233180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vs. SSD: Performance</a:t>
            </a:r>
          </a:p>
        </p:txBody>
      </p:sp>
      <p:sp>
        <p:nvSpPr>
          <p:cNvPr id="3" name="Content Placeholder 2"/>
          <p:cNvSpPr>
            <a:spLocks noGrp="1"/>
          </p:cNvSpPr>
          <p:nvPr>
            <p:ph idx="1"/>
          </p:nvPr>
        </p:nvSpPr>
        <p:spPr/>
        <p:txBody>
          <a:bodyPr/>
          <a:lstStyle/>
          <a:p>
            <a:r>
              <a:rPr lang="en-US" dirty="0"/>
              <a:t>Throughput</a:t>
            </a:r>
          </a:p>
          <a:p>
            <a:pPr lvl="1"/>
            <a:r>
              <a:rPr lang="en-US" dirty="0"/>
              <a:t>Disk: ~130MB/s (sequential)</a:t>
            </a:r>
          </a:p>
          <a:p>
            <a:pPr lvl="1"/>
            <a:r>
              <a:rPr lang="en-US" dirty="0"/>
              <a:t>Flash: ~400MB/s</a:t>
            </a:r>
          </a:p>
          <a:p>
            <a:endParaRPr lang="en-US" dirty="0"/>
          </a:p>
          <a:p>
            <a:r>
              <a:rPr lang="en-US" dirty="0"/>
              <a:t>Latency</a:t>
            </a:r>
          </a:p>
          <a:p>
            <a:pPr lvl="1"/>
            <a:r>
              <a:rPr lang="en-US" dirty="0"/>
              <a:t>Disk: ~10ms (one op)</a:t>
            </a:r>
          </a:p>
          <a:p>
            <a:pPr lvl="1"/>
            <a:r>
              <a:rPr lang="en-US" dirty="0"/>
              <a:t>Flash:</a:t>
            </a:r>
          </a:p>
          <a:p>
            <a:pPr lvl="2"/>
            <a:r>
              <a:rPr lang="en-US" dirty="0"/>
              <a:t>Read: 10-50us</a:t>
            </a:r>
          </a:p>
          <a:p>
            <a:pPr lvl="2"/>
            <a:r>
              <a:rPr lang="en-US" dirty="0"/>
              <a:t>Program: 200-500us</a:t>
            </a:r>
          </a:p>
          <a:p>
            <a:pPr lvl="2"/>
            <a:r>
              <a:rPr lang="en-US" dirty="0"/>
              <a:t>Erase: 2ms</a:t>
            </a:r>
          </a:p>
        </p:txBody>
      </p:sp>
      <p:sp>
        <p:nvSpPr>
          <p:cNvPr id="5" name="Rectangle 4"/>
          <p:cNvSpPr/>
          <p:nvPr/>
        </p:nvSpPr>
        <p:spPr>
          <a:xfrm>
            <a:off x="1600200" y="4931229"/>
            <a:ext cx="2656114" cy="71845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00200" y="5745854"/>
            <a:ext cx="2754280" cy="338554"/>
          </a:xfrm>
          <a:prstGeom prst="rect">
            <a:avLst/>
          </a:prstGeom>
          <a:noFill/>
        </p:spPr>
        <p:txBody>
          <a:bodyPr wrap="none" rtlCol="0">
            <a:spAutoFit/>
          </a:bodyPr>
          <a:lstStyle/>
          <a:p>
            <a:r>
              <a:rPr lang="en-US" sz="1600" dirty="0">
                <a:solidFill>
                  <a:srgbClr val="C00000"/>
                </a:solidFill>
                <a:latin typeface="Helvetica" charset="0"/>
                <a:ea typeface="Helvetica" charset="0"/>
                <a:cs typeface="Helvetica" charset="0"/>
              </a:rPr>
              <a:t>Types of write</a:t>
            </a:r>
            <a:r>
              <a:rPr lang="en-US" sz="1600">
                <a:solidFill>
                  <a:srgbClr val="C00000"/>
                </a:solidFill>
                <a:latin typeface="Helvetica" charset="0"/>
                <a:ea typeface="Helvetica" charset="0"/>
                <a:cs typeface="Helvetica" charset="0"/>
              </a:rPr>
              <a:t>, more later</a:t>
            </a:r>
            <a:r>
              <a:rPr lang="mr-IN" sz="1600" dirty="0">
                <a:solidFill>
                  <a:srgbClr val="C00000"/>
                </a:solidFill>
                <a:latin typeface="Helvetica" charset="0"/>
                <a:ea typeface="Helvetica" charset="0"/>
                <a:cs typeface="Helvetica" charset="0"/>
              </a:rPr>
              <a:t>…</a:t>
            </a:r>
            <a:r>
              <a:rPr lang="en-US" sz="1600" dirty="0">
                <a:solidFill>
                  <a:srgbClr val="C00000"/>
                </a:solidFill>
                <a:latin typeface="Helvetica" charset="0"/>
                <a:ea typeface="Helvetica" charset="0"/>
                <a:cs typeface="Helvetica" charset="0"/>
              </a:rPr>
              <a:t> </a:t>
            </a:r>
          </a:p>
        </p:txBody>
      </p:sp>
      <p:sp>
        <p:nvSpPr>
          <p:cNvPr id="8" name="Footer Placeholder 7">
            <a:extLst>
              <a:ext uri="{FF2B5EF4-FFF2-40B4-BE49-F238E27FC236}">
                <a16:creationId xmlns:a16="http://schemas.microsoft.com/office/drawing/2014/main" id="{2487747D-4300-4243-9F9F-FF780D98499A}"/>
              </a:ext>
            </a:extLst>
          </p:cNvPr>
          <p:cNvSpPr>
            <a:spLocks noGrp="1"/>
          </p:cNvSpPr>
          <p:nvPr>
            <p:ph type="ftr" sz="quarter" idx="11"/>
          </p:nvPr>
        </p:nvSpPr>
        <p:spPr/>
        <p:txBody>
          <a:bodyPr/>
          <a:lstStyle/>
          <a:p>
            <a:r>
              <a:rPr lang="en-US"/>
              <a:t>GMU CS571 Spring 2021</a:t>
            </a:r>
            <a:endParaRPr lang="en-US" dirty="0"/>
          </a:p>
        </p:txBody>
      </p:sp>
      <p:sp>
        <p:nvSpPr>
          <p:cNvPr id="9" name="Date Placeholder 8">
            <a:extLst>
              <a:ext uri="{FF2B5EF4-FFF2-40B4-BE49-F238E27FC236}">
                <a16:creationId xmlns:a16="http://schemas.microsoft.com/office/drawing/2014/main" id="{839379F1-0D5C-B944-9F16-F0C7D2A860DA}"/>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90AA4F27-B11E-614E-B193-8C90D8B31C43}"/>
              </a:ext>
            </a:extLst>
          </p:cNvPr>
          <p:cNvSpPr>
            <a:spLocks noGrp="1"/>
          </p:cNvSpPr>
          <p:nvPr>
            <p:ph type="sldNum" sz="quarter" idx="12"/>
          </p:nvPr>
        </p:nvSpPr>
        <p:spPr/>
        <p:txBody>
          <a:bodyPr/>
          <a:lstStyle/>
          <a:p>
            <a:fld id="{3FEAB63E-74B1-D643-A3C6-246018F1E4D4}" type="slidenum">
              <a:rPr lang="en-US" smtClean="0"/>
              <a:pPr/>
              <a:t>51</a:t>
            </a:fld>
            <a:endParaRPr lang="en-US"/>
          </a:p>
        </p:txBody>
      </p:sp>
    </p:spTree>
    <p:extLst>
      <p:ext uri="{BB962C8B-B14F-4D97-AF65-F5344CB8AC3E}">
        <p14:creationId xmlns:p14="http://schemas.microsoft.com/office/powerpoint/2010/main" val="429323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3CED-EA41-9149-BAB9-B284076CBD9A}"/>
              </a:ext>
            </a:extLst>
          </p:cNvPr>
          <p:cNvSpPr>
            <a:spLocks noGrp="1"/>
          </p:cNvSpPr>
          <p:nvPr>
            <p:ph type="title"/>
          </p:nvPr>
        </p:nvSpPr>
        <p:spPr/>
        <p:txBody>
          <a:bodyPr/>
          <a:lstStyle/>
          <a:p>
            <a:r>
              <a:rPr lang="en-US" dirty="0"/>
              <a:t>Disk vs. SSD: Internal</a:t>
            </a:r>
          </a:p>
        </p:txBody>
      </p:sp>
      <p:pic>
        <p:nvPicPr>
          <p:cNvPr id="2050" name="Picture 2" descr="ssd-vs-hdd-hardware-differences">
            <a:extLst>
              <a:ext uri="{FF2B5EF4-FFF2-40B4-BE49-F238E27FC236}">
                <a16:creationId xmlns:a16="http://schemas.microsoft.com/office/drawing/2014/main" id="{93DF4624-01DC-FC47-ADD6-CF0D05B909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 y="1234154"/>
            <a:ext cx="8915400" cy="51795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1D16617-7840-1A45-85D5-2290D4AE131C}"/>
              </a:ext>
            </a:extLst>
          </p:cNvPr>
          <p:cNvSpPr txBox="1"/>
          <p:nvPr/>
        </p:nvSpPr>
        <p:spPr>
          <a:xfrm>
            <a:off x="1436494" y="6494081"/>
            <a:ext cx="6271012" cy="307777"/>
          </a:xfrm>
          <a:prstGeom prst="rect">
            <a:avLst/>
          </a:prstGeom>
          <a:noFill/>
        </p:spPr>
        <p:txBody>
          <a:bodyPr wrap="none" rtlCol="0">
            <a:spAutoFit/>
          </a:bodyPr>
          <a:lstStyle/>
          <a:p>
            <a:r>
              <a:rPr lang="en-US" sz="1400" dirty="0"/>
              <a:t>* https://</a:t>
            </a:r>
            <a:r>
              <a:rPr lang="en-US" sz="1400" dirty="0" err="1"/>
              <a:t>www.enterprisestorageforum.com</a:t>
            </a:r>
            <a:r>
              <a:rPr lang="en-US" sz="1400" dirty="0"/>
              <a:t>/storage-hardware/</a:t>
            </a:r>
            <a:r>
              <a:rPr lang="en-US" sz="1400" dirty="0" err="1"/>
              <a:t>ssd</a:t>
            </a:r>
            <a:r>
              <a:rPr lang="en-US" sz="1400" dirty="0"/>
              <a:t>-vs-</a:t>
            </a:r>
            <a:r>
              <a:rPr lang="en-US" sz="1400" dirty="0" err="1"/>
              <a:t>hdd.html</a:t>
            </a:r>
            <a:endParaRPr lang="en-US" sz="1400" dirty="0"/>
          </a:p>
        </p:txBody>
      </p:sp>
      <p:sp>
        <p:nvSpPr>
          <p:cNvPr id="5" name="Date Placeholder 4">
            <a:extLst>
              <a:ext uri="{FF2B5EF4-FFF2-40B4-BE49-F238E27FC236}">
                <a16:creationId xmlns:a16="http://schemas.microsoft.com/office/drawing/2014/main" id="{0BCAD47B-6238-FC44-95F0-C51A62FFA86B}"/>
              </a:ext>
            </a:extLst>
          </p:cNvPr>
          <p:cNvSpPr>
            <a:spLocks noGrp="1"/>
          </p:cNvSpPr>
          <p:nvPr>
            <p:ph type="dt" sz="half" idx="10"/>
          </p:nvPr>
        </p:nvSpPr>
        <p:spPr/>
        <p:txBody>
          <a:bodyPr/>
          <a:lstStyle/>
          <a:p>
            <a:r>
              <a:rPr lang="en-US"/>
              <a:t>Y. Cheng</a:t>
            </a:r>
            <a:endParaRPr lang="en-US" dirty="0"/>
          </a:p>
        </p:txBody>
      </p:sp>
      <p:sp>
        <p:nvSpPr>
          <p:cNvPr id="6" name="Slide Number Placeholder 5">
            <a:extLst>
              <a:ext uri="{FF2B5EF4-FFF2-40B4-BE49-F238E27FC236}">
                <a16:creationId xmlns:a16="http://schemas.microsoft.com/office/drawing/2014/main" id="{48754F6A-3D4D-044C-B403-BFA06402D60F}"/>
              </a:ext>
            </a:extLst>
          </p:cNvPr>
          <p:cNvSpPr>
            <a:spLocks noGrp="1"/>
          </p:cNvSpPr>
          <p:nvPr>
            <p:ph type="sldNum" sz="quarter" idx="12"/>
          </p:nvPr>
        </p:nvSpPr>
        <p:spPr/>
        <p:txBody>
          <a:bodyPr/>
          <a:lstStyle/>
          <a:p>
            <a:fld id="{3FEAB63E-74B1-D643-A3C6-246018F1E4D4}" type="slidenum">
              <a:rPr lang="en-US" smtClean="0"/>
              <a:pPr/>
              <a:t>52</a:t>
            </a:fld>
            <a:endParaRPr lang="en-US"/>
          </a:p>
        </p:txBody>
      </p:sp>
    </p:spTree>
    <p:extLst>
      <p:ext uri="{BB962C8B-B14F-4D97-AF65-F5344CB8AC3E}">
        <p14:creationId xmlns:p14="http://schemas.microsoft.com/office/powerpoint/2010/main" val="2330801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vs. SSD: Capacity</a:t>
            </a:r>
          </a:p>
        </p:txBody>
      </p:sp>
      <p:sp>
        <p:nvSpPr>
          <p:cNvPr id="3" name="Content Placeholder 2"/>
          <p:cNvSpPr>
            <a:spLocks noGrp="1"/>
          </p:cNvSpPr>
          <p:nvPr>
            <p:ph idx="1"/>
          </p:nvPr>
        </p:nvSpPr>
        <p:spPr>
          <a:xfrm>
            <a:off x="457200" y="1051035"/>
            <a:ext cx="8229600" cy="5305316"/>
          </a:xfrm>
        </p:spPr>
        <p:txBody>
          <a:bodyPr>
            <a:normAutofit/>
          </a:bodyPr>
          <a:lstStyle/>
          <a:p>
            <a:pPr marL="0" indent="0">
              <a:buNone/>
            </a:pPr>
            <a:r>
              <a:rPr lang="en-US" sz="4400" dirty="0"/>
              <a:t>“</a:t>
            </a:r>
            <a:r>
              <a:rPr lang="en-US" sz="2000" dirty="0"/>
              <a:t>An obvious question is why are we talking about spinning disks at all, rather than SSDs, which have higher IOPS and are the “future” of storage. The root reason is that the cost per GB remains too high, and more importantly that </a:t>
            </a:r>
            <a:r>
              <a:rPr lang="en-US" sz="2000" b="1" dirty="0">
                <a:solidFill>
                  <a:srgbClr val="0070C0"/>
                </a:solidFill>
              </a:rPr>
              <a:t>the growth rates in capacity/$ between disks and SSDs are relatively close </a:t>
            </a:r>
            <a:r>
              <a:rPr lang="en-US" sz="2000" dirty="0"/>
              <a:t>(at least for SSDs that have sufficient numbers of program-erase cycles to use in data centers), so that cost will not change enough in the coming decade. We do make extensive use of SSDs, but primarily for high performance workloads and caching, and this helps disks by shifting seeks to SSDs.</a:t>
            </a:r>
          </a:p>
          <a:p>
            <a:pPr marL="0" indent="0">
              <a:buNone/>
            </a:pPr>
            <a:endParaRPr lang="en-US" sz="1400" dirty="0"/>
          </a:p>
          <a:p>
            <a:pPr marL="0" indent="0">
              <a:buNone/>
            </a:pPr>
            <a:r>
              <a:rPr lang="en-US" sz="2000" dirty="0"/>
              <a:t>~ Eric Brewer et al.</a:t>
            </a:r>
          </a:p>
          <a:p>
            <a:pPr marL="0" indent="0">
              <a:buNone/>
            </a:pPr>
            <a:endParaRPr lang="en-US" sz="1200" dirty="0"/>
          </a:p>
          <a:p>
            <a:pPr marL="0" indent="0">
              <a:buNone/>
            </a:pPr>
            <a:r>
              <a:rPr lang="en-US" sz="1400" dirty="0"/>
              <a:t>Source: </a:t>
            </a:r>
            <a:r>
              <a:rPr lang="en-US" sz="1400" dirty="0">
                <a:hlinkClick r:id="rId3"/>
              </a:rPr>
              <a:t>https://static.googleusercontent.com/media/research.google.com/en//pubs/archive/44830.pdf</a:t>
            </a:r>
            <a:r>
              <a:rPr lang="en-US" sz="1400" dirty="0"/>
              <a:t> </a:t>
            </a:r>
          </a:p>
          <a:p>
            <a:pPr marL="0" indent="0">
              <a:buNone/>
            </a:pPr>
            <a:endParaRPr lang="en-US" sz="2000" dirty="0"/>
          </a:p>
        </p:txBody>
      </p:sp>
      <p:pic>
        <p:nvPicPr>
          <p:cNvPr id="1026" name="Picture 2" descr="Image result for google logo transparent">
            <a:extLst>
              <a:ext uri="{FF2B5EF4-FFF2-40B4-BE49-F238E27FC236}">
                <a16:creationId xmlns:a16="http://schemas.microsoft.com/office/drawing/2014/main" id="{8EF6B8C8-AA0E-9A41-8184-8A0A856938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252394"/>
            <a:ext cx="1600200" cy="5402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2CCA52C-7F69-E54B-A4F3-628B1EAE53B2}"/>
              </a:ext>
            </a:extLst>
          </p:cNvPr>
          <p:cNvPicPr>
            <a:picLocks noChangeAspect="1"/>
          </p:cNvPicPr>
          <p:nvPr/>
        </p:nvPicPr>
        <p:blipFill>
          <a:blip r:embed="rId5"/>
          <a:stretch>
            <a:fillRect/>
          </a:stretch>
        </p:blipFill>
        <p:spPr>
          <a:xfrm>
            <a:off x="628650" y="5343415"/>
            <a:ext cx="6769100" cy="927100"/>
          </a:xfrm>
          <a:prstGeom prst="rect">
            <a:avLst/>
          </a:prstGeom>
        </p:spPr>
      </p:pic>
      <p:sp>
        <p:nvSpPr>
          <p:cNvPr id="7" name="Footer Placeholder 6">
            <a:extLst>
              <a:ext uri="{FF2B5EF4-FFF2-40B4-BE49-F238E27FC236}">
                <a16:creationId xmlns:a16="http://schemas.microsoft.com/office/drawing/2014/main" id="{F2BA6889-1D1C-E540-84D0-F3FD359E20DC}"/>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C3956295-5665-C547-B5BA-D802AF92FEED}"/>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DA959AD3-F501-0144-9114-E32E3AD4141E}"/>
              </a:ext>
            </a:extLst>
          </p:cNvPr>
          <p:cNvSpPr>
            <a:spLocks noGrp="1"/>
          </p:cNvSpPr>
          <p:nvPr>
            <p:ph type="sldNum" sz="quarter" idx="12"/>
          </p:nvPr>
        </p:nvSpPr>
        <p:spPr/>
        <p:txBody>
          <a:bodyPr/>
          <a:lstStyle/>
          <a:p>
            <a:fld id="{3FEAB63E-74B1-D643-A3C6-246018F1E4D4}" type="slidenum">
              <a:rPr lang="en-US" smtClean="0"/>
              <a:pPr/>
              <a:t>53</a:t>
            </a:fld>
            <a:endParaRPr lang="en-US"/>
          </a:p>
        </p:txBody>
      </p:sp>
    </p:spTree>
    <p:extLst>
      <p:ext uri="{BB962C8B-B14F-4D97-AF65-F5344CB8AC3E}">
        <p14:creationId xmlns:p14="http://schemas.microsoft.com/office/powerpoint/2010/main" val="2379380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A354-CD67-244A-9837-8282AE5DEF91}"/>
              </a:ext>
            </a:extLst>
          </p:cNvPr>
          <p:cNvSpPr>
            <a:spLocks noGrp="1"/>
          </p:cNvSpPr>
          <p:nvPr>
            <p:ph type="title"/>
          </p:nvPr>
        </p:nvSpPr>
        <p:spPr/>
        <p:txBody>
          <a:bodyPr/>
          <a:lstStyle/>
          <a:p>
            <a:r>
              <a:rPr lang="en-US" dirty="0"/>
              <a:t>Disk vs. SSD: Summary</a:t>
            </a:r>
          </a:p>
        </p:txBody>
      </p:sp>
      <p:pic>
        <p:nvPicPr>
          <p:cNvPr id="5" name="Content Placeholder 4">
            <a:extLst>
              <a:ext uri="{FF2B5EF4-FFF2-40B4-BE49-F238E27FC236}">
                <a16:creationId xmlns:a16="http://schemas.microsoft.com/office/drawing/2014/main" id="{0D262C20-17B0-0B41-B4DC-D9B109950A06}"/>
              </a:ext>
            </a:extLst>
          </p:cNvPr>
          <p:cNvPicPr>
            <a:picLocks noGrp="1" noChangeAspect="1"/>
          </p:cNvPicPr>
          <p:nvPr>
            <p:ph idx="1"/>
          </p:nvPr>
        </p:nvPicPr>
        <p:blipFill>
          <a:blip r:embed="rId3"/>
          <a:stretch>
            <a:fillRect/>
          </a:stretch>
        </p:blipFill>
        <p:spPr>
          <a:xfrm>
            <a:off x="838200" y="1060054"/>
            <a:ext cx="7256881" cy="5278972"/>
          </a:xfrm>
          <a:prstGeom prst="rect">
            <a:avLst/>
          </a:prstGeom>
        </p:spPr>
      </p:pic>
      <p:sp>
        <p:nvSpPr>
          <p:cNvPr id="6" name="TextBox 5">
            <a:extLst>
              <a:ext uri="{FF2B5EF4-FFF2-40B4-BE49-F238E27FC236}">
                <a16:creationId xmlns:a16="http://schemas.microsoft.com/office/drawing/2014/main" id="{A12A1169-24B1-BA47-AEBA-2BE28423894F}"/>
              </a:ext>
            </a:extLst>
          </p:cNvPr>
          <p:cNvSpPr txBox="1"/>
          <p:nvPr/>
        </p:nvSpPr>
        <p:spPr>
          <a:xfrm>
            <a:off x="1436494" y="6208541"/>
            <a:ext cx="6271012" cy="307777"/>
          </a:xfrm>
          <a:prstGeom prst="rect">
            <a:avLst/>
          </a:prstGeom>
          <a:noFill/>
        </p:spPr>
        <p:txBody>
          <a:bodyPr wrap="none" rtlCol="0">
            <a:spAutoFit/>
          </a:bodyPr>
          <a:lstStyle/>
          <a:p>
            <a:r>
              <a:rPr lang="en-US" sz="1400" dirty="0"/>
              <a:t>* </a:t>
            </a:r>
            <a:r>
              <a:rPr lang="en-US" sz="1400" dirty="0">
                <a:hlinkClick r:id="rId4"/>
              </a:rPr>
              <a:t>https://www.enterprisestorageforum.com/storage-hardware/ssd-vs-hdd.html</a:t>
            </a:r>
            <a:endParaRPr lang="en-US" sz="1400" dirty="0"/>
          </a:p>
        </p:txBody>
      </p:sp>
      <p:sp>
        <p:nvSpPr>
          <p:cNvPr id="3" name="Footer Placeholder 2">
            <a:extLst>
              <a:ext uri="{FF2B5EF4-FFF2-40B4-BE49-F238E27FC236}">
                <a16:creationId xmlns:a16="http://schemas.microsoft.com/office/drawing/2014/main" id="{50485B16-78D3-0B41-B5E0-E5271395E2A0}"/>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ED361657-55EE-004C-A017-67D2A06292D3}"/>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0BECC995-4020-6D4A-8143-9741B21E9AD3}"/>
              </a:ext>
            </a:extLst>
          </p:cNvPr>
          <p:cNvSpPr>
            <a:spLocks noGrp="1"/>
          </p:cNvSpPr>
          <p:nvPr>
            <p:ph type="sldNum" sz="quarter" idx="12"/>
          </p:nvPr>
        </p:nvSpPr>
        <p:spPr/>
        <p:txBody>
          <a:bodyPr/>
          <a:lstStyle/>
          <a:p>
            <a:fld id="{3FEAB63E-74B1-D643-A3C6-246018F1E4D4}" type="slidenum">
              <a:rPr lang="en-US" smtClean="0"/>
              <a:pPr/>
              <a:t>54</a:t>
            </a:fld>
            <a:endParaRPr lang="en-US"/>
          </a:p>
        </p:txBody>
      </p:sp>
    </p:spTree>
    <p:extLst>
      <p:ext uri="{BB962C8B-B14F-4D97-AF65-F5344CB8AC3E}">
        <p14:creationId xmlns:p14="http://schemas.microsoft.com/office/powerpoint/2010/main" val="3027806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pPr algn="ctr"/>
            <a:r>
              <a:rPr lang="en-US" sz="5400" dirty="0"/>
              <a:t>SSD Architecture</a:t>
            </a:r>
          </a:p>
        </p:txBody>
      </p:sp>
      <p:sp>
        <p:nvSpPr>
          <p:cNvPr id="5" name="Footer Placeholder 4">
            <a:extLst>
              <a:ext uri="{FF2B5EF4-FFF2-40B4-BE49-F238E27FC236}">
                <a16:creationId xmlns:a16="http://schemas.microsoft.com/office/drawing/2014/main" id="{FA13B042-908F-9C4E-8E11-396A3A9582B1}"/>
              </a:ext>
            </a:extLst>
          </p:cNvPr>
          <p:cNvSpPr>
            <a:spLocks noGrp="1"/>
          </p:cNvSpPr>
          <p:nvPr>
            <p:ph type="ftr" sz="quarter" idx="11"/>
          </p:nvPr>
        </p:nvSpPr>
        <p:spPr/>
        <p:txBody>
          <a:bodyPr/>
          <a:lstStyle/>
          <a:p>
            <a:r>
              <a:rPr lang="en-US"/>
              <a:t>GMU CS571 Spring 2021</a:t>
            </a:r>
            <a:endParaRPr lang="en-US" dirty="0"/>
          </a:p>
        </p:txBody>
      </p:sp>
      <p:sp>
        <p:nvSpPr>
          <p:cNvPr id="6" name="Date Placeholder 5">
            <a:extLst>
              <a:ext uri="{FF2B5EF4-FFF2-40B4-BE49-F238E27FC236}">
                <a16:creationId xmlns:a16="http://schemas.microsoft.com/office/drawing/2014/main" id="{91D25210-4C1B-CC4E-B2B8-33D875E12EEF}"/>
              </a:ext>
            </a:extLst>
          </p:cNvPr>
          <p:cNvSpPr>
            <a:spLocks noGrp="1"/>
          </p:cNvSpPr>
          <p:nvPr>
            <p:ph type="dt" sz="half" idx="10"/>
          </p:nvPr>
        </p:nvSpPr>
        <p:spPr/>
        <p:txBody>
          <a:bodyPr/>
          <a:lstStyle/>
          <a:p>
            <a:r>
              <a:rPr lang="en-US"/>
              <a:t>Y. Cheng</a:t>
            </a:r>
            <a:endParaRPr lang="en-US" dirty="0"/>
          </a:p>
        </p:txBody>
      </p:sp>
      <p:sp>
        <p:nvSpPr>
          <p:cNvPr id="7" name="Slide Number Placeholder 6">
            <a:extLst>
              <a:ext uri="{FF2B5EF4-FFF2-40B4-BE49-F238E27FC236}">
                <a16:creationId xmlns:a16="http://schemas.microsoft.com/office/drawing/2014/main" id="{5D743AA4-A5AB-8642-BE78-475FE8FE31C1}"/>
              </a:ext>
            </a:extLst>
          </p:cNvPr>
          <p:cNvSpPr>
            <a:spLocks noGrp="1"/>
          </p:cNvSpPr>
          <p:nvPr>
            <p:ph type="sldNum" sz="quarter" idx="12"/>
          </p:nvPr>
        </p:nvSpPr>
        <p:spPr/>
        <p:txBody>
          <a:bodyPr/>
          <a:lstStyle/>
          <a:p>
            <a:fld id="{3FEAB63E-74B1-D643-A3C6-246018F1E4D4}" type="slidenum">
              <a:rPr lang="en-US" smtClean="0"/>
              <a:pPr/>
              <a:t>55</a:t>
            </a:fld>
            <a:endParaRPr lang="en-US"/>
          </a:p>
        </p:txBody>
      </p:sp>
    </p:spTree>
    <p:extLst>
      <p:ext uri="{BB962C8B-B14F-4D97-AF65-F5344CB8AC3E}">
        <p14:creationId xmlns:p14="http://schemas.microsoft.com/office/powerpoint/2010/main" val="3662920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SLC: Single-Level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6" name="Footer Placeholder 5">
            <a:extLst>
              <a:ext uri="{FF2B5EF4-FFF2-40B4-BE49-F238E27FC236}">
                <a16:creationId xmlns:a16="http://schemas.microsoft.com/office/drawing/2014/main" id="{A9A5F6A8-B5C1-DD47-9CA1-A66D1C3BAE72}"/>
              </a:ext>
            </a:extLst>
          </p:cNvPr>
          <p:cNvSpPr>
            <a:spLocks noGrp="1"/>
          </p:cNvSpPr>
          <p:nvPr>
            <p:ph type="ftr" sz="quarter" idx="11"/>
          </p:nvPr>
        </p:nvSpPr>
        <p:spPr/>
        <p:txBody>
          <a:bodyPr/>
          <a:lstStyle/>
          <a:p>
            <a:r>
              <a:rPr lang="en-US"/>
              <a:t>GMU CS571 Spring 2021</a:t>
            </a:r>
            <a:endParaRPr lang="en-US" dirty="0"/>
          </a:p>
        </p:txBody>
      </p:sp>
      <p:sp>
        <p:nvSpPr>
          <p:cNvPr id="9" name="Date Placeholder 8">
            <a:extLst>
              <a:ext uri="{FF2B5EF4-FFF2-40B4-BE49-F238E27FC236}">
                <a16:creationId xmlns:a16="http://schemas.microsoft.com/office/drawing/2014/main" id="{7E8970A3-3CC8-D84F-AECF-CFAACF1FF44B}"/>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E6B8B71E-F376-6546-B769-8F0945F3A532}"/>
              </a:ext>
            </a:extLst>
          </p:cNvPr>
          <p:cNvSpPr>
            <a:spLocks noGrp="1"/>
          </p:cNvSpPr>
          <p:nvPr>
            <p:ph type="sldNum" sz="quarter" idx="12"/>
          </p:nvPr>
        </p:nvSpPr>
        <p:spPr/>
        <p:txBody>
          <a:bodyPr/>
          <a:lstStyle/>
          <a:p>
            <a:fld id="{3FEAB63E-74B1-D643-A3C6-246018F1E4D4}" type="slidenum">
              <a:rPr lang="en-US" smtClean="0"/>
              <a:pPr/>
              <a:t>56</a:t>
            </a:fld>
            <a:endParaRPr lang="en-US"/>
          </a:p>
        </p:txBody>
      </p:sp>
    </p:spTree>
    <p:extLst>
      <p:ext uri="{BB962C8B-B14F-4D97-AF65-F5344CB8AC3E}">
        <p14:creationId xmlns:p14="http://schemas.microsoft.com/office/powerpoint/2010/main" val="23370276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2971800"/>
            <a:ext cx="1828800" cy="14706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SLC: Single-Level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73545" y="3200400"/>
            <a:ext cx="498855" cy="769441"/>
          </a:xfrm>
          <a:prstGeom prst="rect">
            <a:avLst/>
          </a:prstGeom>
          <a:noFill/>
        </p:spPr>
        <p:txBody>
          <a:bodyPr wrap="none" rtlCol="0">
            <a:spAutoFit/>
          </a:bodyPr>
          <a:lstStyle/>
          <a:p>
            <a:r>
              <a:rPr lang="en-US" sz="4400">
                <a:latin typeface="Helvetica" charset="0"/>
                <a:ea typeface="Helvetica" charset="0"/>
                <a:cs typeface="Helvetica" charset="0"/>
              </a:rPr>
              <a:t>1</a:t>
            </a:r>
          </a:p>
        </p:txBody>
      </p:sp>
      <p:sp>
        <p:nvSpPr>
          <p:cNvPr id="13" name="Footer Placeholder 12">
            <a:extLst>
              <a:ext uri="{FF2B5EF4-FFF2-40B4-BE49-F238E27FC236}">
                <a16:creationId xmlns:a16="http://schemas.microsoft.com/office/drawing/2014/main" id="{6188BE4A-0D59-6744-AAE1-DABB46AE1FA8}"/>
              </a:ext>
            </a:extLst>
          </p:cNvPr>
          <p:cNvSpPr>
            <a:spLocks noGrp="1"/>
          </p:cNvSpPr>
          <p:nvPr>
            <p:ph type="ftr" sz="quarter" idx="11"/>
          </p:nvPr>
        </p:nvSpPr>
        <p:spPr/>
        <p:txBody>
          <a:bodyPr/>
          <a:lstStyle/>
          <a:p>
            <a:r>
              <a:rPr lang="en-US"/>
              <a:t>GMU CS571 Spring 2021</a:t>
            </a:r>
            <a:endParaRPr lang="en-US" dirty="0"/>
          </a:p>
        </p:txBody>
      </p:sp>
      <p:sp>
        <p:nvSpPr>
          <p:cNvPr id="14" name="Date Placeholder 13">
            <a:extLst>
              <a:ext uri="{FF2B5EF4-FFF2-40B4-BE49-F238E27FC236}">
                <a16:creationId xmlns:a16="http://schemas.microsoft.com/office/drawing/2014/main" id="{52140467-685F-E54C-A1B7-D92C65FC163A}"/>
              </a:ext>
            </a:extLst>
          </p:cNvPr>
          <p:cNvSpPr>
            <a:spLocks noGrp="1"/>
          </p:cNvSpPr>
          <p:nvPr>
            <p:ph type="dt" sz="half" idx="10"/>
          </p:nvPr>
        </p:nvSpPr>
        <p:spPr/>
        <p:txBody>
          <a:bodyPr/>
          <a:lstStyle/>
          <a:p>
            <a:r>
              <a:rPr lang="en-US"/>
              <a:t>Y. Cheng</a:t>
            </a:r>
            <a:endParaRPr lang="en-US" dirty="0"/>
          </a:p>
        </p:txBody>
      </p:sp>
      <p:sp>
        <p:nvSpPr>
          <p:cNvPr id="15" name="Slide Number Placeholder 14">
            <a:extLst>
              <a:ext uri="{FF2B5EF4-FFF2-40B4-BE49-F238E27FC236}">
                <a16:creationId xmlns:a16="http://schemas.microsoft.com/office/drawing/2014/main" id="{F5BC021D-F62D-BD42-A31E-9B015C863F21}"/>
              </a:ext>
            </a:extLst>
          </p:cNvPr>
          <p:cNvSpPr>
            <a:spLocks noGrp="1"/>
          </p:cNvSpPr>
          <p:nvPr>
            <p:ph type="sldNum" sz="quarter" idx="12"/>
          </p:nvPr>
        </p:nvSpPr>
        <p:spPr/>
        <p:txBody>
          <a:bodyPr/>
          <a:lstStyle/>
          <a:p>
            <a:fld id="{3FEAB63E-74B1-D643-A3C6-246018F1E4D4}" type="slidenum">
              <a:rPr lang="en-US" smtClean="0"/>
              <a:pPr/>
              <a:t>57</a:t>
            </a:fld>
            <a:endParaRPr lang="en-US"/>
          </a:p>
        </p:txBody>
      </p:sp>
    </p:spTree>
    <p:extLst>
      <p:ext uri="{BB962C8B-B14F-4D97-AF65-F5344CB8AC3E}">
        <p14:creationId xmlns:p14="http://schemas.microsoft.com/office/powerpoint/2010/main" val="2301616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4267200"/>
            <a:ext cx="1828800" cy="1752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SLC: Single-Level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73545" y="3200400"/>
            <a:ext cx="498855" cy="769441"/>
          </a:xfrm>
          <a:prstGeom prst="rect">
            <a:avLst/>
          </a:prstGeom>
          <a:noFill/>
        </p:spPr>
        <p:txBody>
          <a:bodyPr wrap="none" rtlCol="0">
            <a:spAutoFit/>
          </a:bodyPr>
          <a:lstStyle/>
          <a:p>
            <a:r>
              <a:rPr lang="en-US" sz="4400" dirty="0">
                <a:latin typeface="Helvetica" charset="0"/>
                <a:ea typeface="Helvetica" charset="0"/>
                <a:cs typeface="Helvetica" charset="0"/>
              </a:rPr>
              <a:t>0</a:t>
            </a:r>
          </a:p>
        </p:txBody>
      </p:sp>
      <p:sp>
        <p:nvSpPr>
          <p:cNvPr id="13" name="Footer Placeholder 12">
            <a:extLst>
              <a:ext uri="{FF2B5EF4-FFF2-40B4-BE49-F238E27FC236}">
                <a16:creationId xmlns:a16="http://schemas.microsoft.com/office/drawing/2014/main" id="{AE932BF3-2DFB-CB42-89C0-84A9040C4CA5}"/>
              </a:ext>
            </a:extLst>
          </p:cNvPr>
          <p:cNvSpPr>
            <a:spLocks noGrp="1"/>
          </p:cNvSpPr>
          <p:nvPr>
            <p:ph type="ftr" sz="quarter" idx="11"/>
          </p:nvPr>
        </p:nvSpPr>
        <p:spPr/>
        <p:txBody>
          <a:bodyPr/>
          <a:lstStyle/>
          <a:p>
            <a:r>
              <a:rPr lang="en-US"/>
              <a:t>GMU CS571 Spring 2021</a:t>
            </a:r>
            <a:endParaRPr lang="en-US" dirty="0"/>
          </a:p>
        </p:txBody>
      </p:sp>
      <p:sp>
        <p:nvSpPr>
          <p:cNvPr id="14" name="Date Placeholder 13">
            <a:extLst>
              <a:ext uri="{FF2B5EF4-FFF2-40B4-BE49-F238E27FC236}">
                <a16:creationId xmlns:a16="http://schemas.microsoft.com/office/drawing/2014/main" id="{065E109C-5C73-5A49-A60C-B6D764E4466D}"/>
              </a:ext>
            </a:extLst>
          </p:cNvPr>
          <p:cNvSpPr>
            <a:spLocks noGrp="1"/>
          </p:cNvSpPr>
          <p:nvPr>
            <p:ph type="dt" sz="half" idx="10"/>
          </p:nvPr>
        </p:nvSpPr>
        <p:spPr/>
        <p:txBody>
          <a:bodyPr/>
          <a:lstStyle/>
          <a:p>
            <a:r>
              <a:rPr lang="en-US"/>
              <a:t>Y. Cheng</a:t>
            </a:r>
            <a:endParaRPr lang="en-US" dirty="0"/>
          </a:p>
        </p:txBody>
      </p:sp>
      <p:sp>
        <p:nvSpPr>
          <p:cNvPr id="15" name="Slide Number Placeholder 14">
            <a:extLst>
              <a:ext uri="{FF2B5EF4-FFF2-40B4-BE49-F238E27FC236}">
                <a16:creationId xmlns:a16="http://schemas.microsoft.com/office/drawing/2014/main" id="{6A504B5E-9A1D-0F44-B236-9990DC978360}"/>
              </a:ext>
            </a:extLst>
          </p:cNvPr>
          <p:cNvSpPr>
            <a:spLocks noGrp="1"/>
          </p:cNvSpPr>
          <p:nvPr>
            <p:ph type="sldNum" sz="quarter" idx="12"/>
          </p:nvPr>
        </p:nvSpPr>
        <p:spPr/>
        <p:txBody>
          <a:bodyPr/>
          <a:lstStyle/>
          <a:p>
            <a:fld id="{3FEAB63E-74B1-D643-A3C6-246018F1E4D4}" type="slidenum">
              <a:rPr lang="en-US" smtClean="0"/>
              <a:pPr/>
              <a:t>58</a:t>
            </a:fld>
            <a:endParaRPr lang="en-US"/>
          </a:p>
        </p:txBody>
      </p:sp>
    </p:spTree>
    <p:extLst>
      <p:ext uri="{BB962C8B-B14F-4D97-AF65-F5344CB8AC3E}">
        <p14:creationId xmlns:p14="http://schemas.microsoft.com/office/powerpoint/2010/main" val="5370301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4267200"/>
            <a:ext cx="1828800" cy="1752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MLC: Multi-Level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73545" y="3200400"/>
            <a:ext cx="813043" cy="769441"/>
          </a:xfrm>
          <a:prstGeom prst="rect">
            <a:avLst/>
          </a:prstGeom>
          <a:noFill/>
        </p:spPr>
        <p:txBody>
          <a:bodyPr wrap="none" rtlCol="0">
            <a:spAutoFit/>
          </a:bodyPr>
          <a:lstStyle/>
          <a:p>
            <a:r>
              <a:rPr lang="en-US" sz="4400" dirty="0">
                <a:latin typeface="Helvetica" charset="0"/>
                <a:ea typeface="Helvetica" charset="0"/>
                <a:cs typeface="Helvetica" charset="0"/>
              </a:rPr>
              <a:t>00</a:t>
            </a:r>
          </a:p>
        </p:txBody>
      </p:sp>
      <p:cxnSp>
        <p:nvCxnSpPr>
          <p:cNvPr id="13" name="Straight Connector 12"/>
          <p:cNvCxnSpPr/>
          <p:nvPr/>
        </p:nvCxnSpPr>
        <p:spPr>
          <a:xfrm>
            <a:off x="33528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93042E6D-9291-8146-AEAD-12D94B61C991}"/>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D41ADFF6-7E12-2144-B58C-85B44CAA2731}"/>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C1C38418-7C92-F849-95A1-F5CA14163C9C}"/>
              </a:ext>
            </a:extLst>
          </p:cNvPr>
          <p:cNvSpPr>
            <a:spLocks noGrp="1"/>
          </p:cNvSpPr>
          <p:nvPr>
            <p:ph type="sldNum" sz="quarter" idx="12"/>
          </p:nvPr>
        </p:nvSpPr>
        <p:spPr/>
        <p:txBody>
          <a:bodyPr/>
          <a:lstStyle/>
          <a:p>
            <a:fld id="{3FEAB63E-74B1-D643-A3C6-246018F1E4D4}" type="slidenum">
              <a:rPr lang="en-US" smtClean="0"/>
              <a:pPr/>
              <a:t>59</a:t>
            </a:fld>
            <a:endParaRPr lang="en-US"/>
          </a:p>
        </p:txBody>
      </p:sp>
    </p:spTree>
    <p:extLst>
      <p:ext uri="{BB962C8B-B14F-4D97-AF65-F5344CB8AC3E}">
        <p14:creationId xmlns:p14="http://schemas.microsoft.com/office/powerpoint/2010/main" val="201291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9600" y="2286000"/>
            <a:ext cx="3454400" cy="3048000"/>
          </a:xfrm>
        </p:spPr>
      </p:pic>
      <p:sp>
        <p:nvSpPr>
          <p:cNvPr id="6" name="Oval 5"/>
          <p:cNvSpPr/>
          <p:nvPr/>
        </p:nvSpPr>
        <p:spPr>
          <a:xfrm>
            <a:off x="4953000" y="2590800"/>
            <a:ext cx="2387600" cy="23618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4125" y="3276600"/>
            <a:ext cx="4139275" cy="830997"/>
          </a:xfrm>
          <a:prstGeom prst="rect">
            <a:avLst/>
          </a:prstGeom>
          <a:noFill/>
        </p:spPr>
        <p:txBody>
          <a:bodyPr wrap="none" rtlCol="0">
            <a:spAutoFit/>
          </a:bodyPr>
          <a:lstStyle/>
          <a:p>
            <a:pPr algn="r"/>
            <a:r>
              <a:rPr lang="en-US" sz="2400" dirty="0">
                <a:latin typeface="Helvetica" charset="0"/>
                <a:ea typeface="Helvetica" charset="0"/>
                <a:cs typeface="Helvetica" charset="0"/>
              </a:rPr>
              <a:t>Platter</a:t>
            </a:r>
          </a:p>
          <a:p>
            <a:pPr algn="r"/>
            <a:r>
              <a:rPr lang="en-US" sz="2400" dirty="0">
                <a:latin typeface="Helvetica" charset="0"/>
                <a:ea typeface="Helvetica" charset="0"/>
                <a:cs typeface="Helvetica" charset="0"/>
              </a:rPr>
              <a:t>Covered with a magnetic film</a:t>
            </a:r>
          </a:p>
        </p:txBody>
      </p:sp>
      <p:sp>
        <p:nvSpPr>
          <p:cNvPr id="8" name="Footer Placeholder 7">
            <a:extLst>
              <a:ext uri="{FF2B5EF4-FFF2-40B4-BE49-F238E27FC236}">
                <a16:creationId xmlns:a16="http://schemas.microsoft.com/office/drawing/2014/main" id="{86BD8FB6-1900-A441-9657-0025557AB6C3}"/>
              </a:ext>
            </a:extLst>
          </p:cNvPr>
          <p:cNvSpPr>
            <a:spLocks noGrp="1"/>
          </p:cNvSpPr>
          <p:nvPr>
            <p:ph type="ftr" sz="quarter" idx="11"/>
          </p:nvPr>
        </p:nvSpPr>
        <p:spPr/>
        <p:txBody>
          <a:bodyPr/>
          <a:lstStyle/>
          <a:p>
            <a:r>
              <a:rPr lang="en-US"/>
              <a:t>GMU CS571 Spring 2021</a:t>
            </a:r>
            <a:endParaRPr lang="en-US" dirty="0"/>
          </a:p>
        </p:txBody>
      </p:sp>
      <p:sp>
        <p:nvSpPr>
          <p:cNvPr id="9" name="Date Placeholder 8">
            <a:extLst>
              <a:ext uri="{FF2B5EF4-FFF2-40B4-BE49-F238E27FC236}">
                <a16:creationId xmlns:a16="http://schemas.microsoft.com/office/drawing/2014/main" id="{A7374D37-3672-0D46-9249-B96BC5A53471}"/>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2E4D4749-DF91-8047-A66F-91F39F936B6C}"/>
              </a:ext>
            </a:extLst>
          </p:cNvPr>
          <p:cNvSpPr>
            <a:spLocks noGrp="1"/>
          </p:cNvSpPr>
          <p:nvPr>
            <p:ph type="sldNum" sz="quarter" idx="12"/>
          </p:nvPr>
        </p:nvSpPr>
        <p:spPr/>
        <p:txBody>
          <a:bodyPr/>
          <a:lstStyle/>
          <a:p>
            <a:fld id="{3FEAB63E-74B1-D643-A3C6-246018F1E4D4}" type="slidenum">
              <a:rPr lang="en-US" smtClean="0"/>
              <a:pPr/>
              <a:t>6</a:t>
            </a:fld>
            <a:endParaRPr lang="en-US"/>
          </a:p>
        </p:txBody>
      </p:sp>
    </p:spTree>
    <p:extLst>
      <p:ext uri="{BB962C8B-B14F-4D97-AF65-F5344CB8AC3E}">
        <p14:creationId xmlns:p14="http://schemas.microsoft.com/office/powerpoint/2010/main" val="17389376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3733800"/>
            <a:ext cx="1828800" cy="7086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MLC: Multi-Level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73545" y="3200400"/>
            <a:ext cx="813043" cy="769441"/>
          </a:xfrm>
          <a:prstGeom prst="rect">
            <a:avLst/>
          </a:prstGeom>
          <a:noFill/>
        </p:spPr>
        <p:txBody>
          <a:bodyPr wrap="none" rtlCol="0">
            <a:spAutoFit/>
          </a:bodyPr>
          <a:lstStyle/>
          <a:p>
            <a:r>
              <a:rPr lang="en-US" sz="4400" dirty="0">
                <a:latin typeface="Helvetica" charset="0"/>
                <a:ea typeface="Helvetica" charset="0"/>
                <a:cs typeface="Helvetica" charset="0"/>
              </a:rPr>
              <a:t>01</a:t>
            </a:r>
          </a:p>
        </p:txBody>
      </p:sp>
      <p:cxnSp>
        <p:nvCxnSpPr>
          <p:cNvPr id="13" name="Straight Connector 12"/>
          <p:cNvCxnSpPr/>
          <p:nvPr/>
        </p:nvCxnSpPr>
        <p:spPr>
          <a:xfrm>
            <a:off x="33528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D0B94C37-9BC7-B249-9155-A05CBD275CB0}"/>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D2450402-A422-544F-B0F4-AB9E864951DE}"/>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8ED4584C-9EEB-9745-B28D-A64F91FC9FE4}"/>
              </a:ext>
            </a:extLst>
          </p:cNvPr>
          <p:cNvSpPr>
            <a:spLocks noGrp="1"/>
          </p:cNvSpPr>
          <p:nvPr>
            <p:ph type="sldNum" sz="quarter" idx="12"/>
          </p:nvPr>
        </p:nvSpPr>
        <p:spPr/>
        <p:txBody>
          <a:bodyPr/>
          <a:lstStyle/>
          <a:p>
            <a:fld id="{3FEAB63E-74B1-D643-A3C6-246018F1E4D4}" type="slidenum">
              <a:rPr lang="en-US" smtClean="0"/>
              <a:pPr/>
              <a:t>60</a:t>
            </a:fld>
            <a:endParaRPr lang="en-US"/>
          </a:p>
        </p:txBody>
      </p:sp>
    </p:spTree>
    <p:extLst>
      <p:ext uri="{BB962C8B-B14F-4D97-AF65-F5344CB8AC3E}">
        <p14:creationId xmlns:p14="http://schemas.microsoft.com/office/powerpoint/2010/main" val="21308661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3352800"/>
            <a:ext cx="1828800" cy="10896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MLC: Multi-Level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73545" y="3200400"/>
            <a:ext cx="813043" cy="769441"/>
          </a:xfrm>
          <a:prstGeom prst="rect">
            <a:avLst/>
          </a:prstGeom>
          <a:noFill/>
        </p:spPr>
        <p:txBody>
          <a:bodyPr wrap="none" rtlCol="0">
            <a:spAutoFit/>
          </a:bodyPr>
          <a:lstStyle/>
          <a:p>
            <a:r>
              <a:rPr lang="en-US" sz="4400" dirty="0">
                <a:latin typeface="Helvetica" charset="0"/>
                <a:ea typeface="Helvetica" charset="0"/>
                <a:cs typeface="Helvetica" charset="0"/>
              </a:rPr>
              <a:t>10</a:t>
            </a:r>
          </a:p>
        </p:txBody>
      </p:sp>
      <p:cxnSp>
        <p:nvCxnSpPr>
          <p:cNvPr id="13" name="Straight Connector 12"/>
          <p:cNvCxnSpPr/>
          <p:nvPr/>
        </p:nvCxnSpPr>
        <p:spPr>
          <a:xfrm>
            <a:off x="33528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8835E0FF-AE57-CD42-BA4E-3422A1A2CBF3}"/>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4AA762D9-EC9A-7746-8493-1015060F869A}"/>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573306B7-B227-CA4E-9D6F-6C4A1CB5E39F}"/>
              </a:ext>
            </a:extLst>
          </p:cNvPr>
          <p:cNvSpPr>
            <a:spLocks noGrp="1"/>
          </p:cNvSpPr>
          <p:nvPr>
            <p:ph type="sldNum" sz="quarter" idx="12"/>
          </p:nvPr>
        </p:nvSpPr>
        <p:spPr/>
        <p:txBody>
          <a:bodyPr/>
          <a:lstStyle/>
          <a:p>
            <a:fld id="{3FEAB63E-74B1-D643-A3C6-246018F1E4D4}" type="slidenum">
              <a:rPr lang="en-US" smtClean="0"/>
              <a:pPr/>
              <a:t>61</a:t>
            </a:fld>
            <a:endParaRPr lang="en-US"/>
          </a:p>
        </p:txBody>
      </p:sp>
    </p:spTree>
    <p:extLst>
      <p:ext uri="{BB962C8B-B14F-4D97-AF65-F5344CB8AC3E}">
        <p14:creationId xmlns:p14="http://schemas.microsoft.com/office/powerpoint/2010/main" val="17986237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2895600"/>
            <a:ext cx="1828800" cy="15468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MLC: Multi-Level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64157" y="3200400"/>
            <a:ext cx="771878" cy="769441"/>
          </a:xfrm>
          <a:prstGeom prst="rect">
            <a:avLst/>
          </a:prstGeom>
          <a:noFill/>
        </p:spPr>
        <p:txBody>
          <a:bodyPr wrap="none" rtlCol="0">
            <a:spAutoFit/>
          </a:bodyPr>
          <a:lstStyle/>
          <a:p>
            <a:r>
              <a:rPr lang="en-US" sz="4400" dirty="0">
                <a:latin typeface="Helvetica" charset="0"/>
                <a:ea typeface="Helvetica" charset="0"/>
                <a:cs typeface="Helvetica" charset="0"/>
              </a:rPr>
              <a:t>11</a:t>
            </a:r>
          </a:p>
        </p:txBody>
      </p:sp>
      <p:cxnSp>
        <p:nvCxnSpPr>
          <p:cNvPr id="13" name="Straight Connector 12"/>
          <p:cNvCxnSpPr/>
          <p:nvPr/>
        </p:nvCxnSpPr>
        <p:spPr>
          <a:xfrm>
            <a:off x="33528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1900F705-2F53-D149-9573-73E13B944A23}"/>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FAA26F89-2262-E64E-9B96-8D888B0F14CC}"/>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3702AEB8-39FE-3841-A5A7-3D84271A401E}"/>
              </a:ext>
            </a:extLst>
          </p:cNvPr>
          <p:cNvSpPr>
            <a:spLocks noGrp="1"/>
          </p:cNvSpPr>
          <p:nvPr>
            <p:ph type="sldNum" sz="quarter" idx="12"/>
          </p:nvPr>
        </p:nvSpPr>
        <p:spPr/>
        <p:txBody>
          <a:bodyPr/>
          <a:lstStyle/>
          <a:p>
            <a:fld id="{3FEAB63E-74B1-D643-A3C6-246018F1E4D4}" type="slidenum">
              <a:rPr lang="en-US" smtClean="0"/>
              <a:pPr/>
              <a:t>62</a:t>
            </a:fld>
            <a:endParaRPr lang="en-US"/>
          </a:p>
        </p:txBody>
      </p:sp>
    </p:spTree>
    <p:extLst>
      <p:ext uri="{BB962C8B-B14F-4D97-AF65-F5344CB8AC3E}">
        <p14:creationId xmlns:p14="http://schemas.microsoft.com/office/powerpoint/2010/main" val="4258997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2895600"/>
            <a:ext cx="1828800" cy="15468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solidFill>
                  <a:srgbClr val="C00000"/>
                </a:solidFill>
              </a:rPr>
              <a:t>S</a:t>
            </a:r>
            <a:r>
              <a:rPr lang="en-US" dirty="0"/>
              <a:t>ingle- vs. </a:t>
            </a:r>
            <a:r>
              <a:rPr lang="en-US" b="1" dirty="0">
                <a:solidFill>
                  <a:srgbClr val="C00000"/>
                </a:solidFill>
              </a:rPr>
              <a:t>M</a:t>
            </a:r>
            <a:r>
              <a:rPr lang="en-US" dirty="0"/>
              <a:t>ulti-</a:t>
            </a:r>
            <a:r>
              <a:rPr lang="en-US" b="1" dirty="0">
                <a:solidFill>
                  <a:srgbClr val="C00000"/>
                </a:solidFill>
              </a:rPr>
              <a:t>L</a:t>
            </a:r>
            <a:r>
              <a:rPr lang="en-US" dirty="0"/>
              <a:t>evel </a:t>
            </a:r>
            <a:r>
              <a:rPr lang="en-US" b="1" dirty="0">
                <a:solidFill>
                  <a:srgbClr val="C00000"/>
                </a:solidFill>
              </a:rPr>
              <a:t>C</a:t>
            </a:r>
            <a:r>
              <a:rPr lang="en-US" dirty="0"/>
              <a:t>ell</a:t>
            </a:r>
          </a:p>
        </p:txBody>
      </p:sp>
      <p:sp>
        <p:nvSpPr>
          <p:cNvPr id="5" name="Rectangle 4"/>
          <p:cNvSpPr/>
          <p:nvPr/>
        </p:nvSpPr>
        <p:spPr>
          <a:xfrm>
            <a:off x="60960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60960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92657" y="2286000"/>
            <a:ext cx="835485" cy="461665"/>
          </a:xfrm>
          <a:prstGeom prst="rect">
            <a:avLst/>
          </a:prstGeom>
          <a:noFill/>
        </p:spPr>
        <p:txBody>
          <a:bodyPr wrap="none" rtlCol="0">
            <a:spAutoFit/>
          </a:bodyPr>
          <a:lstStyle/>
          <a:p>
            <a:r>
              <a:rPr lang="en-US" sz="2400">
                <a:latin typeface="Helvetica" charset="0"/>
                <a:ea typeface="Helvetica" charset="0"/>
                <a:cs typeface="Helvetica" charset="0"/>
              </a:rPr>
              <a:t>MLC</a:t>
            </a:r>
          </a:p>
        </p:txBody>
      </p:sp>
      <p:cxnSp>
        <p:nvCxnSpPr>
          <p:cNvPr id="10" name="Straight Arrow Connector 9"/>
          <p:cNvCxnSpPr/>
          <p:nvPr/>
        </p:nvCxnSpPr>
        <p:spPr>
          <a:xfrm flipV="1">
            <a:off x="57150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48488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cxnSp>
        <p:nvCxnSpPr>
          <p:cNvPr id="13" name="Straight Connector 12"/>
          <p:cNvCxnSpPr/>
          <p:nvPr/>
        </p:nvCxnSpPr>
        <p:spPr>
          <a:xfrm>
            <a:off x="60960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960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52600" y="2971800"/>
            <a:ext cx="1828800" cy="14706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7526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752129" y="3604251"/>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63811" y="2286000"/>
            <a:ext cx="784189" cy="461665"/>
          </a:xfrm>
          <a:prstGeom prst="rect">
            <a:avLst/>
          </a:prstGeom>
          <a:noFill/>
        </p:spPr>
        <p:txBody>
          <a:bodyPr wrap="none" rtlCol="0">
            <a:spAutoFit/>
          </a:bodyPr>
          <a:lstStyle/>
          <a:p>
            <a:r>
              <a:rPr lang="en-US" sz="2400">
                <a:latin typeface="Helvetica" charset="0"/>
                <a:ea typeface="Helvetica" charset="0"/>
                <a:cs typeface="Helvetica" charset="0"/>
              </a:rPr>
              <a:t>SLC</a:t>
            </a:r>
            <a:endParaRPr lang="en-US" sz="2400" dirty="0">
              <a:latin typeface="Helvetica" charset="0"/>
              <a:ea typeface="Helvetica" charset="0"/>
              <a:cs typeface="Helvetica" charset="0"/>
            </a:endParaRPr>
          </a:p>
        </p:txBody>
      </p:sp>
      <p:cxnSp>
        <p:nvCxnSpPr>
          <p:cNvPr id="19" name="Straight Arrow Connector 18"/>
          <p:cNvCxnSpPr/>
          <p:nvPr/>
        </p:nvCxnSpPr>
        <p:spPr>
          <a:xfrm flipV="1">
            <a:off x="13716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5054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9" name="Footer Placeholder 8">
            <a:extLst>
              <a:ext uri="{FF2B5EF4-FFF2-40B4-BE49-F238E27FC236}">
                <a16:creationId xmlns:a16="http://schemas.microsoft.com/office/drawing/2014/main" id="{DC621850-165C-CC44-B5D3-826A5F4AA305}"/>
              </a:ext>
            </a:extLst>
          </p:cNvPr>
          <p:cNvSpPr>
            <a:spLocks noGrp="1"/>
          </p:cNvSpPr>
          <p:nvPr>
            <p:ph type="ftr" sz="quarter" idx="11"/>
          </p:nvPr>
        </p:nvSpPr>
        <p:spPr/>
        <p:txBody>
          <a:bodyPr/>
          <a:lstStyle/>
          <a:p>
            <a:r>
              <a:rPr lang="en-US"/>
              <a:t>GMU CS571 Spring 2021</a:t>
            </a:r>
            <a:endParaRPr lang="en-US" dirty="0"/>
          </a:p>
        </p:txBody>
      </p:sp>
      <p:sp>
        <p:nvSpPr>
          <p:cNvPr id="12" name="Date Placeholder 11">
            <a:extLst>
              <a:ext uri="{FF2B5EF4-FFF2-40B4-BE49-F238E27FC236}">
                <a16:creationId xmlns:a16="http://schemas.microsoft.com/office/drawing/2014/main" id="{87CFF223-A46E-4F4F-AD3D-5803D52C299E}"/>
              </a:ext>
            </a:extLst>
          </p:cNvPr>
          <p:cNvSpPr>
            <a:spLocks noGrp="1"/>
          </p:cNvSpPr>
          <p:nvPr>
            <p:ph type="dt" sz="half" idx="10"/>
          </p:nvPr>
        </p:nvSpPr>
        <p:spPr/>
        <p:txBody>
          <a:bodyPr/>
          <a:lstStyle/>
          <a:p>
            <a:r>
              <a:rPr lang="en-US"/>
              <a:t>Y. Cheng</a:t>
            </a:r>
            <a:endParaRPr lang="en-US" dirty="0"/>
          </a:p>
        </p:txBody>
      </p:sp>
      <p:sp>
        <p:nvSpPr>
          <p:cNvPr id="21" name="Slide Number Placeholder 20">
            <a:extLst>
              <a:ext uri="{FF2B5EF4-FFF2-40B4-BE49-F238E27FC236}">
                <a16:creationId xmlns:a16="http://schemas.microsoft.com/office/drawing/2014/main" id="{C51BAF41-5764-694A-ADC0-58CC9912EF7C}"/>
              </a:ext>
            </a:extLst>
          </p:cNvPr>
          <p:cNvSpPr>
            <a:spLocks noGrp="1"/>
          </p:cNvSpPr>
          <p:nvPr>
            <p:ph type="sldNum" sz="quarter" idx="12"/>
          </p:nvPr>
        </p:nvSpPr>
        <p:spPr/>
        <p:txBody>
          <a:bodyPr/>
          <a:lstStyle/>
          <a:p>
            <a:fld id="{3FEAB63E-74B1-D643-A3C6-246018F1E4D4}" type="slidenum">
              <a:rPr lang="en-US" smtClean="0"/>
              <a:pPr/>
              <a:t>63</a:t>
            </a:fld>
            <a:endParaRPr lang="en-US"/>
          </a:p>
        </p:txBody>
      </p:sp>
    </p:spTree>
    <p:extLst>
      <p:ext uri="{BB962C8B-B14F-4D97-AF65-F5344CB8AC3E}">
        <p14:creationId xmlns:p14="http://schemas.microsoft.com/office/powerpoint/2010/main" val="26626317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2895600"/>
            <a:ext cx="1828800" cy="15468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solidFill>
                  <a:srgbClr val="C00000"/>
                </a:solidFill>
              </a:rPr>
              <a:t>S</a:t>
            </a:r>
            <a:r>
              <a:rPr lang="en-US" dirty="0"/>
              <a:t>ingle- vs. </a:t>
            </a:r>
            <a:r>
              <a:rPr lang="en-US" b="1" dirty="0">
                <a:solidFill>
                  <a:srgbClr val="C00000"/>
                </a:solidFill>
              </a:rPr>
              <a:t>M</a:t>
            </a:r>
            <a:r>
              <a:rPr lang="en-US" dirty="0"/>
              <a:t>ulti-</a:t>
            </a:r>
            <a:r>
              <a:rPr lang="en-US" b="1" dirty="0">
                <a:solidFill>
                  <a:srgbClr val="C00000"/>
                </a:solidFill>
              </a:rPr>
              <a:t>L</a:t>
            </a:r>
            <a:r>
              <a:rPr lang="en-US" dirty="0"/>
              <a:t>evel </a:t>
            </a:r>
            <a:r>
              <a:rPr lang="en-US" b="1" dirty="0">
                <a:solidFill>
                  <a:srgbClr val="C00000"/>
                </a:solidFill>
              </a:rPr>
              <a:t>C</a:t>
            </a:r>
            <a:r>
              <a:rPr lang="en-US" dirty="0"/>
              <a:t>ell</a:t>
            </a:r>
          </a:p>
        </p:txBody>
      </p:sp>
      <p:sp>
        <p:nvSpPr>
          <p:cNvPr id="5" name="Rectangle 4"/>
          <p:cNvSpPr/>
          <p:nvPr/>
        </p:nvSpPr>
        <p:spPr>
          <a:xfrm>
            <a:off x="60960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60960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92657" y="2286000"/>
            <a:ext cx="835485" cy="461665"/>
          </a:xfrm>
          <a:prstGeom prst="rect">
            <a:avLst/>
          </a:prstGeom>
          <a:noFill/>
        </p:spPr>
        <p:txBody>
          <a:bodyPr wrap="none" rtlCol="0">
            <a:spAutoFit/>
          </a:bodyPr>
          <a:lstStyle/>
          <a:p>
            <a:r>
              <a:rPr lang="en-US" sz="2400">
                <a:latin typeface="Helvetica" charset="0"/>
                <a:ea typeface="Helvetica" charset="0"/>
                <a:cs typeface="Helvetica" charset="0"/>
              </a:rPr>
              <a:t>MLC</a:t>
            </a:r>
          </a:p>
        </p:txBody>
      </p:sp>
      <p:cxnSp>
        <p:nvCxnSpPr>
          <p:cNvPr id="10" name="Straight Arrow Connector 9"/>
          <p:cNvCxnSpPr/>
          <p:nvPr/>
        </p:nvCxnSpPr>
        <p:spPr>
          <a:xfrm flipV="1">
            <a:off x="57150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48488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cxnSp>
        <p:nvCxnSpPr>
          <p:cNvPr id="13" name="Straight Connector 12"/>
          <p:cNvCxnSpPr/>
          <p:nvPr/>
        </p:nvCxnSpPr>
        <p:spPr>
          <a:xfrm>
            <a:off x="60960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960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52600" y="2971800"/>
            <a:ext cx="1828800" cy="14706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7526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752129" y="3604251"/>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63811" y="2286000"/>
            <a:ext cx="784189" cy="461665"/>
          </a:xfrm>
          <a:prstGeom prst="rect">
            <a:avLst/>
          </a:prstGeom>
          <a:noFill/>
        </p:spPr>
        <p:txBody>
          <a:bodyPr wrap="none" rtlCol="0">
            <a:spAutoFit/>
          </a:bodyPr>
          <a:lstStyle/>
          <a:p>
            <a:r>
              <a:rPr lang="en-US" sz="2400">
                <a:latin typeface="Helvetica" charset="0"/>
                <a:ea typeface="Helvetica" charset="0"/>
                <a:cs typeface="Helvetica" charset="0"/>
              </a:rPr>
              <a:t>SLC</a:t>
            </a:r>
            <a:endParaRPr lang="en-US" sz="2400" dirty="0">
              <a:latin typeface="Helvetica" charset="0"/>
              <a:ea typeface="Helvetica" charset="0"/>
              <a:cs typeface="Helvetica" charset="0"/>
            </a:endParaRPr>
          </a:p>
        </p:txBody>
      </p:sp>
      <p:cxnSp>
        <p:nvCxnSpPr>
          <p:cNvPr id="19" name="Straight Arrow Connector 18"/>
          <p:cNvCxnSpPr/>
          <p:nvPr/>
        </p:nvCxnSpPr>
        <p:spPr>
          <a:xfrm flipV="1">
            <a:off x="13716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5054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21" name="TextBox 20"/>
          <p:cNvSpPr txBox="1"/>
          <p:nvPr/>
        </p:nvSpPr>
        <p:spPr>
          <a:xfrm>
            <a:off x="1863322" y="4495800"/>
            <a:ext cx="1656224" cy="1200329"/>
          </a:xfrm>
          <a:prstGeom prst="rect">
            <a:avLst/>
          </a:prstGeom>
          <a:noFill/>
        </p:spPr>
        <p:txBody>
          <a:bodyPr wrap="none" rtlCol="0">
            <a:spAutoFit/>
          </a:bodyPr>
          <a:lstStyle/>
          <a:p>
            <a:pPr algn="ctr"/>
            <a:r>
              <a:rPr lang="en-US" sz="2400" dirty="0">
                <a:latin typeface="Helvetica" charset="0"/>
                <a:ea typeface="Helvetica" charset="0"/>
                <a:cs typeface="Helvetica" charset="0"/>
              </a:rPr>
              <a:t>expensive</a:t>
            </a:r>
          </a:p>
          <a:p>
            <a:pPr algn="ctr"/>
            <a:r>
              <a:rPr lang="en-US" sz="2400" dirty="0">
                <a:latin typeface="Helvetica" charset="0"/>
                <a:ea typeface="Helvetica" charset="0"/>
                <a:cs typeface="Helvetica" charset="0"/>
              </a:rPr>
              <a:t>robust</a:t>
            </a:r>
          </a:p>
          <a:p>
            <a:pPr algn="ctr"/>
            <a:r>
              <a:rPr lang="en-US" sz="2400" dirty="0">
                <a:latin typeface="Helvetica" charset="0"/>
                <a:ea typeface="Helvetica" charset="0"/>
                <a:cs typeface="Helvetica" charset="0"/>
              </a:rPr>
              <a:t>1 cell: 1 bit</a:t>
            </a:r>
          </a:p>
        </p:txBody>
      </p:sp>
      <p:sp>
        <p:nvSpPr>
          <p:cNvPr id="22" name="TextBox 21"/>
          <p:cNvSpPr txBox="1"/>
          <p:nvPr/>
        </p:nvSpPr>
        <p:spPr>
          <a:xfrm>
            <a:off x="5958259" y="4503003"/>
            <a:ext cx="2153154" cy="1200329"/>
          </a:xfrm>
          <a:prstGeom prst="rect">
            <a:avLst/>
          </a:prstGeom>
          <a:noFill/>
        </p:spPr>
        <p:txBody>
          <a:bodyPr wrap="none" rtlCol="0">
            <a:spAutoFit/>
          </a:bodyPr>
          <a:lstStyle/>
          <a:p>
            <a:pPr algn="ctr"/>
            <a:r>
              <a:rPr lang="en-US" sz="2400" dirty="0">
                <a:latin typeface="Helvetica" charset="0"/>
                <a:ea typeface="Helvetica" charset="0"/>
                <a:cs typeface="Helvetica" charset="0"/>
              </a:rPr>
              <a:t>cheap</a:t>
            </a:r>
          </a:p>
          <a:p>
            <a:pPr algn="ctr"/>
            <a:r>
              <a:rPr lang="en-US" sz="2400" dirty="0">
                <a:latin typeface="Helvetica" charset="0"/>
                <a:ea typeface="Helvetica" charset="0"/>
                <a:cs typeface="Helvetica" charset="0"/>
              </a:rPr>
              <a:t>sensitive</a:t>
            </a:r>
          </a:p>
          <a:p>
            <a:pPr algn="ctr"/>
            <a:r>
              <a:rPr lang="en-US" sz="2400" dirty="0">
                <a:latin typeface="Helvetica" charset="0"/>
                <a:ea typeface="Helvetica" charset="0"/>
                <a:cs typeface="Helvetica" charset="0"/>
              </a:rPr>
              <a:t>1 cell: multi-bit</a:t>
            </a:r>
          </a:p>
        </p:txBody>
      </p:sp>
      <p:sp>
        <p:nvSpPr>
          <p:cNvPr id="9" name="Footer Placeholder 8">
            <a:extLst>
              <a:ext uri="{FF2B5EF4-FFF2-40B4-BE49-F238E27FC236}">
                <a16:creationId xmlns:a16="http://schemas.microsoft.com/office/drawing/2014/main" id="{49E54AC4-79E1-414D-AC2F-DE926B09A221}"/>
              </a:ext>
            </a:extLst>
          </p:cNvPr>
          <p:cNvSpPr>
            <a:spLocks noGrp="1"/>
          </p:cNvSpPr>
          <p:nvPr>
            <p:ph type="ftr" sz="quarter" idx="11"/>
          </p:nvPr>
        </p:nvSpPr>
        <p:spPr/>
        <p:txBody>
          <a:bodyPr/>
          <a:lstStyle/>
          <a:p>
            <a:r>
              <a:rPr lang="en-US"/>
              <a:t>GMU CS571 Spring 2021</a:t>
            </a:r>
            <a:endParaRPr lang="en-US" dirty="0"/>
          </a:p>
        </p:txBody>
      </p:sp>
      <p:sp>
        <p:nvSpPr>
          <p:cNvPr id="12" name="Date Placeholder 11">
            <a:extLst>
              <a:ext uri="{FF2B5EF4-FFF2-40B4-BE49-F238E27FC236}">
                <a16:creationId xmlns:a16="http://schemas.microsoft.com/office/drawing/2014/main" id="{7EA20270-2AF3-CC4B-993B-2D88A07C6B5C}"/>
              </a:ext>
            </a:extLst>
          </p:cNvPr>
          <p:cNvSpPr>
            <a:spLocks noGrp="1"/>
          </p:cNvSpPr>
          <p:nvPr>
            <p:ph type="dt" sz="half" idx="10"/>
          </p:nvPr>
        </p:nvSpPr>
        <p:spPr/>
        <p:txBody>
          <a:bodyPr/>
          <a:lstStyle/>
          <a:p>
            <a:r>
              <a:rPr lang="en-US"/>
              <a:t>Y. Cheng</a:t>
            </a:r>
            <a:endParaRPr lang="en-US" dirty="0"/>
          </a:p>
        </p:txBody>
      </p:sp>
      <p:sp>
        <p:nvSpPr>
          <p:cNvPr id="23" name="Slide Number Placeholder 22">
            <a:extLst>
              <a:ext uri="{FF2B5EF4-FFF2-40B4-BE49-F238E27FC236}">
                <a16:creationId xmlns:a16="http://schemas.microsoft.com/office/drawing/2014/main" id="{82A78A05-5E47-0B45-AAE1-729798ABC85D}"/>
              </a:ext>
            </a:extLst>
          </p:cNvPr>
          <p:cNvSpPr>
            <a:spLocks noGrp="1"/>
          </p:cNvSpPr>
          <p:nvPr>
            <p:ph type="sldNum" sz="quarter" idx="12"/>
          </p:nvPr>
        </p:nvSpPr>
        <p:spPr/>
        <p:txBody>
          <a:bodyPr/>
          <a:lstStyle/>
          <a:p>
            <a:fld id="{3FEAB63E-74B1-D643-A3C6-246018F1E4D4}" type="slidenum">
              <a:rPr lang="en-US" smtClean="0"/>
              <a:pPr/>
              <a:t>64</a:t>
            </a:fld>
            <a:endParaRPr lang="en-US"/>
          </a:p>
        </p:txBody>
      </p:sp>
    </p:spTree>
    <p:extLst>
      <p:ext uri="{BB962C8B-B14F-4D97-AF65-F5344CB8AC3E}">
        <p14:creationId xmlns:p14="http://schemas.microsoft.com/office/powerpoint/2010/main" val="1153689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Wearout</a:t>
            </a:r>
            <a:endParaRPr lang="en-US" dirty="0"/>
          </a:p>
        </p:txBody>
      </p:sp>
      <p:sp>
        <p:nvSpPr>
          <p:cNvPr id="3" name="Content Placeholder 2"/>
          <p:cNvSpPr>
            <a:spLocks noGrp="1"/>
          </p:cNvSpPr>
          <p:nvPr>
            <p:ph idx="1"/>
          </p:nvPr>
        </p:nvSpPr>
        <p:spPr/>
        <p:txBody>
          <a:bodyPr/>
          <a:lstStyle/>
          <a:p>
            <a:r>
              <a:rPr lang="en-US" dirty="0"/>
              <a:t>Problem: flash cells wear out after being erased too many times</a:t>
            </a:r>
          </a:p>
          <a:p>
            <a:endParaRPr lang="en-US" dirty="0"/>
          </a:p>
          <a:p>
            <a:r>
              <a:rPr lang="en-US" dirty="0"/>
              <a:t>MLC: ~10K times</a:t>
            </a:r>
          </a:p>
          <a:p>
            <a:r>
              <a:rPr lang="en-US" dirty="0"/>
              <a:t>SLC: ~100K times</a:t>
            </a:r>
          </a:p>
          <a:p>
            <a:endParaRPr lang="en-US" dirty="0"/>
          </a:p>
          <a:p>
            <a:r>
              <a:rPr lang="en-US" dirty="0"/>
              <a:t>Usage strategy: </a:t>
            </a:r>
            <a:r>
              <a:rPr lang="en-US" b="1" dirty="0">
                <a:solidFill>
                  <a:srgbClr val="C00000"/>
                </a:solidFill>
              </a:rPr>
              <a:t>???</a:t>
            </a:r>
          </a:p>
        </p:txBody>
      </p:sp>
      <p:sp>
        <p:nvSpPr>
          <p:cNvPr id="6" name="Footer Placeholder 5">
            <a:extLst>
              <a:ext uri="{FF2B5EF4-FFF2-40B4-BE49-F238E27FC236}">
                <a16:creationId xmlns:a16="http://schemas.microsoft.com/office/drawing/2014/main" id="{302209D3-33D6-3243-9699-F11624B34FEF}"/>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3095AB0F-4288-4645-875C-BAD934E6B3D1}"/>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00034166-FD4C-674A-91F5-24797FB031BF}"/>
              </a:ext>
            </a:extLst>
          </p:cNvPr>
          <p:cNvSpPr>
            <a:spLocks noGrp="1"/>
          </p:cNvSpPr>
          <p:nvPr>
            <p:ph type="sldNum" sz="quarter" idx="12"/>
          </p:nvPr>
        </p:nvSpPr>
        <p:spPr/>
        <p:txBody>
          <a:bodyPr/>
          <a:lstStyle/>
          <a:p>
            <a:fld id="{3FEAB63E-74B1-D643-A3C6-246018F1E4D4}" type="slidenum">
              <a:rPr lang="en-US" smtClean="0"/>
              <a:pPr/>
              <a:t>65</a:t>
            </a:fld>
            <a:endParaRPr lang="en-US"/>
          </a:p>
        </p:txBody>
      </p:sp>
    </p:spTree>
    <p:extLst>
      <p:ext uri="{BB962C8B-B14F-4D97-AF65-F5344CB8AC3E}">
        <p14:creationId xmlns:p14="http://schemas.microsoft.com/office/powerpoint/2010/main" val="9332243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Wearout</a:t>
            </a:r>
            <a:endParaRPr lang="en-US" dirty="0"/>
          </a:p>
        </p:txBody>
      </p:sp>
      <p:sp>
        <p:nvSpPr>
          <p:cNvPr id="3" name="Content Placeholder 2"/>
          <p:cNvSpPr>
            <a:spLocks noGrp="1"/>
          </p:cNvSpPr>
          <p:nvPr>
            <p:ph idx="1"/>
          </p:nvPr>
        </p:nvSpPr>
        <p:spPr/>
        <p:txBody>
          <a:bodyPr/>
          <a:lstStyle/>
          <a:p>
            <a:r>
              <a:rPr lang="en-US" dirty="0"/>
              <a:t>Problem: flash cells wear out after being erased too many times</a:t>
            </a:r>
          </a:p>
          <a:p>
            <a:endParaRPr lang="en-US" dirty="0"/>
          </a:p>
          <a:p>
            <a:r>
              <a:rPr lang="en-US" dirty="0"/>
              <a:t>MLC: ~10K times</a:t>
            </a:r>
          </a:p>
          <a:p>
            <a:r>
              <a:rPr lang="en-US" dirty="0"/>
              <a:t>SLC: ~100K times</a:t>
            </a:r>
          </a:p>
          <a:p>
            <a:endParaRPr lang="en-US" dirty="0"/>
          </a:p>
          <a:p>
            <a:r>
              <a:rPr lang="en-US" dirty="0"/>
              <a:t>Usage strategy: </a:t>
            </a:r>
            <a:r>
              <a:rPr lang="en-US" dirty="0">
                <a:solidFill>
                  <a:srgbClr val="0070C0"/>
                </a:solidFill>
              </a:rPr>
              <a:t>wear leveling</a:t>
            </a:r>
          </a:p>
          <a:p>
            <a:pPr lvl="1"/>
            <a:r>
              <a:rPr lang="en-US" dirty="0"/>
              <a:t>Prevents some cells from being </a:t>
            </a:r>
            <a:r>
              <a:rPr lang="en-US" dirty="0" err="1"/>
              <a:t>wornout</a:t>
            </a:r>
            <a:r>
              <a:rPr lang="en-US" dirty="0"/>
              <a:t> while others still fresh</a:t>
            </a:r>
          </a:p>
        </p:txBody>
      </p:sp>
      <p:sp>
        <p:nvSpPr>
          <p:cNvPr id="6" name="Footer Placeholder 5">
            <a:extLst>
              <a:ext uri="{FF2B5EF4-FFF2-40B4-BE49-F238E27FC236}">
                <a16:creationId xmlns:a16="http://schemas.microsoft.com/office/drawing/2014/main" id="{0C46AE11-4CB5-B848-9F13-FA006C444205}"/>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6D438B63-ECF8-7A4D-8E66-03D172C8DDAA}"/>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520C737E-1624-2142-9B0B-5988F52884B3}"/>
              </a:ext>
            </a:extLst>
          </p:cNvPr>
          <p:cNvSpPr>
            <a:spLocks noGrp="1"/>
          </p:cNvSpPr>
          <p:nvPr>
            <p:ph type="sldNum" sz="quarter" idx="12"/>
          </p:nvPr>
        </p:nvSpPr>
        <p:spPr/>
        <p:txBody>
          <a:bodyPr/>
          <a:lstStyle/>
          <a:p>
            <a:fld id="{3FEAB63E-74B1-D643-A3C6-246018F1E4D4}" type="slidenum">
              <a:rPr lang="en-US" smtClean="0"/>
              <a:pPr/>
              <a:t>66</a:t>
            </a:fld>
            <a:endParaRPr lang="en-US"/>
          </a:p>
        </p:txBody>
      </p:sp>
    </p:spTree>
    <p:extLst>
      <p:ext uri="{BB962C8B-B14F-4D97-AF65-F5344CB8AC3E}">
        <p14:creationId xmlns:p14="http://schemas.microsoft.com/office/powerpoint/2010/main" val="38934289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a:t>
            </a:r>
          </a:p>
        </p:txBody>
      </p:sp>
      <p:sp>
        <p:nvSpPr>
          <p:cNvPr id="3" name="Content Placeholder 2"/>
          <p:cNvSpPr>
            <a:spLocks noGrp="1"/>
          </p:cNvSpPr>
          <p:nvPr>
            <p:ph idx="1"/>
          </p:nvPr>
        </p:nvSpPr>
        <p:spPr/>
        <p:txBody>
          <a:bodyPr/>
          <a:lstStyle/>
          <a:p>
            <a:r>
              <a:rPr lang="en-US" dirty="0"/>
              <a:t>SSD devices are divided into banks (aka. planes)</a:t>
            </a:r>
          </a:p>
          <a:p>
            <a:endParaRPr lang="en-US" dirty="0"/>
          </a:p>
          <a:p>
            <a:r>
              <a:rPr lang="en-US" dirty="0"/>
              <a:t>Banks can be accessed in parallel</a:t>
            </a:r>
          </a:p>
        </p:txBody>
      </p:sp>
      <p:sp>
        <p:nvSpPr>
          <p:cNvPr id="5" name="Rectangle 4"/>
          <p:cNvSpPr/>
          <p:nvPr/>
        </p:nvSpPr>
        <p:spPr>
          <a:xfrm>
            <a:off x="15240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0</a:t>
            </a:r>
          </a:p>
        </p:txBody>
      </p:sp>
      <p:sp>
        <p:nvSpPr>
          <p:cNvPr id="6" name="Rectangle 5"/>
          <p:cNvSpPr/>
          <p:nvPr/>
        </p:nvSpPr>
        <p:spPr>
          <a:xfrm>
            <a:off x="31242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1</a:t>
            </a:r>
          </a:p>
        </p:txBody>
      </p:sp>
      <p:sp>
        <p:nvSpPr>
          <p:cNvPr id="7" name="Rectangle 6"/>
          <p:cNvSpPr/>
          <p:nvPr/>
        </p:nvSpPr>
        <p:spPr>
          <a:xfrm>
            <a:off x="47244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2</a:t>
            </a:r>
          </a:p>
        </p:txBody>
      </p:sp>
      <p:sp>
        <p:nvSpPr>
          <p:cNvPr id="8" name="Rectangle 7"/>
          <p:cNvSpPr/>
          <p:nvPr/>
        </p:nvSpPr>
        <p:spPr>
          <a:xfrm>
            <a:off x="63246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3</a:t>
            </a:r>
          </a:p>
        </p:txBody>
      </p:sp>
      <p:sp>
        <p:nvSpPr>
          <p:cNvPr id="10" name="Footer Placeholder 9">
            <a:extLst>
              <a:ext uri="{FF2B5EF4-FFF2-40B4-BE49-F238E27FC236}">
                <a16:creationId xmlns:a16="http://schemas.microsoft.com/office/drawing/2014/main" id="{149B62DB-6414-CC40-94AA-DF9FECD85B33}"/>
              </a:ext>
            </a:extLst>
          </p:cNvPr>
          <p:cNvSpPr>
            <a:spLocks noGrp="1"/>
          </p:cNvSpPr>
          <p:nvPr>
            <p:ph type="ftr" sz="quarter" idx="11"/>
          </p:nvPr>
        </p:nvSpPr>
        <p:spPr/>
        <p:txBody>
          <a:bodyPr/>
          <a:lstStyle/>
          <a:p>
            <a:r>
              <a:rPr lang="en-US"/>
              <a:t>GMU CS571 Spring 2021</a:t>
            </a:r>
            <a:endParaRPr lang="en-US" dirty="0"/>
          </a:p>
        </p:txBody>
      </p:sp>
      <p:sp>
        <p:nvSpPr>
          <p:cNvPr id="11" name="Date Placeholder 10">
            <a:extLst>
              <a:ext uri="{FF2B5EF4-FFF2-40B4-BE49-F238E27FC236}">
                <a16:creationId xmlns:a16="http://schemas.microsoft.com/office/drawing/2014/main" id="{B7D55186-C597-7C45-B9E9-3F9F4E0F4748}"/>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80EF7E5D-1E8A-1041-9587-CAC56519AAF8}"/>
              </a:ext>
            </a:extLst>
          </p:cNvPr>
          <p:cNvSpPr>
            <a:spLocks noGrp="1"/>
          </p:cNvSpPr>
          <p:nvPr>
            <p:ph type="sldNum" sz="quarter" idx="12"/>
          </p:nvPr>
        </p:nvSpPr>
        <p:spPr/>
        <p:txBody>
          <a:bodyPr/>
          <a:lstStyle/>
          <a:p>
            <a:fld id="{3FEAB63E-74B1-D643-A3C6-246018F1E4D4}" type="slidenum">
              <a:rPr lang="en-US" smtClean="0"/>
              <a:pPr/>
              <a:t>67</a:t>
            </a:fld>
            <a:endParaRPr lang="en-US"/>
          </a:p>
        </p:txBody>
      </p:sp>
    </p:spTree>
    <p:extLst>
      <p:ext uri="{BB962C8B-B14F-4D97-AF65-F5344CB8AC3E}">
        <p14:creationId xmlns:p14="http://schemas.microsoft.com/office/powerpoint/2010/main" val="93582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a:t>
            </a:r>
          </a:p>
        </p:txBody>
      </p:sp>
      <p:sp>
        <p:nvSpPr>
          <p:cNvPr id="3" name="Content Placeholder 2"/>
          <p:cNvSpPr>
            <a:spLocks noGrp="1"/>
          </p:cNvSpPr>
          <p:nvPr>
            <p:ph idx="1"/>
          </p:nvPr>
        </p:nvSpPr>
        <p:spPr/>
        <p:txBody>
          <a:bodyPr/>
          <a:lstStyle/>
          <a:p>
            <a:r>
              <a:rPr lang="en-US" dirty="0"/>
              <a:t>SSD devices are divided into banks (aka. planes)</a:t>
            </a:r>
          </a:p>
          <a:p>
            <a:endParaRPr lang="en-US" dirty="0"/>
          </a:p>
          <a:p>
            <a:r>
              <a:rPr lang="en-US" dirty="0"/>
              <a:t>Banks can be accessed in parallel</a:t>
            </a:r>
          </a:p>
        </p:txBody>
      </p:sp>
      <p:sp>
        <p:nvSpPr>
          <p:cNvPr id="5" name="Rectangle 4"/>
          <p:cNvSpPr/>
          <p:nvPr/>
        </p:nvSpPr>
        <p:spPr>
          <a:xfrm>
            <a:off x="15240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0</a:t>
            </a:r>
          </a:p>
        </p:txBody>
      </p:sp>
      <p:sp>
        <p:nvSpPr>
          <p:cNvPr id="6" name="Rectangle 5"/>
          <p:cNvSpPr/>
          <p:nvPr/>
        </p:nvSpPr>
        <p:spPr>
          <a:xfrm>
            <a:off x="31242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1</a:t>
            </a:r>
          </a:p>
        </p:txBody>
      </p:sp>
      <p:sp>
        <p:nvSpPr>
          <p:cNvPr id="7" name="Rectangle 6"/>
          <p:cNvSpPr/>
          <p:nvPr/>
        </p:nvSpPr>
        <p:spPr>
          <a:xfrm>
            <a:off x="47244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2</a:t>
            </a:r>
          </a:p>
        </p:txBody>
      </p:sp>
      <p:sp>
        <p:nvSpPr>
          <p:cNvPr id="8" name="Rectangle 7"/>
          <p:cNvSpPr/>
          <p:nvPr/>
        </p:nvSpPr>
        <p:spPr>
          <a:xfrm>
            <a:off x="63246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3</a:t>
            </a:r>
          </a:p>
        </p:txBody>
      </p:sp>
      <p:cxnSp>
        <p:nvCxnSpPr>
          <p:cNvPr id="10" name="Straight Arrow Connector 9"/>
          <p:cNvCxnSpPr/>
          <p:nvPr/>
        </p:nvCxnSpPr>
        <p:spPr>
          <a:xfrm>
            <a:off x="2133600" y="4191000"/>
            <a:ext cx="0" cy="45720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52600" y="3733800"/>
            <a:ext cx="801823" cy="461665"/>
          </a:xfrm>
          <a:prstGeom prst="rect">
            <a:avLst/>
          </a:prstGeom>
          <a:noFill/>
        </p:spPr>
        <p:txBody>
          <a:bodyPr wrap="none" rtlCol="0">
            <a:spAutoFit/>
          </a:bodyPr>
          <a:lstStyle/>
          <a:p>
            <a:r>
              <a:rPr lang="en-US" sz="2400">
                <a:latin typeface="Helvetica" charset="0"/>
                <a:ea typeface="Helvetica" charset="0"/>
                <a:cs typeface="Helvetica" charset="0"/>
              </a:rPr>
              <a:t>read</a:t>
            </a:r>
          </a:p>
        </p:txBody>
      </p:sp>
      <p:cxnSp>
        <p:nvCxnSpPr>
          <p:cNvPr id="12" name="Straight Arrow Connector 11"/>
          <p:cNvCxnSpPr/>
          <p:nvPr/>
        </p:nvCxnSpPr>
        <p:spPr>
          <a:xfrm>
            <a:off x="5294177" y="4191000"/>
            <a:ext cx="0" cy="45720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13177" y="3733800"/>
            <a:ext cx="801823" cy="461665"/>
          </a:xfrm>
          <a:prstGeom prst="rect">
            <a:avLst/>
          </a:prstGeom>
          <a:noFill/>
        </p:spPr>
        <p:txBody>
          <a:bodyPr wrap="none" rtlCol="0">
            <a:spAutoFit/>
          </a:bodyPr>
          <a:lstStyle/>
          <a:p>
            <a:r>
              <a:rPr lang="en-US" sz="2400">
                <a:latin typeface="Helvetica" charset="0"/>
                <a:ea typeface="Helvetica" charset="0"/>
                <a:cs typeface="Helvetica" charset="0"/>
              </a:rPr>
              <a:t>read</a:t>
            </a:r>
          </a:p>
        </p:txBody>
      </p:sp>
      <p:sp>
        <p:nvSpPr>
          <p:cNvPr id="14" name="Footer Placeholder 13">
            <a:extLst>
              <a:ext uri="{FF2B5EF4-FFF2-40B4-BE49-F238E27FC236}">
                <a16:creationId xmlns:a16="http://schemas.microsoft.com/office/drawing/2014/main" id="{00F99064-86EE-E84E-9EB0-D236CC0F969A}"/>
              </a:ext>
            </a:extLst>
          </p:cNvPr>
          <p:cNvSpPr>
            <a:spLocks noGrp="1"/>
          </p:cNvSpPr>
          <p:nvPr>
            <p:ph type="ftr" sz="quarter" idx="11"/>
          </p:nvPr>
        </p:nvSpPr>
        <p:spPr/>
        <p:txBody>
          <a:bodyPr/>
          <a:lstStyle/>
          <a:p>
            <a:r>
              <a:rPr lang="en-US"/>
              <a:t>GMU CS571 Spring 2021</a:t>
            </a:r>
            <a:endParaRPr lang="en-US" dirty="0"/>
          </a:p>
        </p:txBody>
      </p:sp>
      <p:sp>
        <p:nvSpPr>
          <p:cNvPr id="15" name="Date Placeholder 14">
            <a:extLst>
              <a:ext uri="{FF2B5EF4-FFF2-40B4-BE49-F238E27FC236}">
                <a16:creationId xmlns:a16="http://schemas.microsoft.com/office/drawing/2014/main" id="{3A9AA27A-F43E-4E41-8BAA-9A20CD3E9851}"/>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CA99F524-661C-FF46-9683-1D5B1FCE8D9F}"/>
              </a:ext>
            </a:extLst>
          </p:cNvPr>
          <p:cNvSpPr>
            <a:spLocks noGrp="1"/>
          </p:cNvSpPr>
          <p:nvPr>
            <p:ph type="sldNum" sz="quarter" idx="12"/>
          </p:nvPr>
        </p:nvSpPr>
        <p:spPr/>
        <p:txBody>
          <a:bodyPr/>
          <a:lstStyle/>
          <a:p>
            <a:fld id="{3FEAB63E-74B1-D643-A3C6-246018F1E4D4}" type="slidenum">
              <a:rPr lang="en-US" smtClean="0"/>
              <a:pPr/>
              <a:t>68</a:t>
            </a:fld>
            <a:endParaRPr lang="en-US"/>
          </a:p>
        </p:txBody>
      </p:sp>
    </p:spTree>
    <p:extLst>
      <p:ext uri="{BB962C8B-B14F-4D97-AF65-F5344CB8AC3E}">
        <p14:creationId xmlns:p14="http://schemas.microsoft.com/office/powerpoint/2010/main" val="1586312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a:t>
            </a:r>
          </a:p>
        </p:txBody>
      </p:sp>
      <p:sp>
        <p:nvSpPr>
          <p:cNvPr id="3" name="Content Placeholder 2"/>
          <p:cNvSpPr>
            <a:spLocks noGrp="1"/>
          </p:cNvSpPr>
          <p:nvPr>
            <p:ph idx="1"/>
          </p:nvPr>
        </p:nvSpPr>
        <p:spPr/>
        <p:txBody>
          <a:bodyPr/>
          <a:lstStyle/>
          <a:p>
            <a:r>
              <a:rPr lang="en-US" dirty="0"/>
              <a:t>SSD devices are divided into banks (aka. planes)</a:t>
            </a:r>
          </a:p>
          <a:p>
            <a:endParaRPr lang="en-US" dirty="0"/>
          </a:p>
          <a:p>
            <a:r>
              <a:rPr lang="en-US" dirty="0"/>
              <a:t>Banks can be accessed in parallel</a:t>
            </a:r>
          </a:p>
        </p:txBody>
      </p:sp>
      <p:sp>
        <p:nvSpPr>
          <p:cNvPr id="5" name="Rectangle 4"/>
          <p:cNvSpPr/>
          <p:nvPr/>
        </p:nvSpPr>
        <p:spPr>
          <a:xfrm>
            <a:off x="15240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0</a:t>
            </a:r>
          </a:p>
        </p:txBody>
      </p:sp>
      <p:sp>
        <p:nvSpPr>
          <p:cNvPr id="6" name="Rectangle 5"/>
          <p:cNvSpPr/>
          <p:nvPr/>
        </p:nvSpPr>
        <p:spPr>
          <a:xfrm>
            <a:off x="31242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1</a:t>
            </a:r>
          </a:p>
        </p:txBody>
      </p:sp>
      <p:sp>
        <p:nvSpPr>
          <p:cNvPr id="7" name="Rectangle 6"/>
          <p:cNvSpPr/>
          <p:nvPr/>
        </p:nvSpPr>
        <p:spPr>
          <a:xfrm>
            <a:off x="47244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2</a:t>
            </a:r>
          </a:p>
        </p:txBody>
      </p:sp>
      <p:sp>
        <p:nvSpPr>
          <p:cNvPr id="8" name="Rectangle 7"/>
          <p:cNvSpPr/>
          <p:nvPr/>
        </p:nvSpPr>
        <p:spPr>
          <a:xfrm>
            <a:off x="63246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3</a:t>
            </a:r>
          </a:p>
        </p:txBody>
      </p:sp>
      <p:cxnSp>
        <p:nvCxnSpPr>
          <p:cNvPr id="10" name="Straight Arrow Connector 9"/>
          <p:cNvCxnSpPr/>
          <p:nvPr/>
        </p:nvCxnSpPr>
        <p:spPr>
          <a:xfrm>
            <a:off x="2133600" y="4191000"/>
            <a:ext cx="0" cy="457200"/>
          </a:xfrm>
          <a:prstGeom prst="straightConnector1">
            <a:avLst/>
          </a:prstGeom>
          <a:ln>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52600" y="3733800"/>
            <a:ext cx="784189" cy="461665"/>
          </a:xfrm>
          <a:prstGeom prst="rect">
            <a:avLst/>
          </a:prstGeom>
          <a:noFill/>
        </p:spPr>
        <p:txBody>
          <a:bodyPr wrap="none" rtlCol="0">
            <a:spAutoFit/>
          </a:bodyPr>
          <a:lstStyle/>
          <a:p>
            <a:r>
              <a:rPr lang="en-US" sz="2400" dirty="0">
                <a:latin typeface="Helvetica" charset="0"/>
                <a:ea typeface="Helvetica" charset="0"/>
                <a:cs typeface="Helvetica" charset="0"/>
              </a:rPr>
              <a:t>data</a:t>
            </a:r>
          </a:p>
        </p:txBody>
      </p:sp>
      <p:cxnSp>
        <p:nvCxnSpPr>
          <p:cNvPr id="12" name="Straight Arrow Connector 11"/>
          <p:cNvCxnSpPr/>
          <p:nvPr/>
        </p:nvCxnSpPr>
        <p:spPr>
          <a:xfrm>
            <a:off x="5294177" y="4191000"/>
            <a:ext cx="0" cy="457200"/>
          </a:xfrm>
          <a:prstGeom prst="straightConnector1">
            <a:avLst/>
          </a:prstGeom>
          <a:ln>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13177" y="3733800"/>
            <a:ext cx="784189" cy="461665"/>
          </a:xfrm>
          <a:prstGeom prst="rect">
            <a:avLst/>
          </a:prstGeom>
          <a:noFill/>
        </p:spPr>
        <p:txBody>
          <a:bodyPr wrap="none" rtlCol="0">
            <a:spAutoFit/>
          </a:bodyPr>
          <a:lstStyle/>
          <a:p>
            <a:r>
              <a:rPr lang="en-US" sz="2400" dirty="0">
                <a:latin typeface="Helvetica" charset="0"/>
                <a:ea typeface="Helvetica" charset="0"/>
                <a:cs typeface="Helvetica" charset="0"/>
              </a:rPr>
              <a:t>data</a:t>
            </a:r>
          </a:p>
        </p:txBody>
      </p:sp>
      <p:sp>
        <p:nvSpPr>
          <p:cNvPr id="14" name="Footer Placeholder 13">
            <a:extLst>
              <a:ext uri="{FF2B5EF4-FFF2-40B4-BE49-F238E27FC236}">
                <a16:creationId xmlns:a16="http://schemas.microsoft.com/office/drawing/2014/main" id="{C476911A-5305-684A-8B9D-D81B4D7B6F99}"/>
              </a:ext>
            </a:extLst>
          </p:cNvPr>
          <p:cNvSpPr>
            <a:spLocks noGrp="1"/>
          </p:cNvSpPr>
          <p:nvPr>
            <p:ph type="ftr" sz="quarter" idx="11"/>
          </p:nvPr>
        </p:nvSpPr>
        <p:spPr/>
        <p:txBody>
          <a:bodyPr/>
          <a:lstStyle/>
          <a:p>
            <a:r>
              <a:rPr lang="en-US"/>
              <a:t>GMU CS571 Spring 2021</a:t>
            </a:r>
            <a:endParaRPr lang="en-US" dirty="0"/>
          </a:p>
        </p:txBody>
      </p:sp>
      <p:sp>
        <p:nvSpPr>
          <p:cNvPr id="15" name="Date Placeholder 14">
            <a:extLst>
              <a:ext uri="{FF2B5EF4-FFF2-40B4-BE49-F238E27FC236}">
                <a16:creationId xmlns:a16="http://schemas.microsoft.com/office/drawing/2014/main" id="{CFE2FC2B-AE9E-E54E-BF35-325A72E9EB31}"/>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C98DC394-94C8-8444-A3D8-2EFECA5FD89E}"/>
              </a:ext>
            </a:extLst>
          </p:cNvPr>
          <p:cNvSpPr>
            <a:spLocks noGrp="1"/>
          </p:cNvSpPr>
          <p:nvPr>
            <p:ph type="sldNum" sz="quarter" idx="12"/>
          </p:nvPr>
        </p:nvSpPr>
        <p:spPr/>
        <p:txBody>
          <a:bodyPr/>
          <a:lstStyle/>
          <a:p>
            <a:fld id="{3FEAB63E-74B1-D643-A3C6-246018F1E4D4}" type="slidenum">
              <a:rPr lang="en-US" smtClean="0"/>
              <a:pPr/>
              <a:t>69</a:t>
            </a:fld>
            <a:endParaRPr lang="en-US"/>
          </a:p>
        </p:txBody>
      </p:sp>
    </p:spTree>
    <p:extLst>
      <p:ext uri="{BB962C8B-B14F-4D97-AF65-F5344CB8AC3E}">
        <p14:creationId xmlns:p14="http://schemas.microsoft.com/office/powerpoint/2010/main" val="405895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94200" y="2286000"/>
            <a:ext cx="3454400" cy="3048000"/>
          </a:xfrm>
        </p:spPr>
      </p:pic>
      <p:sp>
        <p:nvSpPr>
          <p:cNvPr id="6" name="Oval 5"/>
          <p:cNvSpPr/>
          <p:nvPr/>
        </p:nvSpPr>
        <p:spPr>
          <a:xfrm>
            <a:off x="5334000" y="2971800"/>
            <a:ext cx="1600200" cy="1600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71935" y="3429000"/>
            <a:ext cx="3266665" cy="461665"/>
          </a:xfrm>
          <a:prstGeom prst="rect">
            <a:avLst/>
          </a:prstGeom>
          <a:noFill/>
        </p:spPr>
        <p:txBody>
          <a:bodyPr wrap="none" rtlCol="0">
            <a:spAutoFit/>
          </a:bodyPr>
          <a:lstStyle/>
          <a:p>
            <a:pPr algn="r"/>
            <a:r>
              <a:rPr lang="en-US" sz="2400" dirty="0">
                <a:latin typeface="Helvetica" charset="0"/>
                <a:ea typeface="Helvetica" charset="0"/>
                <a:cs typeface="Helvetica" charset="0"/>
              </a:rPr>
              <a:t>A single </a:t>
            </a:r>
            <a:r>
              <a:rPr lang="en-US" sz="2400">
                <a:latin typeface="Helvetica" charset="0"/>
                <a:ea typeface="Helvetica" charset="0"/>
                <a:cs typeface="Helvetica" charset="0"/>
              </a:rPr>
              <a:t>track example</a:t>
            </a:r>
            <a:endParaRPr lang="en-US" sz="2400" dirty="0">
              <a:latin typeface="Helvetica" charset="0"/>
              <a:ea typeface="Helvetica" charset="0"/>
              <a:cs typeface="Helvetica" charset="0"/>
            </a:endParaRPr>
          </a:p>
        </p:txBody>
      </p:sp>
      <p:sp>
        <p:nvSpPr>
          <p:cNvPr id="8" name="Footer Placeholder 7">
            <a:extLst>
              <a:ext uri="{FF2B5EF4-FFF2-40B4-BE49-F238E27FC236}">
                <a16:creationId xmlns:a16="http://schemas.microsoft.com/office/drawing/2014/main" id="{FAE10FE1-EED0-0446-AE5F-9C345F427E5F}"/>
              </a:ext>
            </a:extLst>
          </p:cNvPr>
          <p:cNvSpPr>
            <a:spLocks noGrp="1"/>
          </p:cNvSpPr>
          <p:nvPr>
            <p:ph type="ftr" sz="quarter" idx="11"/>
          </p:nvPr>
        </p:nvSpPr>
        <p:spPr/>
        <p:txBody>
          <a:bodyPr/>
          <a:lstStyle/>
          <a:p>
            <a:r>
              <a:rPr lang="en-US"/>
              <a:t>GMU CS571 Spring 2021</a:t>
            </a:r>
            <a:endParaRPr lang="en-US" dirty="0"/>
          </a:p>
        </p:txBody>
      </p:sp>
      <p:sp>
        <p:nvSpPr>
          <p:cNvPr id="9" name="Date Placeholder 8">
            <a:extLst>
              <a:ext uri="{FF2B5EF4-FFF2-40B4-BE49-F238E27FC236}">
                <a16:creationId xmlns:a16="http://schemas.microsoft.com/office/drawing/2014/main" id="{4C9550FA-11E2-6945-A16C-22F2C33F2117}"/>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677D1105-8A97-8D42-873D-B177983517B1}"/>
              </a:ext>
            </a:extLst>
          </p:cNvPr>
          <p:cNvSpPr>
            <a:spLocks noGrp="1"/>
          </p:cNvSpPr>
          <p:nvPr>
            <p:ph type="sldNum" sz="quarter" idx="12"/>
          </p:nvPr>
        </p:nvSpPr>
        <p:spPr/>
        <p:txBody>
          <a:bodyPr/>
          <a:lstStyle/>
          <a:p>
            <a:fld id="{3FEAB63E-74B1-D643-A3C6-246018F1E4D4}" type="slidenum">
              <a:rPr lang="en-US" smtClean="0"/>
              <a:pPr/>
              <a:t>7</a:t>
            </a:fld>
            <a:endParaRPr lang="en-US"/>
          </a:p>
        </p:txBody>
      </p:sp>
    </p:spTree>
    <p:extLst>
      <p:ext uri="{BB962C8B-B14F-4D97-AF65-F5344CB8AC3E}">
        <p14:creationId xmlns:p14="http://schemas.microsoft.com/office/powerpoint/2010/main" val="8591212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Writes</a:t>
            </a:r>
          </a:p>
        </p:txBody>
      </p:sp>
      <p:sp>
        <p:nvSpPr>
          <p:cNvPr id="3" name="Content Placeholder 2"/>
          <p:cNvSpPr>
            <a:spLocks noGrp="1"/>
          </p:cNvSpPr>
          <p:nvPr>
            <p:ph idx="1"/>
          </p:nvPr>
        </p:nvSpPr>
        <p:spPr/>
        <p:txBody>
          <a:bodyPr/>
          <a:lstStyle/>
          <a:p>
            <a:r>
              <a:rPr lang="en-US" dirty="0"/>
              <a:t>Writing 0’s</a:t>
            </a:r>
          </a:p>
          <a:p>
            <a:pPr lvl="1"/>
            <a:r>
              <a:rPr lang="en-US" dirty="0"/>
              <a:t>Fast, fine-grained</a:t>
            </a:r>
          </a:p>
          <a:p>
            <a:endParaRPr lang="en-US" dirty="0"/>
          </a:p>
          <a:p>
            <a:r>
              <a:rPr lang="en-US" dirty="0"/>
              <a:t>Writing 1’s</a:t>
            </a:r>
          </a:p>
          <a:p>
            <a:pPr lvl="1"/>
            <a:r>
              <a:rPr lang="en-US" dirty="0"/>
              <a:t>Slow, coarse-grained</a:t>
            </a:r>
          </a:p>
        </p:txBody>
      </p:sp>
      <p:sp>
        <p:nvSpPr>
          <p:cNvPr id="6" name="Footer Placeholder 5">
            <a:extLst>
              <a:ext uri="{FF2B5EF4-FFF2-40B4-BE49-F238E27FC236}">
                <a16:creationId xmlns:a16="http://schemas.microsoft.com/office/drawing/2014/main" id="{6122B0D7-286D-7944-BDC7-3063A5E0E893}"/>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A2AAEAA2-8625-524C-87AF-C4A5707E9A5E}"/>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694CE421-86C3-F343-A19B-8955344E9790}"/>
              </a:ext>
            </a:extLst>
          </p:cNvPr>
          <p:cNvSpPr>
            <a:spLocks noGrp="1"/>
          </p:cNvSpPr>
          <p:nvPr>
            <p:ph type="sldNum" sz="quarter" idx="12"/>
          </p:nvPr>
        </p:nvSpPr>
        <p:spPr/>
        <p:txBody>
          <a:bodyPr/>
          <a:lstStyle/>
          <a:p>
            <a:fld id="{3FEAB63E-74B1-D643-A3C6-246018F1E4D4}" type="slidenum">
              <a:rPr lang="en-US" smtClean="0"/>
              <a:pPr/>
              <a:t>70</a:t>
            </a:fld>
            <a:endParaRPr lang="en-US"/>
          </a:p>
        </p:txBody>
      </p:sp>
    </p:spTree>
    <p:extLst>
      <p:ext uri="{BB962C8B-B14F-4D97-AF65-F5344CB8AC3E}">
        <p14:creationId xmlns:p14="http://schemas.microsoft.com/office/powerpoint/2010/main" val="19711331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Writes</a:t>
            </a:r>
          </a:p>
        </p:txBody>
      </p:sp>
      <p:sp>
        <p:nvSpPr>
          <p:cNvPr id="3" name="Content Placeholder 2"/>
          <p:cNvSpPr>
            <a:spLocks noGrp="1"/>
          </p:cNvSpPr>
          <p:nvPr>
            <p:ph idx="1"/>
          </p:nvPr>
        </p:nvSpPr>
        <p:spPr/>
        <p:txBody>
          <a:bodyPr/>
          <a:lstStyle/>
          <a:p>
            <a:r>
              <a:rPr lang="en-US" dirty="0"/>
              <a:t>Writing 0’s</a:t>
            </a:r>
          </a:p>
          <a:p>
            <a:pPr lvl="1"/>
            <a:r>
              <a:rPr lang="en-US" dirty="0"/>
              <a:t>Fast, fine-grained</a:t>
            </a:r>
          </a:p>
          <a:p>
            <a:pPr lvl="1"/>
            <a:r>
              <a:rPr lang="en-US" dirty="0"/>
              <a:t>called “</a:t>
            </a:r>
            <a:r>
              <a:rPr lang="en-US" b="1" dirty="0">
                <a:solidFill>
                  <a:srgbClr val="00B050"/>
                </a:solidFill>
              </a:rPr>
              <a:t>program</a:t>
            </a:r>
            <a:r>
              <a:rPr lang="en-US" dirty="0"/>
              <a:t>”</a:t>
            </a:r>
          </a:p>
          <a:p>
            <a:r>
              <a:rPr lang="en-US" dirty="0"/>
              <a:t>Writing 1’s</a:t>
            </a:r>
          </a:p>
          <a:p>
            <a:pPr lvl="1"/>
            <a:r>
              <a:rPr lang="en-US" dirty="0"/>
              <a:t>Slow, coarse-grained</a:t>
            </a:r>
          </a:p>
          <a:p>
            <a:pPr lvl="1"/>
            <a:r>
              <a:rPr lang="en-US" dirty="0"/>
              <a:t>called “</a:t>
            </a:r>
            <a:r>
              <a:rPr lang="en-US" b="1" dirty="0">
                <a:solidFill>
                  <a:srgbClr val="C00000"/>
                </a:solidFill>
              </a:rPr>
              <a:t>erase</a:t>
            </a:r>
            <a:r>
              <a:rPr lang="en-US" dirty="0"/>
              <a:t>”</a:t>
            </a:r>
          </a:p>
        </p:txBody>
      </p:sp>
      <p:sp>
        <p:nvSpPr>
          <p:cNvPr id="6" name="Footer Placeholder 5">
            <a:extLst>
              <a:ext uri="{FF2B5EF4-FFF2-40B4-BE49-F238E27FC236}">
                <a16:creationId xmlns:a16="http://schemas.microsoft.com/office/drawing/2014/main" id="{D4DABAC5-096F-C74F-A8F4-FBF3D9EB822D}"/>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4A5A26C4-117F-684C-AB00-EC6DA0175FC9}"/>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8AEC13BE-603F-564F-B24A-AAAB476D0C93}"/>
              </a:ext>
            </a:extLst>
          </p:cNvPr>
          <p:cNvSpPr>
            <a:spLocks noGrp="1"/>
          </p:cNvSpPr>
          <p:nvPr>
            <p:ph type="sldNum" sz="quarter" idx="12"/>
          </p:nvPr>
        </p:nvSpPr>
        <p:spPr/>
        <p:txBody>
          <a:bodyPr/>
          <a:lstStyle/>
          <a:p>
            <a:fld id="{3FEAB63E-74B1-D643-A3C6-246018F1E4D4}" type="slidenum">
              <a:rPr lang="en-US" smtClean="0"/>
              <a:pPr/>
              <a:t>71</a:t>
            </a:fld>
            <a:endParaRPr lang="en-US"/>
          </a:p>
        </p:txBody>
      </p:sp>
    </p:spTree>
    <p:extLst>
      <p:ext uri="{BB962C8B-B14F-4D97-AF65-F5344CB8AC3E}">
        <p14:creationId xmlns:p14="http://schemas.microsoft.com/office/powerpoint/2010/main" val="10517521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Writes</a:t>
            </a:r>
          </a:p>
        </p:txBody>
      </p:sp>
      <p:sp>
        <p:nvSpPr>
          <p:cNvPr id="3" name="Content Placeholder 2"/>
          <p:cNvSpPr>
            <a:spLocks noGrp="1"/>
          </p:cNvSpPr>
          <p:nvPr>
            <p:ph idx="1"/>
          </p:nvPr>
        </p:nvSpPr>
        <p:spPr/>
        <p:txBody>
          <a:bodyPr/>
          <a:lstStyle/>
          <a:p>
            <a:r>
              <a:rPr lang="en-US" dirty="0"/>
              <a:t>Writing 0’s</a:t>
            </a:r>
          </a:p>
          <a:p>
            <a:pPr lvl="1"/>
            <a:r>
              <a:rPr lang="en-US" dirty="0"/>
              <a:t>Fast, fine-grained [page-level]</a:t>
            </a:r>
          </a:p>
          <a:p>
            <a:pPr lvl="1"/>
            <a:r>
              <a:rPr lang="en-US" dirty="0"/>
              <a:t>called “</a:t>
            </a:r>
            <a:r>
              <a:rPr lang="en-US" b="1" dirty="0">
                <a:solidFill>
                  <a:srgbClr val="00B050"/>
                </a:solidFill>
              </a:rPr>
              <a:t>program</a:t>
            </a:r>
            <a:r>
              <a:rPr lang="en-US" dirty="0"/>
              <a:t>”</a:t>
            </a:r>
          </a:p>
          <a:p>
            <a:r>
              <a:rPr lang="en-US" dirty="0"/>
              <a:t>Writing 1’s</a:t>
            </a:r>
          </a:p>
          <a:p>
            <a:pPr lvl="1"/>
            <a:r>
              <a:rPr lang="en-US" dirty="0"/>
              <a:t>Slow, coarse-grained [block-level]</a:t>
            </a:r>
          </a:p>
          <a:p>
            <a:pPr lvl="1"/>
            <a:r>
              <a:rPr lang="en-US" dirty="0"/>
              <a:t>called “</a:t>
            </a:r>
            <a:r>
              <a:rPr lang="en-US" b="1" dirty="0">
                <a:solidFill>
                  <a:srgbClr val="C00000"/>
                </a:solidFill>
              </a:rPr>
              <a:t>erase</a:t>
            </a:r>
            <a:r>
              <a:rPr lang="en-US" dirty="0"/>
              <a:t>”</a:t>
            </a:r>
          </a:p>
        </p:txBody>
      </p:sp>
      <p:sp>
        <p:nvSpPr>
          <p:cNvPr id="6" name="Footer Placeholder 5">
            <a:extLst>
              <a:ext uri="{FF2B5EF4-FFF2-40B4-BE49-F238E27FC236}">
                <a16:creationId xmlns:a16="http://schemas.microsoft.com/office/drawing/2014/main" id="{76C3227E-9AE5-364D-B3E8-B44DFFE927A2}"/>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18328064-05EA-154C-9EB1-B5D1E8DAEBCD}"/>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275D7184-EB4E-8B4D-9909-03752EA73267}"/>
              </a:ext>
            </a:extLst>
          </p:cNvPr>
          <p:cNvSpPr>
            <a:spLocks noGrp="1"/>
          </p:cNvSpPr>
          <p:nvPr>
            <p:ph type="sldNum" sz="quarter" idx="12"/>
          </p:nvPr>
        </p:nvSpPr>
        <p:spPr/>
        <p:txBody>
          <a:bodyPr/>
          <a:lstStyle/>
          <a:p>
            <a:fld id="{3FEAB63E-74B1-D643-A3C6-246018F1E4D4}" type="slidenum">
              <a:rPr lang="en-US" smtClean="0"/>
              <a:pPr/>
              <a:t>72</a:t>
            </a:fld>
            <a:endParaRPr lang="en-US"/>
          </a:p>
        </p:txBody>
      </p:sp>
    </p:spTree>
    <p:extLst>
      <p:ext uri="{BB962C8B-B14F-4D97-AF65-F5344CB8AC3E}">
        <p14:creationId xmlns:p14="http://schemas.microsoft.com/office/powerpoint/2010/main" val="10775910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Writes</a:t>
            </a:r>
          </a:p>
        </p:txBody>
      </p:sp>
      <p:sp>
        <p:nvSpPr>
          <p:cNvPr id="3" name="Content Placeholder 2"/>
          <p:cNvSpPr>
            <a:spLocks noGrp="1"/>
          </p:cNvSpPr>
          <p:nvPr>
            <p:ph idx="1"/>
          </p:nvPr>
        </p:nvSpPr>
        <p:spPr/>
        <p:txBody>
          <a:bodyPr/>
          <a:lstStyle/>
          <a:p>
            <a:r>
              <a:rPr lang="en-US" dirty="0"/>
              <a:t>Writing 0’s</a:t>
            </a:r>
          </a:p>
          <a:p>
            <a:pPr lvl="1"/>
            <a:r>
              <a:rPr lang="en-US" dirty="0"/>
              <a:t>Fast, fine-grained [page-level]</a:t>
            </a:r>
          </a:p>
          <a:p>
            <a:pPr lvl="1"/>
            <a:r>
              <a:rPr lang="en-US" dirty="0"/>
              <a:t>called “</a:t>
            </a:r>
            <a:r>
              <a:rPr lang="en-US" b="1" dirty="0">
                <a:solidFill>
                  <a:srgbClr val="00B050"/>
                </a:solidFill>
              </a:rPr>
              <a:t>program</a:t>
            </a:r>
            <a:r>
              <a:rPr lang="en-US" dirty="0"/>
              <a:t>”</a:t>
            </a:r>
          </a:p>
          <a:p>
            <a:r>
              <a:rPr lang="en-US" dirty="0"/>
              <a:t>Writing 1’s</a:t>
            </a:r>
          </a:p>
          <a:p>
            <a:pPr lvl="1"/>
            <a:r>
              <a:rPr lang="en-US" dirty="0"/>
              <a:t>Slow, coarse-grained [block-level]</a:t>
            </a:r>
          </a:p>
          <a:p>
            <a:pPr lvl="1"/>
            <a:r>
              <a:rPr lang="en-US" dirty="0"/>
              <a:t>called “</a:t>
            </a:r>
            <a:r>
              <a:rPr lang="en-US" b="1" dirty="0">
                <a:solidFill>
                  <a:srgbClr val="C00000"/>
                </a:solidFill>
              </a:rPr>
              <a:t>erase</a:t>
            </a:r>
            <a:r>
              <a:rPr lang="en-US" dirty="0"/>
              <a:t>”</a:t>
            </a:r>
          </a:p>
          <a:p>
            <a:r>
              <a:rPr lang="en-US" dirty="0"/>
              <a:t>Flash can only “write” (program) into </a:t>
            </a:r>
            <a:r>
              <a:rPr lang="en-US" b="1" dirty="0">
                <a:solidFill>
                  <a:srgbClr val="0070C0"/>
                </a:solidFill>
              </a:rPr>
              <a:t>clean</a:t>
            </a:r>
            <a:r>
              <a:rPr lang="en-US" dirty="0"/>
              <a:t> pages</a:t>
            </a:r>
          </a:p>
          <a:p>
            <a:pPr lvl="1"/>
            <a:r>
              <a:rPr lang="en-US" dirty="0"/>
              <a:t>“</a:t>
            </a:r>
            <a:r>
              <a:rPr lang="en-US" b="1" dirty="0">
                <a:solidFill>
                  <a:srgbClr val="0070C0"/>
                </a:solidFill>
              </a:rPr>
              <a:t>clean</a:t>
            </a:r>
            <a:r>
              <a:rPr lang="en-US" dirty="0"/>
              <a:t>”: pages containing all 1’s (pages that have been erased) </a:t>
            </a:r>
          </a:p>
          <a:p>
            <a:pPr lvl="1"/>
            <a:r>
              <a:rPr lang="en-US" dirty="0"/>
              <a:t>Flash does not support in-place overwrite!</a:t>
            </a:r>
          </a:p>
          <a:p>
            <a:pPr lvl="1"/>
            <a:endParaRPr lang="en-US" dirty="0"/>
          </a:p>
        </p:txBody>
      </p:sp>
      <p:sp>
        <p:nvSpPr>
          <p:cNvPr id="6" name="Footer Placeholder 5">
            <a:extLst>
              <a:ext uri="{FF2B5EF4-FFF2-40B4-BE49-F238E27FC236}">
                <a16:creationId xmlns:a16="http://schemas.microsoft.com/office/drawing/2014/main" id="{76C3227E-9AE5-364D-B3E8-B44DFFE927A2}"/>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FD73B868-58AE-0E46-A685-73024E4EFC5F}"/>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D9F90D8-2D86-014E-97BC-C764CA9C1A75}"/>
              </a:ext>
            </a:extLst>
          </p:cNvPr>
          <p:cNvSpPr>
            <a:spLocks noGrp="1"/>
          </p:cNvSpPr>
          <p:nvPr>
            <p:ph type="sldNum" sz="quarter" idx="12"/>
          </p:nvPr>
        </p:nvSpPr>
        <p:spPr/>
        <p:txBody>
          <a:bodyPr/>
          <a:lstStyle/>
          <a:p>
            <a:fld id="{3FEAB63E-74B1-D643-A3C6-246018F1E4D4}" type="slidenum">
              <a:rPr lang="en-US" smtClean="0"/>
              <a:pPr/>
              <a:t>73</a:t>
            </a:fld>
            <a:endParaRPr lang="en-US"/>
          </a:p>
        </p:txBody>
      </p:sp>
    </p:spTree>
    <p:extLst>
      <p:ext uri="{BB962C8B-B14F-4D97-AF65-F5344CB8AC3E}">
        <p14:creationId xmlns:p14="http://schemas.microsoft.com/office/powerpoint/2010/main" val="6238018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 and Blocks</a:t>
            </a:r>
          </a:p>
        </p:txBody>
      </p:sp>
      <p:sp>
        <p:nvSpPr>
          <p:cNvPr id="5" name="Rectangle 4"/>
          <p:cNvSpPr/>
          <p:nvPr/>
        </p:nvSpPr>
        <p:spPr>
          <a:xfrm>
            <a:off x="16002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0</a:t>
            </a:r>
          </a:p>
        </p:txBody>
      </p:sp>
      <p:sp>
        <p:nvSpPr>
          <p:cNvPr id="6" name="Rectangle 5"/>
          <p:cNvSpPr/>
          <p:nvPr/>
        </p:nvSpPr>
        <p:spPr>
          <a:xfrm>
            <a:off x="32004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1</a:t>
            </a:r>
          </a:p>
        </p:txBody>
      </p:sp>
      <p:sp>
        <p:nvSpPr>
          <p:cNvPr id="7" name="Rectangle 6"/>
          <p:cNvSpPr/>
          <p:nvPr/>
        </p:nvSpPr>
        <p:spPr>
          <a:xfrm>
            <a:off x="48006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2</a:t>
            </a:r>
          </a:p>
        </p:txBody>
      </p:sp>
      <p:sp>
        <p:nvSpPr>
          <p:cNvPr id="8" name="Rectangle 7"/>
          <p:cNvSpPr/>
          <p:nvPr/>
        </p:nvSpPr>
        <p:spPr>
          <a:xfrm>
            <a:off x="64008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3</a:t>
            </a:r>
          </a:p>
        </p:txBody>
      </p:sp>
      <p:sp>
        <p:nvSpPr>
          <p:cNvPr id="9" name="Footer Placeholder 8">
            <a:extLst>
              <a:ext uri="{FF2B5EF4-FFF2-40B4-BE49-F238E27FC236}">
                <a16:creationId xmlns:a16="http://schemas.microsoft.com/office/drawing/2014/main" id="{24CE8662-AB19-534C-9575-92896A27A6DE}"/>
              </a:ext>
            </a:extLst>
          </p:cNvPr>
          <p:cNvSpPr>
            <a:spLocks noGrp="1"/>
          </p:cNvSpPr>
          <p:nvPr>
            <p:ph type="ftr" sz="quarter" idx="11"/>
          </p:nvPr>
        </p:nvSpPr>
        <p:spPr/>
        <p:txBody>
          <a:bodyPr/>
          <a:lstStyle/>
          <a:p>
            <a:r>
              <a:rPr lang="en-US"/>
              <a:t>GMU CS571 Spring 2021</a:t>
            </a:r>
            <a:endParaRPr lang="en-US" dirty="0"/>
          </a:p>
        </p:txBody>
      </p:sp>
      <p:sp>
        <p:nvSpPr>
          <p:cNvPr id="10" name="Date Placeholder 9">
            <a:extLst>
              <a:ext uri="{FF2B5EF4-FFF2-40B4-BE49-F238E27FC236}">
                <a16:creationId xmlns:a16="http://schemas.microsoft.com/office/drawing/2014/main" id="{F6C96DAC-2DE4-3D4B-9317-DC3BE71B50FA}"/>
              </a:ext>
            </a:extLst>
          </p:cNvPr>
          <p:cNvSpPr>
            <a:spLocks noGrp="1"/>
          </p:cNvSpPr>
          <p:nvPr>
            <p:ph type="dt" sz="half" idx="10"/>
          </p:nvPr>
        </p:nvSpPr>
        <p:spPr/>
        <p:txBody>
          <a:bodyPr/>
          <a:lstStyle/>
          <a:p>
            <a:r>
              <a:rPr lang="en-US"/>
              <a:t>Y. Cheng</a:t>
            </a:r>
            <a:endParaRPr lang="en-US" dirty="0"/>
          </a:p>
        </p:txBody>
      </p:sp>
      <p:sp>
        <p:nvSpPr>
          <p:cNvPr id="11" name="Slide Number Placeholder 10">
            <a:extLst>
              <a:ext uri="{FF2B5EF4-FFF2-40B4-BE49-F238E27FC236}">
                <a16:creationId xmlns:a16="http://schemas.microsoft.com/office/drawing/2014/main" id="{61207E04-B1DE-614D-B2D9-15F1AA0DE2DA}"/>
              </a:ext>
            </a:extLst>
          </p:cNvPr>
          <p:cNvSpPr>
            <a:spLocks noGrp="1"/>
          </p:cNvSpPr>
          <p:nvPr>
            <p:ph type="sldNum" sz="quarter" idx="12"/>
          </p:nvPr>
        </p:nvSpPr>
        <p:spPr/>
        <p:txBody>
          <a:bodyPr/>
          <a:lstStyle/>
          <a:p>
            <a:fld id="{3FEAB63E-74B1-D643-A3C6-246018F1E4D4}" type="slidenum">
              <a:rPr lang="en-US" smtClean="0"/>
              <a:pPr/>
              <a:t>74</a:t>
            </a:fld>
            <a:endParaRPr lang="en-US"/>
          </a:p>
        </p:txBody>
      </p:sp>
    </p:spTree>
    <p:extLst>
      <p:ext uri="{BB962C8B-B14F-4D97-AF65-F5344CB8AC3E}">
        <p14:creationId xmlns:p14="http://schemas.microsoft.com/office/powerpoint/2010/main" val="735655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 and Blocks</a:t>
            </a:r>
          </a:p>
        </p:txBody>
      </p:sp>
      <p:sp>
        <p:nvSpPr>
          <p:cNvPr id="5" name="Rectangle 4"/>
          <p:cNvSpPr/>
          <p:nvPr/>
        </p:nvSpPr>
        <p:spPr>
          <a:xfrm>
            <a:off x="16002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0</a:t>
            </a:r>
          </a:p>
        </p:txBody>
      </p:sp>
      <p:sp>
        <p:nvSpPr>
          <p:cNvPr id="6" name="Rectangle 5"/>
          <p:cNvSpPr/>
          <p:nvPr/>
        </p:nvSpPr>
        <p:spPr>
          <a:xfrm>
            <a:off x="32004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Helvetica" charset="0"/>
              <a:ea typeface="Helvetica" charset="0"/>
              <a:cs typeface="Helvetica" charset="0"/>
            </a:endParaRPr>
          </a:p>
        </p:txBody>
      </p:sp>
      <p:sp>
        <p:nvSpPr>
          <p:cNvPr id="7" name="Rectangle 6"/>
          <p:cNvSpPr/>
          <p:nvPr/>
        </p:nvSpPr>
        <p:spPr>
          <a:xfrm>
            <a:off x="48006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2</a:t>
            </a:r>
          </a:p>
        </p:txBody>
      </p:sp>
      <p:sp>
        <p:nvSpPr>
          <p:cNvPr id="8" name="Rectangle 7"/>
          <p:cNvSpPr/>
          <p:nvPr/>
        </p:nvSpPr>
        <p:spPr>
          <a:xfrm>
            <a:off x="64008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3</a:t>
            </a:r>
          </a:p>
        </p:txBody>
      </p:sp>
      <p:cxnSp>
        <p:nvCxnSpPr>
          <p:cNvPr id="9" name="Straight Connector 8"/>
          <p:cNvCxnSpPr/>
          <p:nvPr/>
        </p:nvCxnSpPr>
        <p:spPr>
          <a:xfrm>
            <a:off x="3200400" y="3962400"/>
            <a:ext cx="12192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00400" y="4267200"/>
            <a:ext cx="12192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581400" y="3657600"/>
            <a:ext cx="0" cy="990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038600" y="3657600"/>
            <a:ext cx="0" cy="990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7400" y="1981200"/>
            <a:ext cx="3505200" cy="830997"/>
          </a:xfrm>
          <a:prstGeom prst="rect">
            <a:avLst/>
          </a:prstGeom>
          <a:noFill/>
        </p:spPr>
        <p:txBody>
          <a:bodyPr wrap="square" rtlCol="0">
            <a:spAutoFit/>
          </a:bodyPr>
          <a:lstStyle/>
          <a:p>
            <a:pPr algn="ctr"/>
            <a:r>
              <a:rPr lang="en-US" sz="2400">
                <a:latin typeface="Helvetica" charset="0"/>
                <a:ea typeface="Helvetica" charset="0"/>
                <a:cs typeface="Helvetica" charset="0"/>
              </a:rPr>
              <a:t>Each bank contains many “blocks”</a:t>
            </a:r>
          </a:p>
        </p:txBody>
      </p:sp>
      <p:cxnSp>
        <p:nvCxnSpPr>
          <p:cNvPr id="16" name="Straight Arrow Connector 15"/>
          <p:cNvCxnSpPr/>
          <p:nvPr/>
        </p:nvCxnSpPr>
        <p:spPr>
          <a:xfrm>
            <a:off x="3810000" y="2819400"/>
            <a:ext cx="0" cy="76200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Footer Placeholder 11">
            <a:extLst>
              <a:ext uri="{FF2B5EF4-FFF2-40B4-BE49-F238E27FC236}">
                <a16:creationId xmlns:a16="http://schemas.microsoft.com/office/drawing/2014/main" id="{36D6A379-397C-4D47-8786-59C2941B571E}"/>
              </a:ext>
            </a:extLst>
          </p:cNvPr>
          <p:cNvSpPr>
            <a:spLocks noGrp="1"/>
          </p:cNvSpPr>
          <p:nvPr>
            <p:ph type="ftr" sz="quarter" idx="11"/>
          </p:nvPr>
        </p:nvSpPr>
        <p:spPr/>
        <p:txBody>
          <a:bodyPr/>
          <a:lstStyle/>
          <a:p>
            <a:r>
              <a:rPr lang="en-US"/>
              <a:t>GMU CS571 Spring 2021</a:t>
            </a:r>
            <a:endParaRPr lang="en-US" dirty="0"/>
          </a:p>
        </p:txBody>
      </p:sp>
      <p:sp>
        <p:nvSpPr>
          <p:cNvPr id="13" name="Date Placeholder 12">
            <a:extLst>
              <a:ext uri="{FF2B5EF4-FFF2-40B4-BE49-F238E27FC236}">
                <a16:creationId xmlns:a16="http://schemas.microsoft.com/office/drawing/2014/main" id="{3B944161-27AF-0148-9BC6-4E9CF264EB43}"/>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AE6856C7-4989-B143-B7B7-1DE7ADFAB5E8}"/>
              </a:ext>
            </a:extLst>
          </p:cNvPr>
          <p:cNvSpPr>
            <a:spLocks noGrp="1"/>
          </p:cNvSpPr>
          <p:nvPr>
            <p:ph type="sldNum" sz="quarter" idx="12"/>
          </p:nvPr>
        </p:nvSpPr>
        <p:spPr/>
        <p:txBody>
          <a:bodyPr/>
          <a:lstStyle/>
          <a:p>
            <a:fld id="{3FEAB63E-74B1-D643-A3C6-246018F1E4D4}" type="slidenum">
              <a:rPr lang="en-US" smtClean="0"/>
              <a:pPr/>
              <a:t>75</a:t>
            </a:fld>
            <a:endParaRPr lang="en-US"/>
          </a:p>
        </p:txBody>
      </p:sp>
    </p:spTree>
    <p:extLst>
      <p:ext uri="{BB962C8B-B14F-4D97-AF65-F5344CB8AC3E}">
        <p14:creationId xmlns:p14="http://schemas.microsoft.com/office/powerpoint/2010/main" val="33272098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Pages</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3" name="Rounded Rectangle 12"/>
          <p:cNvSpPr/>
          <p:nvPr/>
        </p:nvSpPr>
        <p:spPr>
          <a:xfrm>
            <a:off x="2362200" y="2286000"/>
            <a:ext cx="4419600" cy="2286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819400" y="4655403"/>
            <a:ext cx="35052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One block</a:t>
            </a:r>
          </a:p>
        </p:txBody>
      </p:sp>
      <p:sp>
        <p:nvSpPr>
          <p:cNvPr id="15" name="Footer Placeholder 14">
            <a:extLst>
              <a:ext uri="{FF2B5EF4-FFF2-40B4-BE49-F238E27FC236}">
                <a16:creationId xmlns:a16="http://schemas.microsoft.com/office/drawing/2014/main" id="{1EDDC040-CBC8-434F-AF5C-DFD700A44435}"/>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D330541F-BE0A-4243-85DD-B95D5E42861A}"/>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3611349E-3456-2544-A2CD-00CE270C9688}"/>
              </a:ext>
            </a:extLst>
          </p:cNvPr>
          <p:cNvSpPr>
            <a:spLocks noGrp="1"/>
          </p:cNvSpPr>
          <p:nvPr>
            <p:ph type="sldNum" sz="quarter" idx="12"/>
          </p:nvPr>
        </p:nvSpPr>
        <p:spPr/>
        <p:txBody>
          <a:bodyPr/>
          <a:lstStyle/>
          <a:p>
            <a:fld id="{3FEAB63E-74B1-D643-A3C6-246018F1E4D4}" type="slidenum">
              <a:rPr lang="en-US" smtClean="0"/>
              <a:pPr/>
              <a:t>76</a:t>
            </a:fld>
            <a:endParaRPr lang="en-US"/>
          </a:p>
        </p:txBody>
      </p:sp>
    </p:spTree>
    <p:extLst>
      <p:ext uri="{BB962C8B-B14F-4D97-AF65-F5344CB8AC3E}">
        <p14:creationId xmlns:p14="http://schemas.microsoft.com/office/powerpoint/2010/main" val="3459084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Pages</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3" name="Rounded Rectangle 12"/>
          <p:cNvSpPr/>
          <p:nvPr/>
        </p:nvSpPr>
        <p:spPr>
          <a:xfrm>
            <a:off x="5638800" y="3429000"/>
            <a:ext cx="1066800" cy="10668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419600" y="4495800"/>
            <a:ext cx="3505200" cy="461665"/>
          </a:xfrm>
          <a:prstGeom prst="rect">
            <a:avLst/>
          </a:prstGeom>
          <a:noFill/>
        </p:spPr>
        <p:txBody>
          <a:bodyPr wrap="square" rtlCol="0">
            <a:spAutoFit/>
          </a:bodyPr>
          <a:lstStyle/>
          <a:p>
            <a:pPr algn="ctr"/>
            <a:r>
              <a:rPr lang="en-US" sz="2400">
                <a:latin typeface="Helvetica" charset="0"/>
                <a:ea typeface="Helvetica" charset="0"/>
                <a:cs typeface="Helvetica" charset="0"/>
              </a:rPr>
              <a:t>One page</a:t>
            </a:r>
            <a:endParaRPr lang="en-US" sz="2400" dirty="0">
              <a:latin typeface="Helvetica" charset="0"/>
              <a:ea typeface="Helvetica" charset="0"/>
              <a:cs typeface="Helvetica" charset="0"/>
            </a:endParaRPr>
          </a:p>
        </p:txBody>
      </p:sp>
      <p:sp>
        <p:nvSpPr>
          <p:cNvPr id="15" name="Footer Placeholder 14">
            <a:extLst>
              <a:ext uri="{FF2B5EF4-FFF2-40B4-BE49-F238E27FC236}">
                <a16:creationId xmlns:a16="http://schemas.microsoft.com/office/drawing/2014/main" id="{0687E19F-6A16-E942-8633-17E5F048EACC}"/>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F8322A56-10AB-D347-96F8-58E7C2157C13}"/>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6D5D13E8-280E-2342-8244-8A9A386F0632}"/>
              </a:ext>
            </a:extLst>
          </p:cNvPr>
          <p:cNvSpPr>
            <a:spLocks noGrp="1"/>
          </p:cNvSpPr>
          <p:nvPr>
            <p:ph type="sldNum" sz="quarter" idx="12"/>
          </p:nvPr>
        </p:nvSpPr>
        <p:spPr/>
        <p:txBody>
          <a:bodyPr/>
          <a:lstStyle/>
          <a:p>
            <a:fld id="{3FEAB63E-74B1-D643-A3C6-246018F1E4D4}" type="slidenum">
              <a:rPr lang="en-US" smtClean="0"/>
              <a:pPr/>
              <a:t>77</a:t>
            </a:fld>
            <a:endParaRPr lang="en-US"/>
          </a:p>
        </p:txBody>
      </p:sp>
    </p:spTree>
    <p:extLst>
      <p:ext uri="{BB962C8B-B14F-4D97-AF65-F5344CB8AC3E}">
        <p14:creationId xmlns:p14="http://schemas.microsoft.com/office/powerpoint/2010/main" val="29825943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Pages</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5" name="TextBox 14"/>
          <p:cNvSpPr txBox="1"/>
          <p:nvPr/>
        </p:nvSpPr>
        <p:spPr>
          <a:xfrm>
            <a:off x="2895600" y="4703498"/>
            <a:ext cx="3505200" cy="830997"/>
          </a:xfrm>
          <a:prstGeom prst="rect">
            <a:avLst/>
          </a:prstGeom>
          <a:noFill/>
        </p:spPr>
        <p:txBody>
          <a:bodyPr wrap="square" rtlCol="0">
            <a:spAutoFit/>
          </a:bodyPr>
          <a:lstStyle/>
          <a:p>
            <a:pPr algn="ctr"/>
            <a:r>
              <a:rPr lang="en-US" sz="2400" dirty="0">
                <a:latin typeface="Helvetica" charset="0"/>
                <a:ea typeface="Helvetica" charset="0"/>
                <a:cs typeface="Helvetica" charset="0"/>
              </a:rPr>
              <a:t>All pages are </a:t>
            </a:r>
            <a:r>
              <a:rPr lang="en-US" sz="2400">
                <a:latin typeface="Helvetica" charset="0"/>
                <a:ea typeface="Helvetica" charset="0"/>
                <a:cs typeface="Helvetica" charset="0"/>
              </a:rPr>
              <a:t>clean (“programmable”)</a:t>
            </a:r>
            <a:endParaRPr lang="en-US" sz="2400" dirty="0">
              <a:latin typeface="Helvetica" charset="0"/>
              <a:ea typeface="Helvetica" charset="0"/>
              <a:cs typeface="Helvetica" charset="0"/>
            </a:endParaRPr>
          </a:p>
        </p:txBody>
      </p:sp>
      <p:sp>
        <p:nvSpPr>
          <p:cNvPr id="13" name="Footer Placeholder 12">
            <a:extLst>
              <a:ext uri="{FF2B5EF4-FFF2-40B4-BE49-F238E27FC236}">
                <a16:creationId xmlns:a16="http://schemas.microsoft.com/office/drawing/2014/main" id="{7EC35686-0456-9645-9D69-C8758272A841}"/>
              </a:ext>
            </a:extLst>
          </p:cNvPr>
          <p:cNvSpPr>
            <a:spLocks noGrp="1"/>
          </p:cNvSpPr>
          <p:nvPr>
            <p:ph type="ftr" sz="quarter" idx="11"/>
          </p:nvPr>
        </p:nvSpPr>
        <p:spPr/>
        <p:txBody>
          <a:bodyPr/>
          <a:lstStyle/>
          <a:p>
            <a:r>
              <a:rPr lang="en-US"/>
              <a:t>GMU CS571 Spring 2021</a:t>
            </a:r>
            <a:endParaRPr lang="en-US" dirty="0"/>
          </a:p>
        </p:txBody>
      </p:sp>
      <p:sp>
        <p:nvSpPr>
          <p:cNvPr id="14" name="Date Placeholder 13">
            <a:extLst>
              <a:ext uri="{FF2B5EF4-FFF2-40B4-BE49-F238E27FC236}">
                <a16:creationId xmlns:a16="http://schemas.microsoft.com/office/drawing/2014/main" id="{95FB1E19-A245-2B47-9CD6-4BD4D8C039C2}"/>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EFBBCEEF-9CB5-A44A-812D-139F382595EB}"/>
              </a:ext>
            </a:extLst>
          </p:cNvPr>
          <p:cNvSpPr>
            <a:spLocks noGrp="1"/>
          </p:cNvSpPr>
          <p:nvPr>
            <p:ph type="sldNum" sz="quarter" idx="12"/>
          </p:nvPr>
        </p:nvSpPr>
        <p:spPr/>
        <p:txBody>
          <a:bodyPr/>
          <a:lstStyle/>
          <a:p>
            <a:fld id="{3FEAB63E-74B1-D643-A3C6-246018F1E4D4}" type="slidenum">
              <a:rPr lang="en-US" smtClean="0"/>
              <a:pPr/>
              <a:t>78</a:t>
            </a:fld>
            <a:endParaRPr lang="en-US"/>
          </a:p>
        </p:txBody>
      </p:sp>
    </p:spTree>
    <p:extLst>
      <p:ext uri="{BB962C8B-B14F-4D97-AF65-F5344CB8AC3E}">
        <p14:creationId xmlns:p14="http://schemas.microsoft.com/office/powerpoint/2010/main" val="24992217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1000</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4" name="TextBox 13"/>
          <p:cNvSpPr txBox="1"/>
          <p:nvPr/>
        </p:nvSpPr>
        <p:spPr>
          <a:xfrm>
            <a:off x="2057400" y="1595735"/>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program</a:t>
            </a:r>
            <a:endParaRPr lang="en-US" sz="2400" dirty="0">
              <a:latin typeface="Helvetica" charset="0"/>
              <a:ea typeface="Helvetica" charset="0"/>
              <a:cs typeface="Helvetica" charset="0"/>
            </a:endParaRPr>
          </a:p>
        </p:txBody>
      </p:sp>
      <p:cxnSp>
        <p:nvCxnSpPr>
          <p:cNvPr id="15" name="Straight Arrow Connector 14"/>
          <p:cNvCxnSpPr/>
          <p:nvPr/>
        </p:nvCxnSpPr>
        <p:spPr>
          <a:xfrm>
            <a:off x="2895600" y="2057400"/>
            <a:ext cx="0" cy="35826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Footer Placeholder 12">
            <a:extLst>
              <a:ext uri="{FF2B5EF4-FFF2-40B4-BE49-F238E27FC236}">
                <a16:creationId xmlns:a16="http://schemas.microsoft.com/office/drawing/2014/main" id="{D61C676D-4D55-4D4B-8BE5-3D642E2549A1}"/>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E68F0F6E-24FE-1143-A530-AF1E6B2F08C6}"/>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FDD9B993-744A-B846-A295-54706BFA51DA}"/>
              </a:ext>
            </a:extLst>
          </p:cNvPr>
          <p:cNvSpPr>
            <a:spLocks noGrp="1"/>
          </p:cNvSpPr>
          <p:nvPr>
            <p:ph type="sldNum" sz="quarter" idx="12"/>
          </p:nvPr>
        </p:nvSpPr>
        <p:spPr/>
        <p:txBody>
          <a:bodyPr/>
          <a:lstStyle/>
          <a:p>
            <a:fld id="{3FEAB63E-74B1-D643-A3C6-246018F1E4D4}" type="slidenum">
              <a:rPr lang="en-US" smtClean="0"/>
              <a:pPr/>
              <a:t>79</a:t>
            </a:fld>
            <a:endParaRPr lang="en-US"/>
          </a:p>
        </p:txBody>
      </p:sp>
    </p:spTree>
    <p:extLst>
      <p:ext uri="{BB962C8B-B14F-4D97-AF65-F5344CB8AC3E}">
        <p14:creationId xmlns:p14="http://schemas.microsoft.com/office/powerpoint/2010/main" val="356856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4200" y="2286000"/>
            <a:ext cx="3454400" cy="3048000"/>
          </a:xfrm>
        </p:spPr>
      </p:pic>
      <p:sp>
        <p:nvSpPr>
          <p:cNvPr id="7" name="TextBox 6"/>
          <p:cNvSpPr txBox="1"/>
          <p:nvPr/>
        </p:nvSpPr>
        <p:spPr>
          <a:xfrm>
            <a:off x="533400" y="3352800"/>
            <a:ext cx="3962400" cy="830997"/>
          </a:xfrm>
          <a:prstGeom prst="rect">
            <a:avLst/>
          </a:prstGeom>
          <a:noFill/>
        </p:spPr>
        <p:txBody>
          <a:bodyPr wrap="square" rtlCol="0">
            <a:spAutoFit/>
          </a:bodyPr>
          <a:lstStyle/>
          <a:p>
            <a:pPr algn="r"/>
            <a:r>
              <a:rPr lang="en-US" sz="2400" dirty="0">
                <a:latin typeface="Helvetica" charset="0"/>
                <a:ea typeface="Helvetica" charset="0"/>
                <a:cs typeface="Helvetica" charset="0"/>
              </a:rPr>
              <a:t>Spindle in </a:t>
            </a:r>
            <a:r>
              <a:rPr lang="en-US" sz="2400">
                <a:latin typeface="Helvetica" charset="0"/>
                <a:ea typeface="Helvetica" charset="0"/>
                <a:cs typeface="Helvetica" charset="0"/>
              </a:rPr>
              <a:t>the center of the surface</a:t>
            </a:r>
            <a:endParaRPr lang="en-US" sz="2400" dirty="0">
              <a:latin typeface="Helvetica" charset="0"/>
              <a:ea typeface="Helvetica" charset="0"/>
              <a:cs typeface="Helvetica" charset="0"/>
            </a:endParaRPr>
          </a:p>
        </p:txBody>
      </p:sp>
      <p:sp>
        <p:nvSpPr>
          <p:cNvPr id="6" name="Footer Placeholder 5">
            <a:extLst>
              <a:ext uri="{FF2B5EF4-FFF2-40B4-BE49-F238E27FC236}">
                <a16:creationId xmlns:a16="http://schemas.microsoft.com/office/drawing/2014/main" id="{5484AABB-40CC-1440-9587-C34B5A3959C0}"/>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7BB0C111-24AC-7545-99C7-EE36F91EBCFA}"/>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37C4AB90-304B-3548-8DB6-6459CCD5ED9E}"/>
              </a:ext>
            </a:extLst>
          </p:cNvPr>
          <p:cNvSpPr>
            <a:spLocks noGrp="1"/>
          </p:cNvSpPr>
          <p:nvPr>
            <p:ph type="sldNum" sz="quarter" idx="12"/>
          </p:nvPr>
        </p:nvSpPr>
        <p:spPr/>
        <p:txBody>
          <a:bodyPr/>
          <a:lstStyle/>
          <a:p>
            <a:fld id="{3FEAB63E-74B1-D643-A3C6-246018F1E4D4}" type="slidenum">
              <a:rPr lang="en-US" smtClean="0"/>
              <a:pPr/>
              <a:t>8</a:t>
            </a:fld>
            <a:endParaRPr lang="en-US"/>
          </a:p>
        </p:txBody>
      </p:sp>
    </p:spTree>
    <p:extLst>
      <p:ext uri="{BB962C8B-B14F-4D97-AF65-F5344CB8AC3E}">
        <p14:creationId xmlns:p14="http://schemas.microsoft.com/office/powerpoint/2010/main" val="33864179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1000</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0110</a:t>
            </a:r>
          </a:p>
          <a:p>
            <a:pPr algn="ctr"/>
            <a:r>
              <a:rPr lang="en-US" sz="2200" dirty="0">
                <a:latin typeface="PT Mono" charset="0"/>
                <a:ea typeface="PT Mono" charset="0"/>
                <a:cs typeface="PT Mono" charset="0"/>
              </a:rPr>
              <a:t>1010</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4" name="TextBox 13"/>
          <p:cNvSpPr txBox="1"/>
          <p:nvPr/>
        </p:nvSpPr>
        <p:spPr>
          <a:xfrm>
            <a:off x="3200400" y="4800600"/>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program</a:t>
            </a:r>
            <a:endParaRPr lang="en-US" sz="2400" dirty="0">
              <a:latin typeface="Helvetica" charset="0"/>
              <a:ea typeface="Helvetica" charset="0"/>
              <a:cs typeface="Helvetica" charset="0"/>
            </a:endParaRPr>
          </a:p>
        </p:txBody>
      </p:sp>
      <p:cxnSp>
        <p:nvCxnSpPr>
          <p:cNvPr id="15" name="Straight Arrow Connector 14"/>
          <p:cNvCxnSpPr/>
          <p:nvPr/>
        </p:nvCxnSpPr>
        <p:spPr>
          <a:xfrm flipV="1">
            <a:off x="4038600" y="4495800"/>
            <a:ext cx="0" cy="40373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Footer Placeholder 12">
            <a:extLst>
              <a:ext uri="{FF2B5EF4-FFF2-40B4-BE49-F238E27FC236}">
                <a16:creationId xmlns:a16="http://schemas.microsoft.com/office/drawing/2014/main" id="{42964541-AC75-5C4A-AC0E-932994073B5A}"/>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E7BE06F9-DFA5-3046-91F8-05867336D8B7}"/>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F6028DF8-30BB-BD45-99C3-D3BDFD7C7E80}"/>
              </a:ext>
            </a:extLst>
          </p:cNvPr>
          <p:cNvSpPr>
            <a:spLocks noGrp="1"/>
          </p:cNvSpPr>
          <p:nvPr>
            <p:ph type="sldNum" sz="quarter" idx="12"/>
          </p:nvPr>
        </p:nvSpPr>
        <p:spPr/>
        <p:txBody>
          <a:bodyPr/>
          <a:lstStyle/>
          <a:p>
            <a:fld id="{3FEAB63E-74B1-D643-A3C6-246018F1E4D4}" type="slidenum">
              <a:rPr lang="en-US" smtClean="0"/>
              <a:pPr/>
              <a:t>80</a:t>
            </a:fld>
            <a:endParaRPr lang="en-US"/>
          </a:p>
        </p:txBody>
      </p:sp>
    </p:spTree>
    <p:extLst>
      <p:ext uri="{BB962C8B-B14F-4D97-AF65-F5344CB8AC3E}">
        <p14:creationId xmlns:p14="http://schemas.microsoft.com/office/powerpoint/2010/main" val="5411902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1000</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0110</a:t>
            </a:r>
          </a:p>
          <a:p>
            <a:pPr algn="ctr"/>
            <a:r>
              <a:rPr lang="en-US" sz="2200" dirty="0">
                <a:latin typeface="PT Mono" charset="0"/>
                <a:ea typeface="PT Mono" charset="0"/>
                <a:cs typeface="PT Mono" charset="0"/>
              </a:rPr>
              <a:t>1010</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6" name="TextBox 15"/>
          <p:cNvSpPr txBox="1"/>
          <p:nvPr/>
        </p:nvSpPr>
        <p:spPr>
          <a:xfrm>
            <a:off x="2895600" y="4703498"/>
            <a:ext cx="3581400" cy="830997"/>
          </a:xfrm>
          <a:prstGeom prst="rect">
            <a:avLst/>
          </a:prstGeom>
          <a:noFill/>
        </p:spPr>
        <p:txBody>
          <a:bodyPr wrap="square" rtlCol="0">
            <a:spAutoFit/>
          </a:bodyPr>
          <a:lstStyle/>
          <a:p>
            <a:pPr algn="ctr"/>
            <a:r>
              <a:rPr lang="en-US" sz="2400" dirty="0">
                <a:latin typeface="Helvetica" charset="0"/>
                <a:ea typeface="Helvetica" charset="0"/>
                <a:cs typeface="Helvetica" charset="0"/>
              </a:rPr>
              <a:t>Two pages hold data (</a:t>
            </a:r>
            <a:r>
              <a:rPr lang="en-US" sz="2400" b="1" dirty="0">
                <a:latin typeface="Helvetica" charset="0"/>
                <a:ea typeface="Helvetica" charset="0"/>
                <a:cs typeface="Helvetica" charset="0"/>
              </a:rPr>
              <a:t>cannot be overwritten</a:t>
            </a:r>
            <a:r>
              <a:rPr lang="en-US" sz="2400" dirty="0">
                <a:latin typeface="Helvetica" charset="0"/>
                <a:ea typeface="Helvetica" charset="0"/>
                <a:cs typeface="Helvetica" charset="0"/>
              </a:rPr>
              <a:t>)</a:t>
            </a:r>
          </a:p>
        </p:txBody>
      </p:sp>
      <p:sp>
        <p:nvSpPr>
          <p:cNvPr id="13" name="Footer Placeholder 12">
            <a:extLst>
              <a:ext uri="{FF2B5EF4-FFF2-40B4-BE49-F238E27FC236}">
                <a16:creationId xmlns:a16="http://schemas.microsoft.com/office/drawing/2014/main" id="{9733E2AA-E931-7D47-B0FF-2B8ADD96D15E}"/>
              </a:ext>
            </a:extLst>
          </p:cNvPr>
          <p:cNvSpPr>
            <a:spLocks noGrp="1"/>
          </p:cNvSpPr>
          <p:nvPr>
            <p:ph type="ftr" sz="quarter" idx="11"/>
          </p:nvPr>
        </p:nvSpPr>
        <p:spPr/>
        <p:txBody>
          <a:bodyPr/>
          <a:lstStyle/>
          <a:p>
            <a:r>
              <a:rPr lang="en-US"/>
              <a:t>GMU CS571 Spring 2021</a:t>
            </a:r>
            <a:endParaRPr lang="en-US" dirty="0"/>
          </a:p>
        </p:txBody>
      </p:sp>
      <p:sp>
        <p:nvSpPr>
          <p:cNvPr id="14" name="Date Placeholder 13">
            <a:extLst>
              <a:ext uri="{FF2B5EF4-FFF2-40B4-BE49-F238E27FC236}">
                <a16:creationId xmlns:a16="http://schemas.microsoft.com/office/drawing/2014/main" id="{EAF5941A-2D49-8746-B71F-7BE4C10198F8}"/>
              </a:ext>
            </a:extLst>
          </p:cNvPr>
          <p:cNvSpPr>
            <a:spLocks noGrp="1"/>
          </p:cNvSpPr>
          <p:nvPr>
            <p:ph type="dt" sz="half" idx="10"/>
          </p:nvPr>
        </p:nvSpPr>
        <p:spPr/>
        <p:txBody>
          <a:bodyPr/>
          <a:lstStyle/>
          <a:p>
            <a:r>
              <a:rPr lang="en-US"/>
              <a:t>Y. Cheng</a:t>
            </a:r>
            <a:endParaRPr lang="en-US" dirty="0"/>
          </a:p>
        </p:txBody>
      </p:sp>
      <p:sp>
        <p:nvSpPr>
          <p:cNvPr id="15" name="Slide Number Placeholder 14">
            <a:extLst>
              <a:ext uri="{FF2B5EF4-FFF2-40B4-BE49-F238E27FC236}">
                <a16:creationId xmlns:a16="http://schemas.microsoft.com/office/drawing/2014/main" id="{EE3799C2-83CF-9542-957D-E4CF724B887A}"/>
              </a:ext>
            </a:extLst>
          </p:cNvPr>
          <p:cNvSpPr>
            <a:spLocks noGrp="1"/>
          </p:cNvSpPr>
          <p:nvPr>
            <p:ph type="sldNum" sz="quarter" idx="12"/>
          </p:nvPr>
        </p:nvSpPr>
        <p:spPr/>
        <p:txBody>
          <a:bodyPr/>
          <a:lstStyle/>
          <a:p>
            <a:fld id="{3FEAB63E-74B1-D643-A3C6-246018F1E4D4}" type="slidenum">
              <a:rPr lang="en-US" smtClean="0"/>
              <a:pPr/>
              <a:t>81</a:t>
            </a:fld>
            <a:endParaRPr lang="en-US"/>
          </a:p>
        </p:txBody>
      </p:sp>
    </p:spTree>
    <p:extLst>
      <p:ext uri="{BB962C8B-B14F-4D97-AF65-F5344CB8AC3E}">
        <p14:creationId xmlns:p14="http://schemas.microsoft.com/office/powerpoint/2010/main" val="3768018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1000</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0110</a:t>
            </a:r>
          </a:p>
          <a:p>
            <a:pPr algn="ctr"/>
            <a:r>
              <a:rPr lang="en-US" sz="2200" dirty="0">
                <a:latin typeface="PT Mono" charset="0"/>
                <a:ea typeface="PT Mono" charset="0"/>
                <a:cs typeface="PT Mono" charset="0"/>
              </a:rPr>
              <a:t>1010</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3" name="TextBox 12"/>
          <p:cNvSpPr txBox="1"/>
          <p:nvPr/>
        </p:nvSpPr>
        <p:spPr>
          <a:xfrm>
            <a:off x="0" y="1428690"/>
            <a:ext cx="5029200" cy="400110"/>
          </a:xfrm>
          <a:prstGeom prst="rect">
            <a:avLst/>
          </a:prstGeom>
          <a:noFill/>
        </p:spPr>
        <p:txBody>
          <a:bodyPr wrap="square" rtlCol="0">
            <a:spAutoFit/>
          </a:bodyPr>
          <a:lstStyle/>
          <a:p>
            <a:pPr algn="ctr"/>
            <a:r>
              <a:rPr lang="en-US" sz="2000" dirty="0">
                <a:solidFill>
                  <a:srgbClr val="C00000"/>
                </a:solidFill>
                <a:latin typeface="Helvetica" charset="0"/>
                <a:ea typeface="Helvetica" charset="0"/>
                <a:cs typeface="Helvetica" charset="0"/>
              </a:rPr>
              <a:t>still want to </a:t>
            </a:r>
            <a:r>
              <a:rPr lang="en-US" sz="2000">
                <a:solidFill>
                  <a:srgbClr val="C00000"/>
                </a:solidFill>
                <a:latin typeface="Helvetica" charset="0"/>
                <a:ea typeface="Helvetica" charset="0"/>
                <a:cs typeface="Helvetica" charset="0"/>
              </a:rPr>
              <a:t>write data into this page???</a:t>
            </a:r>
            <a:endParaRPr lang="en-US" sz="2000" dirty="0">
              <a:solidFill>
                <a:srgbClr val="C00000"/>
              </a:solidFill>
              <a:latin typeface="Helvetica" charset="0"/>
              <a:ea typeface="Helvetica" charset="0"/>
              <a:cs typeface="Helvetica" charset="0"/>
            </a:endParaRPr>
          </a:p>
        </p:txBody>
      </p:sp>
      <p:cxnSp>
        <p:nvCxnSpPr>
          <p:cNvPr id="14" name="Straight Arrow Connector 13"/>
          <p:cNvCxnSpPr>
            <a:stCxn id="13" idx="2"/>
          </p:cNvCxnSpPr>
          <p:nvPr/>
        </p:nvCxnSpPr>
        <p:spPr>
          <a:xfrm>
            <a:off x="2514600" y="1828800"/>
            <a:ext cx="304800" cy="53340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AA0459D-C35C-3C40-9D4A-BACA96D7F23F}"/>
              </a:ext>
            </a:extLst>
          </p:cNvPr>
          <p:cNvSpPr txBox="1"/>
          <p:nvPr/>
        </p:nvSpPr>
        <p:spPr>
          <a:xfrm>
            <a:off x="2895600" y="4703498"/>
            <a:ext cx="3581400" cy="830997"/>
          </a:xfrm>
          <a:prstGeom prst="rect">
            <a:avLst/>
          </a:prstGeom>
          <a:noFill/>
        </p:spPr>
        <p:txBody>
          <a:bodyPr wrap="square" rtlCol="0">
            <a:spAutoFit/>
          </a:bodyPr>
          <a:lstStyle/>
          <a:p>
            <a:pPr algn="ctr"/>
            <a:r>
              <a:rPr lang="en-US" sz="2400" dirty="0">
                <a:latin typeface="Helvetica" charset="0"/>
                <a:ea typeface="Helvetica" charset="0"/>
                <a:cs typeface="Helvetica" charset="0"/>
              </a:rPr>
              <a:t>Two pages hold data (</a:t>
            </a:r>
            <a:r>
              <a:rPr lang="en-US" sz="2400" b="1" dirty="0">
                <a:latin typeface="Helvetica" charset="0"/>
                <a:ea typeface="Helvetica" charset="0"/>
                <a:cs typeface="Helvetica" charset="0"/>
              </a:rPr>
              <a:t>cannot be overwritten</a:t>
            </a:r>
            <a:r>
              <a:rPr lang="en-US" sz="2400" dirty="0">
                <a:latin typeface="Helvetica" charset="0"/>
                <a:ea typeface="Helvetica" charset="0"/>
                <a:cs typeface="Helvetica" charset="0"/>
              </a:rPr>
              <a:t>)</a:t>
            </a:r>
          </a:p>
        </p:txBody>
      </p:sp>
      <p:sp>
        <p:nvSpPr>
          <p:cNvPr id="16" name="Footer Placeholder 15">
            <a:extLst>
              <a:ext uri="{FF2B5EF4-FFF2-40B4-BE49-F238E27FC236}">
                <a16:creationId xmlns:a16="http://schemas.microsoft.com/office/drawing/2014/main" id="{881B076C-F1D2-8D4E-AF93-F878078CF619}"/>
              </a:ext>
            </a:extLst>
          </p:cNvPr>
          <p:cNvSpPr>
            <a:spLocks noGrp="1"/>
          </p:cNvSpPr>
          <p:nvPr>
            <p:ph type="ftr" sz="quarter" idx="11"/>
          </p:nvPr>
        </p:nvSpPr>
        <p:spPr/>
        <p:txBody>
          <a:bodyPr/>
          <a:lstStyle/>
          <a:p>
            <a:r>
              <a:rPr lang="en-US"/>
              <a:t>GMU CS571 Spring 2021</a:t>
            </a:r>
            <a:endParaRPr lang="en-US" dirty="0"/>
          </a:p>
        </p:txBody>
      </p:sp>
      <p:sp>
        <p:nvSpPr>
          <p:cNvPr id="17" name="Date Placeholder 16">
            <a:extLst>
              <a:ext uri="{FF2B5EF4-FFF2-40B4-BE49-F238E27FC236}">
                <a16:creationId xmlns:a16="http://schemas.microsoft.com/office/drawing/2014/main" id="{C5A4696B-02F4-C648-B401-C3D97A09B25E}"/>
              </a:ext>
            </a:extLst>
          </p:cNvPr>
          <p:cNvSpPr>
            <a:spLocks noGrp="1"/>
          </p:cNvSpPr>
          <p:nvPr>
            <p:ph type="dt" sz="half" idx="10"/>
          </p:nvPr>
        </p:nvSpPr>
        <p:spPr/>
        <p:txBody>
          <a:bodyPr/>
          <a:lstStyle/>
          <a:p>
            <a:r>
              <a:rPr lang="en-US"/>
              <a:t>Y. Cheng</a:t>
            </a:r>
            <a:endParaRPr lang="en-US" dirty="0"/>
          </a:p>
        </p:txBody>
      </p:sp>
      <p:sp>
        <p:nvSpPr>
          <p:cNvPr id="18" name="Slide Number Placeholder 17">
            <a:extLst>
              <a:ext uri="{FF2B5EF4-FFF2-40B4-BE49-F238E27FC236}">
                <a16:creationId xmlns:a16="http://schemas.microsoft.com/office/drawing/2014/main" id="{E70AA3C1-8E2A-8548-8F1E-2F7493A732F9}"/>
              </a:ext>
            </a:extLst>
          </p:cNvPr>
          <p:cNvSpPr>
            <a:spLocks noGrp="1"/>
          </p:cNvSpPr>
          <p:nvPr>
            <p:ph type="sldNum" sz="quarter" idx="12"/>
          </p:nvPr>
        </p:nvSpPr>
        <p:spPr/>
        <p:txBody>
          <a:bodyPr/>
          <a:lstStyle/>
          <a:p>
            <a:fld id="{3FEAB63E-74B1-D643-A3C6-246018F1E4D4}" type="slidenum">
              <a:rPr lang="en-US" smtClean="0"/>
              <a:pPr/>
              <a:t>82</a:t>
            </a:fld>
            <a:endParaRPr lang="en-US"/>
          </a:p>
        </p:txBody>
      </p:sp>
    </p:spTree>
    <p:extLst>
      <p:ext uri="{BB962C8B-B14F-4D97-AF65-F5344CB8AC3E}">
        <p14:creationId xmlns:p14="http://schemas.microsoft.com/office/powerpoint/2010/main" val="35669388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1000</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0110</a:t>
            </a:r>
          </a:p>
          <a:p>
            <a:pPr algn="ctr"/>
            <a:r>
              <a:rPr lang="en-US" sz="2200" dirty="0">
                <a:latin typeface="PT Mono" charset="0"/>
                <a:ea typeface="PT Mono" charset="0"/>
                <a:cs typeface="PT Mono" charset="0"/>
              </a:rPr>
              <a:t>1010</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3" name="TextBox 12"/>
          <p:cNvSpPr txBox="1"/>
          <p:nvPr/>
        </p:nvSpPr>
        <p:spPr>
          <a:xfrm>
            <a:off x="3657600" y="4495800"/>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erase</a:t>
            </a:r>
            <a:endParaRPr lang="en-US" sz="2400" dirty="0">
              <a:latin typeface="Helvetica" charset="0"/>
              <a:ea typeface="Helvetica" charset="0"/>
              <a:cs typeface="Helvetica" charset="0"/>
            </a:endParaRPr>
          </a:p>
        </p:txBody>
      </p:sp>
      <p:sp>
        <p:nvSpPr>
          <p:cNvPr id="14" name="Footer Placeholder 13">
            <a:extLst>
              <a:ext uri="{FF2B5EF4-FFF2-40B4-BE49-F238E27FC236}">
                <a16:creationId xmlns:a16="http://schemas.microsoft.com/office/drawing/2014/main" id="{8CC353F0-217A-4144-ABC2-55F042980422}"/>
              </a:ext>
            </a:extLst>
          </p:cNvPr>
          <p:cNvSpPr>
            <a:spLocks noGrp="1"/>
          </p:cNvSpPr>
          <p:nvPr>
            <p:ph type="ftr" sz="quarter" idx="11"/>
          </p:nvPr>
        </p:nvSpPr>
        <p:spPr/>
        <p:txBody>
          <a:bodyPr/>
          <a:lstStyle/>
          <a:p>
            <a:r>
              <a:rPr lang="en-US"/>
              <a:t>GMU CS571 Spring 2021</a:t>
            </a:r>
            <a:endParaRPr lang="en-US" dirty="0"/>
          </a:p>
        </p:txBody>
      </p:sp>
      <p:sp>
        <p:nvSpPr>
          <p:cNvPr id="15" name="Date Placeholder 14">
            <a:extLst>
              <a:ext uri="{FF2B5EF4-FFF2-40B4-BE49-F238E27FC236}">
                <a16:creationId xmlns:a16="http://schemas.microsoft.com/office/drawing/2014/main" id="{87AFCEAA-FFCB-E34F-8CF2-EC4540A907C7}"/>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B88A2AFE-88FB-8240-9B43-EC76E388D83B}"/>
              </a:ext>
            </a:extLst>
          </p:cNvPr>
          <p:cNvSpPr>
            <a:spLocks noGrp="1"/>
          </p:cNvSpPr>
          <p:nvPr>
            <p:ph type="sldNum" sz="quarter" idx="12"/>
          </p:nvPr>
        </p:nvSpPr>
        <p:spPr/>
        <p:txBody>
          <a:bodyPr/>
          <a:lstStyle/>
          <a:p>
            <a:fld id="{3FEAB63E-74B1-D643-A3C6-246018F1E4D4}" type="slidenum">
              <a:rPr lang="en-US" smtClean="0"/>
              <a:pPr/>
              <a:t>83</a:t>
            </a:fld>
            <a:endParaRPr lang="en-US"/>
          </a:p>
        </p:txBody>
      </p:sp>
    </p:spTree>
    <p:extLst>
      <p:ext uri="{BB962C8B-B14F-4D97-AF65-F5344CB8AC3E}">
        <p14:creationId xmlns:p14="http://schemas.microsoft.com/office/powerpoint/2010/main" val="7084853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5" name="TextBox 14"/>
          <p:cNvSpPr txBox="1"/>
          <p:nvPr/>
        </p:nvSpPr>
        <p:spPr>
          <a:xfrm>
            <a:off x="3276600" y="4495800"/>
            <a:ext cx="2590800" cy="830997"/>
          </a:xfrm>
          <a:prstGeom prst="rect">
            <a:avLst/>
          </a:prstGeom>
          <a:noFill/>
        </p:spPr>
        <p:txBody>
          <a:bodyPr wrap="square" rtlCol="0">
            <a:spAutoFit/>
          </a:bodyPr>
          <a:lstStyle/>
          <a:p>
            <a:pPr algn="ctr"/>
            <a:r>
              <a:rPr lang="en-US" sz="2400" dirty="0">
                <a:latin typeface="Helvetica" charset="0"/>
                <a:ea typeface="Helvetica" charset="0"/>
                <a:cs typeface="Helvetica" charset="0"/>
              </a:rPr>
              <a:t>erase</a:t>
            </a:r>
          </a:p>
          <a:p>
            <a:pPr algn="ctr"/>
            <a:r>
              <a:rPr lang="en-US" sz="2400" dirty="0">
                <a:latin typeface="Helvetica" charset="0"/>
                <a:ea typeface="Helvetica" charset="0"/>
                <a:cs typeface="Helvetica" charset="0"/>
              </a:rPr>
              <a:t>(the whole block)</a:t>
            </a:r>
          </a:p>
        </p:txBody>
      </p:sp>
      <p:sp>
        <p:nvSpPr>
          <p:cNvPr id="13" name="Footer Placeholder 12">
            <a:extLst>
              <a:ext uri="{FF2B5EF4-FFF2-40B4-BE49-F238E27FC236}">
                <a16:creationId xmlns:a16="http://schemas.microsoft.com/office/drawing/2014/main" id="{A929CAB1-2516-3E4E-9FCC-EA2C4D153C54}"/>
              </a:ext>
            </a:extLst>
          </p:cNvPr>
          <p:cNvSpPr>
            <a:spLocks noGrp="1"/>
          </p:cNvSpPr>
          <p:nvPr>
            <p:ph type="ftr" sz="quarter" idx="11"/>
          </p:nvPr>
        </p:nvSpPr>
        <p:spPr/>
        <p:txBody>
          <a:bodyPr/>
          <a:lstStyle/>
          <a:p>
            <a:r>
              <a:rPr lang="en-US"/>
              <a:t>GMU CS571 Spring 2021</a:t>
            </a:r>
            <a:endParaRPr lang="en-US" dirty="0"/>
          </a:p>
        </p:txBody>
      </p:sp>
      <p:sp>
        <p:nvSpPr>
          <p:cNvPr id="14" name="Date Placeholder 13">
            <a:extLst>
              <a:ext uri="{FF2B5EF4-FFF2-40B4-BE49-F238E27FC236}">
                <a16:creationId xmlns:a16="http://schemas.microsoft.com/office/drawing/2014/main" id="{419510F7-D656-B04D-80A6-9378B3925949}"/>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7FE434E0-5D20-D642-9627-7EDF7D185783}"/>
              </a:ext>
            </a:extLst>
          </p:cNvPr>
          <p:cNvSpPr>
            <a:spLocks noGrp="1"/>
          </p:cNvSpPr>
          <p:nvPr>
            <p:ph type="sldNum" sz="quarter" idx="12"/>
          </p:nvPr>
        </p:nvSpPr>
        <p:spPr/>
        <p:txBody>
          <a:bodyPr/>
          <a:lstStyle/>
          <a:p>
            <a:fld id="{3FEAB63E-74B1-D643-A3C6-246018F1E4D4}" type="slidenum">
              <a:rPr lang="en-US" smtClean="0"/>
              <a:pPr/>
              <a:t>84</a:t>
            </a:fld>
            <a:endParaRPr lang="en-US"/>
          </a:p>
        </p:txBody>
      </p:sp>
    </p:spTree>
    <p:extLst>
      <p:ext uri="{BB962C8B-B14F-4D97-AF65-F5344CB8AC3E}">
        <p14:creationId xmlns:p14="http://schemas.microsoft.com/office/powerpoint/2010/main" val="31032821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3" name="TextBox 12"/>
          <p:cNvSpPr txBox="1"/>
          <p:nvPr/>
        </p:nvSpPr>
        <p:spPr>
          <a:xfrm>
            <a:off x="2133600" y="4703498"/>
            <a:ext cx="4800600" cy="830997"/>
          </a:xfrm>
          <a:prstGeom prst="rect">
            <a:avLst/>
          </a:prstGeom>
          <a:noFill/>
        </p:spPr>
        <p:txBody>
          <a:bodyPr wrap="square" rtlCol="0">
            <a:spAutoFit/>
          </a:bodyPr>
          <a:lstStyle/>
          <a:p>
            <a:pPr algn="ctr"/>
            <a:r>
              <a:rPr lang="en-US" sz="2400" dirty="0">
                <a:latin typeface="Helvetica" charset="0"/>
                <a:ea typeface="Helvetica" charset="0"/>
                <a:cs typeface="Helvetica" charset="0"/>
              </a:rPr>
              <a:t>After erase, again, </a:t>
            </a:r>
            <a:r>
              <a:rPr lang="en-US" sz="2400" b="1" dirty="0">
                <a:latin typeface="Helvetica" charset="0"/>
                <a:ea typeface="Helvetica" charset="0"/>
                <a:cs typeface="Helvetica" charset="0"/>
              </a:rPr>
              <a:t>free state </a:t>
            </a:r>
          </a:p>
          <a:p>
            <a:pPr algn="ctr"/>
            <a:r>
              <a:rPr lang="en-US" sz="2400" dirty="0">
                <a:latin typeface="Helvetica" charset="0"/>
                <a:ea typeface="Helvetica" charset="0"/>
                <a:cs typeface="Helvetica" charset="0"/>
              </a:rPr>
              <a:t>(can write new data in any page)</a:t>
            </a:r>
          </a:p>
        </p:txBody>
      </p:sp>
      <p:sp>
        <p:nvSpPr>
          <p:cNvPr id="14" name="Footer Placeholder 13">
            <a:extLst>
              <a:ext uri="{FF2B5EF4-FFF2-40B4-BE49-F238E27FC236}">
                <a16:creationId xmlns:a16="http://schemas.microsoft.com/office/drawing/2014/main" id="{03CEDA66-9974-EA46-B85C-D6D0208FA26A}"/>
              </a:ext>
            </a:extLst>
          </p:cNvPr>
          <p:cNvSpPr>
            <a:spLocks noGrp="1"/>
          </p:cNvSpPr>
          <p:nvPr>
            <p:ph type="ftr" sz="quarter" idx="11"/>
          </p:nvPr>
        </p:nvSpPr>
        <p:spPr/>
        <p:txBody>
          <a:bodyPr/>
          <a:lstStyle/>
          <a:p>
            <a:r>
              <a:rPr lang="en-US"/>
              <a:t>GMU CS571 Spring 2021</a:t>
            </a:r>
            <a:endParaRPr lang="en-US" dirty="0"/>
          </a:p>
        </p:txBody>
      </p:sp>
      <p:sp>
        <p:nvSpPr>
          <p:cNvPr id="15" name="Date Placeholder 14">
            <a:extLst>
              <a:ext uri="{FF2B5EF4-FFF2-40B4-BE49-F238E27FC236}">
                <a16:creationId xmlns:a16="http://schemas.microsoft.com/office/drawing/2014/main" id="{CBFF682E-0705-9F40-AD0E-F800925286FF}"/>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2CFFEC0D-3ED5-304F-983F-202FA9A5FCEA}"/>
              </a:ext>
            </a:extLst>
          </p:cNvPr>
          <p:cNvSpPr>
            <a:spLocks noGrp="1"/>
          </p:cNvSpPr>
          <p:nvPr>
            <p:ph type="sldNum" sz="quarter" idx="12"/>
          </p:nvPr>
        </p:nvSpPr>
        <p:spPr/>
        <p:txBody>
          <a:bodyPr/>
          <a:lstStyle/>
          <a:p>
            <a:fld id="{3FEAB63E-74B1-D643-A3C6-246018F1E4D4}" type="slidenum">
              <a:rPr lang="en-US" smtClean="0"/>
              <a:pPr/>
              <a:t>85</a:t>
            </a:fld>
            <a:endParaRPr lang="en-US"/>
          </a:p>
        </p:txBody>
      </p:sp>
    </p:spTree>
    <p:extLst>
      <p:ext uri="{BB962C8B-B14F-4D97-AF65-F5344CB8AC3E}">
        <p14:creationId xmlns:p14="http://schemas.microsoft.com/office/powerpoint/2010/main" val="42401287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0001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1111</a:t>
            </a: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4" name="TextBox 13"/>
          <p:cNvSpPr txBox="1"/>
          <p:nvPr/>
        </p:nvSpPr>
        <p:spPr>
          <a:xfrm>
            <a:off x="2255783" y="4750006"/>
            <a:ext cx="4632434"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This dark blue page holds data</a:t>
            </a:r>
          </a:p>
        </p:txBody>
      </p:sp>
      <p:sp>
        <p:nvSpPr>
          <p:cNvPr id="13" name="Footer Placeholder 12">
            <a:extLst>
              <a:ext uri="{FF2B5EF4-FFF2-40B4-BE49-F238E27FC236}">
                <a16:creationId xmlns:a16="http://schemas.microsoft.com/office/drawing/2014/main" id="{2EA08626-6BAC-F649-A518-28CB24193F30}"/>
              </a:ext>
            </a:extLst>
          </p:cNvPr>
          <p:cNvSpPr>
            <a:spLocks noGrp="1"/>
          </p:cNvSpPr>
          <p:nvPr>
            <p:ph type="ftr" sz="quarter" idx="11"/>
          </p:nvPr>
        </p:nvSpPr>
        <p:spPr/>
        <p:txBody>
          <a:bodyPr/>
          <a:lstStyle/>
          <a:p>
            <a:r>
              <a:rPr lang="en-US"/>
              <a:t>GMU CS571 Spring 2021</a:t>
            </a:r>
            <a:endParaRPr lang="en-US" dirty="0"/>
          </a:p>
        </p:txBody>
      </p:sp>
      <p:sp>
        <p:nvSpPr>
          <p:cNvPr id="15" name="Date Placeholder 14">
            <a:extLst>
              <a:ext uri="{FF2B5EF4-FFF2-40B4-BE49-F238E27FC236}">
                <a16:creationId xmlns:a16="http://schemas.microsoft.com/office/drawing/2014/main" id="{DAC8F583-5D83-8846-82CC-105D20061728}"/>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B78D9B3D-F459-9945-AF58-3B3732386895}"/>
              </a:ext>
            </a:extLst>
          </p:cNvPr>
          <p:cNvSpPr>
            <a:spLocks noGrp="1"/>
          </p:cNvSpPr>
          <p:nvPr>
            <p:ph type="sldNum" sz="quarter" idx="12"/>
          </p:nvPr>
        </p:nvSpPr>
        <p:spPr/>
        <p:txBody>
          <a:bodyPr/>
          <a:lstStyle/>
          <a:p>
            <a:fld id="{3FEAB63E-74B1-D643-A3C6-246018F1E4D4}" type="slidenum">
              <a:rPr lang="en-US" smtClean="0"/>
              <a:pPr/>
              <a:t>86</a:t>
            </a:fld>
            <a:endParaRPr lang="en-US"/>
          </a:p>
        </p:txBody>
      </p:sp>
    </p:spTree>
    <p:extLst>
      <p:ext uri="{BB962C8B-B14F-4D97-AF65-F5344CB8AC3E}">
        <p14:creationId xmlns:p14="http://schemas.microsoft.com/office/powerpoint/2010/main" val="13361910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vs. Disk: APIs</a:t>
            </a:r>
          </a:p>
        </p:txBody>
      </p:sp>
      <p:sp>
        <p:nvSpPr>
          <p:cNvPr id="5" name="Rectangle 4"/>
          <p:cNvSpPr/>
          <p:nvPr/>
        </p:nvSpPr>
        <p:spPr>
          <a:xfrm>
            <a:off x="2590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95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90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95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67000" y="1944794"/>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disk</a:t>
            </a:r>
          </a:p>
        </p:txBody>
      </p:sp>
      <p:sp>
        <p:nvSpPr>
          <p:cNvPr id="10" name="TextBox 9"/>
          <p:cNvSpPr txBox="1"/>
          <p:nvPr/>
        </p:nvSpPr>
        <p:spPr>
          <a:xfrm>
            <a:off x="4572000" y="1944793"/>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flash</a:t>
            </a:r>
          </a:p>
        </p:txBody>
      </p:sp>
      <p:sp>
        <p:nvSpPr>
          <p:cNvPr id="11" name="TextBox 10"/>
          <p:cNvSpPr txBox="1"/>
          <p:nvPr/>
        </p:nvSpPr>
        <p:spPr>
          <a:xfrm rot="16200000">
            <a:off x="1255067" y="3083867"/>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a:t>
            </a:r>
            <a:endParaRPr lang="en-US" sz="2400" dirty="0">
              <a:latin typeface="Helvetica" charset="0"/>
              <a:ea typeface="Helvetica" charset="0"/>
              <a:cs typeface="Helvetica" charset="0"/>
            </a:endParaRPr>
          </a:p>
        </p:txBody>
      </p:sp>
      <p:sp>
        <p:nvSpPr>
          <p:cNvPr id="12" name="TextBox 11"/>
          <p:cNvSpPr txBox="1"/>
          <p:nvPr/>
        </p:nvSpPr>
        <p:spPr>
          <a:xfrm rot="16200000">
            <a:off x="1259533" y="4531667"/>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write</a:t>
            </a:r>
          </a:p>
        </p:txBody>
      </p:sp>
      <p:sp>
        <p:nvSpPr>
          <p:cNvPr id="13" name="Footer Placeholder 12">
            <a:extLst>
              <a:ext uri="{FF2B5EF4-FFF2-40B4-BE49-F238E27FC236}">
                <a16:creationId xmlns:a16="http://schemas.microsoft.com/office/drawing/2014/main" id="{AAF14F96-A84B-B64F-B7F3-FE23887C78D0}"/>
              </a:ext>
            </a:extLst>
          </p:cNvPr>
          <p:cNvSpPr>
            <a:spLocks noGrp="1"/>
          </p:cNvSpPr>
          <p:nvPr>
            <p:ph type="ftr" sz="quarter" idx="11"/>
          </p:nvPr>
        </p:nvSpPr>
        <p:spPr/>
        <p:txBody>
          <a:bodyPr/>
          <a:lstStyle/>
          <a:p>
            <a:r>
              <a:rPr lang="en-US"/>
              <a:t>GMU CS571 Spring 2021</a:t>
            </a:r>
            <a:endParaRPr lang="en-US" dirty="0"/>
          </a:p>
        </p:txBody>
      </p:sp>
      <p:sp>
        <p:nvSpPr>
          <p:cNvPr id="14" name="Date Placeholder 13">
            <a:extLst>
              <a:ext uri="{FF2B5EF4-FFF2-40B4-BE49-F238E27FC236}">
                <a16:creationId xmlns:a16="http://schemas.microsoft.com/office/drawing/2014/main" id="{3E2E7901-36A2-694E-A76C-5C8A7EBA614E}"/>
              </a:ext>
            </a:extLst>
          </p:cNvPr>
          <p:cNvSpPr>
            <a:spLocks noGrp="1"/>
          </p:cNvSpPr>
          <p:nvPr>
            <p:ph type="dt" sz="half" idx="10"/>
          </p:nvPr>
        </p:nvSpPr>
        <p:spPr/>
        <p:txBody>
          <a:bodyPr/>
          <a:lstStyle/>
          <a:p>
            <a:r>
              <a:rPr lang="en-US"/>
              <a:t>Y. Cheng</a:t>
            </a:r>
            <a:endParaRPr lang="en-US" dirty="0"/>
          </a:p>
        </p:txBody>
      </p:sp>
      <p:sp>
        <p:nvSpPr>
          <p:cNvPr id="15" name="Slide Number Placeholder 14">
            <a:extLst>
              <a:ext uri="{FF2B5EF4-FFF2-40B4-BE49-F238E27FC236}">
                <a16:creationId xmlns:a16="http://schemas.microsoft.com/office/drawing/2014/main" id="{B252FEF5-DCC1-4549-ACB1-9864F849C22E}"/>
              </a:ext>
            </a:extLst>
          </p:cNvPr>
          <p:cNvSpPr>
            <a:spLocks noGrp="1"/>
          </p:cNvSpPr>
          <p:nvPr>
            <p:ph type="sldNum" sz="quarter" idx="12"/>
          </p:nvPr>
        </p:nvSpPr>
        <p:spPr/>
        <p:txBody>
          <a:bodyPr/>
          <a:lstStyle/>
          <a:p>
            <a:fld id="{3FEAB63E-74B1-D643-A3C6-246018F1E4D4}" type="slidenum">
              <a:rPr lang="en-US" smtClean="0"/>
              <a:pPr/>
              <a:t>87</a:t>
            </a:fld>
            <a:endParaRPr lang="en-US"/>
          </a:p>
        </p:txBody>
      </p:sp>
    </p:spTree>
    <p:extLst>
      <p:ext uri="{BB962C8B-B14F-4D97-AF65-F5344CB8AC3E}">
        <p14:creationId xmlns:p14="http://schemas.microsoft.com/office/powerpoint/2010/main" val="11051206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vs. Disk: APIs</a:t>
            </a:r>
          </a:p>
        </p:txBody>
      </p:sp>
      <p:sp>
        <p:nvSpPr>
          <p:cNvPr id="5" name="Rectangle 4"/>
          <p:cNvSpPr/>
          <p:nvPr/>
        </p:nvSpPr>
        <p:spPr>
          <a:xfrm>
            <a:off x="2590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95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90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95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67000" y="1944794"/>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disk</a:t>
            </a:r>
          </a:p>
        </p:txBody>
      </p:sp>
      <p:sp>
        <p:nvSpPr>
          <p:cNvPr id="10" name="TextBox 9"/>
          <p:cNvSpPr txBox="1"/>
          <p:nvPr/>
        </p:nvSpPr>
        <p:spPr>
          <a:xfrm>
            <a:off x="4572000" y="1944793"/>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flash</a:t>
            </a:r>
          </a:p>
        </p:txBody>
      </p:sp>
      <p:sp>
        <p:nvSpPr>
          <p:cNvPr id="11" name="TextBox 10"/>
          <p:cNvSpPr txBox="1"/>
          <p:nvPr/>
        </p:nvSpPr>
        <p:spPr>
          <a:xfrm rot="16200000">
            <a:off x="1255067" y="3083867"/>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a:t>
            </a:r>
            <a:endParaRPr lang="en-US" sz="2400" dirty="0">
              <a:latin typeface="Helvetica" charset="0"/>
              <a:ea typeface="Helvetica" charset="0"/>
              <a:cs typeface="Helvetica" charset="0"/>
            </a:endParaRPr>
          </a:p>
        </p:txBody>
      </p:sp>
      <p:sp>
        <p:nvSpPr>
          <p:cNvPr id="12" name="TextBox 11"/>
          <p:cNvSpPr txBox="1"/>
          <p:nvPr/>
        </p:nvSpPr>
        <p:spPr>
          <a:xfrm rot="16200000">
            <a:off x="1259533" y="4531667"/>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write</a:t>
            </a:r>
          </a:p>
        </p:txBody>
      </p:sp>
      <p:sp>
        <p:nvSpPr>
          <p:cNvPr id="13" name="TextBox 12"/>
          <p:cNvSpPr txBox="1"/>
          <p:nvPr/>
        </p:nvSpPr>
        <p:spPr>
          <a:xfrm>
            <a:off x="2667000" y="3043535"/>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 sector</a:t>
            </a:r>
            <a:endParaRPr lang="en-US" sz="2400" dirty="0">
              <a:latin typeface="Helvetica" charset="0"/>
              <a:ea typeface="Helvetica" charset="0"/>
              <a:cs typeface="Helvetica" charset="0"/>
            </a:endParaRPr>
          </a:p>
        </p:txBody>
      </p:sp>
      <p:sp>
        <p:nvSpPr>
          <p:cNvPr id="14" name="TextBox 13"/>
          <p:cNvSpPr txBox="1"/>
          <p:nvPr/>
        </p:nvSpPr>
        <p:spPr>
          <a:xfrm>
            <a:off x="4572000" y="3048000"/>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 page</a:t>
            </a:r>
            <a:endParaRPr lang="en-US" sz="2400" dirty="0">
              <a:latin typeface="Helvetica" charset="0"/>
              <a:ea typeface="Helvetica" charset="0"/>
              <a:cs typeface="Helvetica" charset="0"/>
            </a:endParaRPr>
          </a:p>
        </p:txBody>
      </p:sp>
      <p:sp>
        <p:nvSpPr>
          <p:cNvPr id="15" name="Footer Placeholder 14">
            <a:extLst>
              <a:ext uri="{FF2B5EF4-FFF2-40B4-BE49-F238E27FC236}">
                <a16:creationId xmlns:a16="http://schemas.microsoft.com/office/drawing/2014/main" id="{1F8C1292-570A-F047-8A96-609FA403A20A}"/>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63F4B0C4-9FE8-4F4A-A13C-650AB703A722}"/>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EEBAA647-6094-D64A-9D15-4AF928BAF330}"/>
              </a:ext>
            </a:extLst>
          </p:cNvPr>
          <p:cNvSpPr>
            <a:spLocks noGrp="1"/>
          </p:cNvSpPr>
          <p:nvPr>
            <p:ph type="sldNum" sz="quarter" idx="12"/>
          </p:nvPr>
        </p:nvSpPr>
        <p:spPr/>
        <p:txBody>
          <a:bodyPr/>
          <a:lstStyle/>
          <a:p>
            <a:fld id="{3FEAB63E-74B1-D643-A3C6-246018F1E4D4}" type="slidenum">
              <a:rPr lang="en-US" smtClean="0"/>
              <a:pPr/>
              <a:t>88</a:t>
            </a:fld>
            <a:endParaRPr lang="en-US"/>
          </a:p>
        </p:txBody>
      </p:sp>
    </p:spTree>
    <p:extLst>
      <p:ext uri="{BB962C8B-B14F-4D97-AF65-F5344CB8AC3E}">
        <p14:creationId xmlns:p14="http://schemas.microsoft.com/office/powerpoint/2010/main" val="26870696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vs. Disk: APIs</a:t>
            </a:r>
          </a:p>
        </p:txBody>
      </p:sp>
      <p:sp>
        <p:nvSpPr>
          <p:cNvPr id="5" name="Rectangle 4"/>
          <p:cNvSpPr/>
          <p:nvPr/>
        </p:nvSpPr>
        <p:spPr>
          <a:xfrm>
            <a:off x="2590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95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90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95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67000" y="1944794"/>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disk</a:t>
            </a:r>
          </a:p>
        </p:txBody>
      </p:sp>
      <p:sp>
        <p:nvSpPr>
          <p:cNvPr id="10" name="TextBox 9"/>
          <p:cNvSpPr txBox="1"/>
          <p:nvPr/>
        </p:nvSpPr>
        <p:spPr>
          <a:xfrm>
            <a:off x="4572000" y="1944793"/>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flash</a:t>
            </a:r>
          </a:p>
        </p:txBody>
      </p:sp>
      <p:sp>
        <p:nvSpPr>
          <p:cNvPr id="11" name="TextBox 10"/>
          <p:cNvSpPr txBox="1"/>
          <p:nvPr/>
        </p:nvSpPr>
        <p:spPr>
          <a:xfrm rot="16200000">
            <a:off x="1255067" y="3083867"/>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a:t>
            </a:r>
            <a:endParaRPr lang="en-US" sz="2400" dirty="0">
              <a:latin typeface="Helvetica" charset="0"/>
              <a:ea typeface="Helvetica" charset="0"/>
              <a:cs typeface="Helvetica" charset="0"/>
            </a:endParaRPr>
          </a:p>
        </p:txBody>
      </p:sp>
      <p:sp>
        <p:nvSpPr>
          <p:cNvPr id="12" name="TextBox 11"/>
          <p:cNvSpPr txBox="1"/>
          <p:nvPr/>
        </p:nvSpPr>
        <p:spPr>
          <a:xfrm rot="16200000">
            <a:off x="1259533" y="4531667"/>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write</a:t>
            </a:r>
          </a:p>
        </p:txBody>
      </p:sp>
      <p:sp>
        <p:nvSpPr>
          <p:cNvPr id="13" name="TextBox 12"/>
          <p:cNvSpPr txBox="1"/>
          <p:nvPr/>
        </p:nvSpPr>
        <p:spPr>
          <a:xfrm>
            <a:off x="2667000" y="3043535"/>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 sector</a:t>
            </a:r>
            <a:endParaRPr lang="en-US" sz="2400" dirty="0">
              <a:latin typeface="Helvetica" charset="0"/>
              <a:ea typeface="Helvetica" charset="0"/>
              <a:cs typeface="Helvetica" charset="0"/>
            </a:endParaRPr>
          </a:p>
        </p:txBody>
      </p:sp>
      <p:sp>
        <p:nvSpPr>
          <p:cNvPr id="14" name="TextBox 13"/>
          <p:cNvSpPr txBox="1"/>
          <p:nvPr/>
        </p:nvSpPr>
        <p:spPr>
          <a:xfrm>
            <a:off x="4572000" y="3048000"/>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 page</a:t>
            </a:r>
            <a:endParaRPr lang="en-US" sz="2400" dirty="0">
              <a:latin typeface="Helvetica" charset="0"/>
              <a:ea typeface="Helvetica" charset="0"/>
              <a:cs typeface="Helvetica" charset="0"/>
            </a:endParaRPr>
          </a:p>
        </p:txBody>
      </p:sp>
      <p:sp>
        <p:nvSpPr>
          <p:cNvPr id="15" name="TextBox 14"/>
          <p:cNvSpPr txBox="1"/>
          <p:nvPr/>
        </p:nvSpPr>
        <p:spPr>
          <a:xfrm>
            <a:off x="2667000" y="4567535"/>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write sector</a:t>
            </a:r>
            <a:endParaRPr lang="en-US" sz="2400" dirty="0">
              <a:latin typeface="Helvetica" charset="0"/>
              <a:ea typeface="Helvetica" charset="0"/>
              <a:cs typeface="Helvetica" charset="0"/>
            </a:endParaRPr>
          </a:p>
        </p:txBody>
      </p:sp>
      <p:sp>
        <p:nvSpPr>
          <p:cNvPr id="16" name="TextBox 15"/>
          <p:cNvSpPr txBox="1"/>
          <p:nvPr/>
        </p:nvSpPr>
        <p:spPr>
          <a:xfrm>
            <a:off x="4457700" y="4146741"/>
            <a:ext cx="1981200" cy="1323439"/>
          </a:xfrm>
          <a:prstGeom prst="rect">
            <a:avLst/>
          </a:prstGeom>
          <a:noFill/>
        </p:spPr>
        <p:txBody>
          <a:bodyPr wrap="square" rtlCol="0">
            <a:spAutoFit/>
          </a:bodyPr>
          <a:lstStyle/>
          <a:p>
            <a:pPr algn="ctr"/>
            <a:r>
              <a:rPr lang="en-US" sz="2000" b="1" dirty="0">
                <a:solidFill>
                  <a:srgbClr val="00B050"/>
                </a:solidFill>
                <a:latin typeface="Helvetica" charset="0"/>
                <a:ea typeface="Helvetica" charset="0"/>
                <a:cs typeface="Helvetica" charset="0"/>
              </a:rPr>
              <a:t>program</a:t>
            </a:r>
            <a:r>
              <a:rPr lang="en-US" sz="2000" dirty="0">
                <a:solidFill>
                  <a:srgbClr val="00B050"/>
                </a:solidFill>
                <a:latin typeface="Helvetica" charset="0"/>
                <a:ea typeface="Helvetica" charset="0"/>
                <a:cs typeface="Helvetica" charset="0"/>
              </a:rPr>
              <a:t> </a:t>
            </a:r>
            <a:r>
              <a:rPr lang="en-US" sz="2000" dirty="0">
                <a:latin typeface="Helvetica" charset="0"/>
                <a:ea typeface="Helvetica" charset="0"/>
                <a:cs typeface="Helvetica" charset="0"/>
              </a:rPr>
              <a:t>page</a:t>
            </a:r>
          </a:p>
          <a:p>
            <a:pPr algn="ctr"/>
            <a:r>
              <a:rPr lang="en-US" sz="2000" dirty="0">
                <a:latin typeface="Helvetica" charset="0"/>
                <a:ea typeface="Helvetica" charset="0"/>
                <a:cs typeface="Helvetica" charset="0"/>
              </a:rPr>
              <a:t>(0’s)</a:t>
            </a:r>
          </a:p>
          <a:p>
            <a:pPr algn="ctr"/>
            <a:r>
              <a:rPr lang="en-US" sz="2000" b="1" dirty="0">
                <a:solidFill>
                  <a:srgbClr val="C00000"/>
                </a:solidFill>
                <a:latin typeface="Helvetica" charset="0"/>
                <a:ea typeface="Helvetica" charset="0"/>
                <a:cs typeface="Helvetica" charset="0"/>
              </a:rPr>
              <a:t>erase</a:t>
            </a:r>
            <a:r>
              <a:rPr lang="en-US" sz="2000" dirty="0">
                <a:latin typeface="Helvetica" charset="0"/>
                <a:ea typeface="Helvetica" charset="0"/>
                <a:cs typeface="Helvetica" charset="0"/>
              </a:rPr>
              <a:t> block</a:t>
            </a:r>
          </a:p>
          <a:p>
            <a:pPr algn="ctr"/>
            <a:r>
              <a:rPr lang="en-US" sz="2000" dirty="0">
                <a:latin typeface="Helvetica" charset="0"/>
                <a:ea typeface="Helvetica" charset="0"/>
                <a:cs typeface="Helvetica" charset="0"/>
              </a:rPr>
              <a:t>(1’s)</a:t>
            </a:r>
          </a:p>
        </p:txBody>
      </p:sp>
      <p:sp>
        <p:nvSpPr>
          <p:cNvPr id="17" name="Footer Placeholder 16">
            <a:extLst>
              <a:ext uri="{FF2B5EF4-FFF2-40B4-BE49-F238E27FC236}">
                <a16:creationId xmlns:a16="http://schemas.microsoft.com/office/drawing/2014/main" id="{038619C9-2B46-904C-AB12-6F24F3B06BB2}"/>
              </a:ext>
            </a:extLst>
          </p:cNvPr>
          <p:cNvSpPr>
            <a:spLocks noGrp="1"/>
          </p:cNvSpPr>
          <p:nvPr>
            <p:ph type="ftr" sz="quarter" idx="11"/>
          </p:nvPr>
        </p:nvSpPr>
        <p:spPr/>
        <p:txBody>
          <a:bodyPr/>
          <a:lstStyle/>
          <a:p>
            <a:r>
              <a:rPr lang="en-US"/>
              <a:t>GMU CS571 Spring 2021</a:t>
            </a:r>
            <a:endParaRPr lang="en-US" dirty="0"/>
          </a:p>
        </p:txBody>
      </p:sp>
      <p:sp>
        <p:nvSpPr>
          <p:cNvPr id="18" name="Date Placeholder 17">
            <a:extLst>
              <a:ext uri="{FF2B5EF4-FFF2-40B4-BE49-F238E27FC236}">
                <a16:creationId xmlns:a16="http://schemas.microsoft.com/office/drawing/2014/main" id="{E6C1FCD9-0B29-C746-B2AC-572BDA418E00}"/>
              </a:ext>
            </a:extLst>
          </p:cNvPr>
          <p:cNvSpPr>
            <a:spLocks noGrp="1"/>
          </p:cNvSpPr>
          <p:nvPr>
            <p:ph type="dt" sz="half" idx="10"/>
          </p:nvPr>
        </p:nvSpPr>
        <p:spPr/>
        <p:txBody>
          <a:bodyPr/>
          <a:lstStyle/>
          <a:p>
            <a:r>
              <a:rPr lang="en-US"/>
              <a:t>Y. Cheng</a:t>
            </a:r>
            <a:endParaRPr lang="en-US" dirty="0"/>
          </a:p>
        </p:txBody>
      </p:sp>
      <p:sp>
        <p:nvSpPr>
          <p:cNvPr id="19" name="Slide Number Placeholder 18">
            <a:extLst>
              <a:ext uri="{FF2B5EF4-FFF2-40B4-BE49-F238E27FC236}">
                <a16:creationId xmlns:a16="http://schemas.microsoft.com/office/drawing/2014/main" id="{48BF837B-932B-734C-A34F-ECE8703EFE64}"/>
              </a:ext>
            </a:extLst>
          </p:cNvPr>
          <p:cNvSpPr>
            <a:spLocks noGrp="1"/>
          </p:cNvSpPr>
          <p:nvPr>
            <p:ph type="sldNum" sz="quarter" idx="12"/>
          </p:nvPr>
        </p:nvSpPr>
        <p:spPr/>
        <p:txBody>
          <a:bodyPr/>
          <a:lstStyle/>
          <a:p>
            <a:fld id="{3FEAB63E-74B1-D643-A3C6-246018F1E4D4}" type="slidenum">
              <a:rPr lang="en-US" smtClean="0"/>
              <a:pPr/>
              <a:t>89</a:t>
            </a:fld>
            <a:endParaRPr lang="en-US"/>
          </a:p>
        </p:txBody>
      </p:sp>
    </p:spTree>
    <p:extLst>
      <p:ext uri="{BB962C8B-B14F-4D97-AF65-F5344CB8AC3E}">
        <p14:creationId xmlns:p14="http://schemas.microsoft.com/office/powerpoint/2010/main" val="120641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4200" y="2286000"/>
            <a:ext cx="3454400" cy="3048000"/>
          </a:xfrm>
        </p:spPr>
      </p:pic>
      <p:sp>
        <p:nvSpPr>
          <p:cNvPr id="7" name="TextBox 6"/>
          <p:cNvSpPr txBox="1"/>
          <p:nvPr/>
        </p:nvSpPr>
        <p:spPr>
          <a:xfrm>
            <a:off x="152400" y="3352800"/>
            <a:ext cx="4177812" cy="830997"/>
          </a:xfrm>
          <a:prstGeom prst="rect">
            <a:avLst/>
          </a:prstGeom>
          <a:noFill/>
        </p:spPr>
        <p:txBody>
          <a:bodyPr wrap="square" rtlCol="0">
            <a:spAutoFit/>
          </a:bodyPr>
          <a:lstStyle/>
          <a:p>
            <a:pPr algn="r"/>
            <a:r>
              <a:rPr lang="en-US" sz="2400" dirty="0">
                <a:latin typeface="Helvetica" charset="0"/>
                <a:ea typeface="Helvetica" charset="0"/>
                <a:cs typeface="Helvetica" charset="0"/>
              </a:rPr>
              <a:t>The track </a:t>
            </a:r>
            <a:r>
              <a:rPr lang="en-US" sz="2400">
                <a:latin typeface="Helvetica" charset="0"/>
                <a:ea typeface="Helvetica" charset="0"/>
                <a:cs typeface="Helvetica" charset="0"/>
              </a:rPr>
              <a:t>is divided into numbered sectors</a:t>
            </a:r>
          </a:p>
        </p:txBody>
      </p:sp>
      <p:sp>
        <p:nvSpPr>
          <p:cNvPr id="6" name="Footer Placeholder 5">
            <a:extLst>
              <a:ext uri="{FF2B5EF4-FFF2-40B4-BE49-F238E27FC236}">
                <a16:creationId xmlns:a16="http://schemas.microsoft.com/office/drawing/2014/main" id="{00AB3DCB-0064-A845-AF37-E1CF1690510A}"/>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253E1C60-6C98-334D-AA19-685F4B9EF409}"/>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42C2DA08-2165-454A-9BF8-E86B83D2B81E}"/>
              </a:ext>
            </a:extLst>
          </p:cNvPr>
          <p:cNvSpPr>
            <a:spLocks noGrp="1"/>
          </p:cNvSpPr>
          <p:nvPr>
            <p:ph type="sldNum" sz="quarter" idx="12"/>
          </p:nvPr>
        </p:nvSpPr>
        <p:spPr/>
        <p:txBody>
          <a:bodyPr/>
          <a:lstStyle/>
          <a:p>
            <a:fld id="{3FEAB63E-74B1-D643-A3C6-246018F1E4D4}" type="slidenum">
              <a:rPr lang="en-US" smtClean="0"/>
              <a:pPr/>
              <a:t>9</a:t>
            </a:fld>
            <a:endParaRPr lang="en-US"/>
          </a:p>
        </p:txBody>
      </p:sp>
    </p:spTree>
    <p:extLst>
      <p:ext uri="{BB962C8B-B14F-4D97-AF65-F5344CB8AC3E}">
        <p14:creationId xmlns:p14="http://schemas.microsoft.com/office/powerpoint/2010/main" val="26388906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Architecture</a:t>
            </a:r>
          </a:p>
        </p:txBody>
      </p:sp>
      <p:sp>
        <p:nvSpPr>
          <p:cNvPr id="3" name="Content Placeholder 2"/>
          <p:cNvSpPr>
            <a:spLocks noGrp="1"/>
          </p:cNvSpPr>
          <p:nvPr>
            <p:ph idx="1"/>
          </p:nvPr>
        </p:nvSpPr>
        <p:spPr/>
        <p:txBody>
          <a:bodyPr/>
          <a:lstStyle/>
          <a:p>
            <a:r>
              <a:rPr lang="en-US" b="1" dirty="0">
                <a:solidFill>
                  <a:srgbClr val="0070C0"/>
                </a:solidFill>
              </a:rPr>
              <a:t>Bank/plane</a:t>
            </a:r>
            <a:r>
              <a:rPr lang="en-US" dirty="0"/>
              <a:t>: 1024 to 4096 blocks</a:t>
            </a:r>
          </a:p>
          <a:p>
            <a:pPr lvl="1"/>
            <a:r>
              <a:rPr lang="en-US" dirty="0"/>
              <a:t>Banks accessed in parallel</a:t>
            </a:r>
          </a:p>
          <a:p>
            <a:endParaRPr lang="en-US" dirty="0"/>
          </a:p>
          <a:p>
            <a:r>
              <a:rPr lang="en-US" b="1" dirty="0">
                <a:solidFill>
                  <a:srgbClr val="0070C0"/>
                </a:solidFill>
              </a:rPr>
              <a:t>Block</a:t>
            </a:r>
            <a:r>
              <a:rPr lang="en-US" dirty="0"/>
              <a:t>: 64 to 256 pages</a:t>
            </a:r>
          </a:p>
          <a:p>
            <a:pPr lvl="1"/>
            <a:r>
              <a:rPr lang="en-US" dirty="0"/>
              <a:t>Unit of erase</a:t>
            </a:r>
          </a:p>
          <a:p>
            <a:endParaRPr lang="en-US" dirty="0"/>
          </a:p>
          <a:p>
            <a:r>
              <a:rPr lang="en-US" b="1" dirty="0">
                <a:solidFill>
                  <a:srgbClr val="0070C0"/>
                </a:solidFill>
              </a:rPr>
              <a:t>Page</a:t>
            </a:r>
            <a:r>
              <a:rPr lang="en-US" dirty="0"/>
              <a:t>: 2 to 8 KB</a:t>
            </a:r>
          </a:p>
          <a:p>
            <a:pPr lvl="1"/>
            <a:r>
              <a:rPr lang="en-US" dirty="0"/>
              <a:t>Unit of read and program</a:t>
            </a:r>
          </a:p>
        </p:txBody>
      </p:sp>
      <p:sp>
        <p:nvSpPr>
          <p:cNvPr id="6" name="Footer Placeholder 5">
            <a:extLst>
              <a:ext uri="{FF2B5EF4-FFF2-40B4-BE49-F238E27FC236}">
                <a16:creationId xmlns:a16="http://schemas.microsoft.com/office/drawing/2014/main" id="{4ECA7A51-49EE-CD40-AE6C-F7CCD2A75592}"/>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3DDF5532-FA57-BB4B-BF0A-A43F0E118D7D}"/>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719CAA09-A188-E048-953D-A6DCA13A8EF2}"/>
              </a:ext>
            </a:extLst>
          </p:cNvPr>
          <p:cNvSpPr>
            <a:spLocks noGrp="1"/>
          </p:cNvSpPr>
          <p:nvPr>
            <p:ph type="sldNum" sz="quarter" idx="12"/>
          </p:nvPr>
        </p:nvSpPr>
        <p:spPr/>
        <p:txBody>
          <a:bodyPr/>
          <a:lstStyle/>
          <a:p>
            <a:fld id="{3FEAB63E-74B1-D643-A3C6-246018F1E4D4}" type="slidenum">
              <a:rPr lang="en-US" smtClean="0"/>
              <a:pPr/>
              <a:t>90</a:t>
            </a:fld>
            <a:endParaRPr lang="en-US"/>
          </a:p>
        </p:txBody>
      </p:sp>
    </p:spTree>
    <p:extLst>
      <p:ext uri="{BB962C8B-B14F-4D97-AF65-F5344CB8AC3E}">
        <p14:creationId xmlns:p14="http://schemas.microsoft.com/office/powerpoint/2010/main" val="18326449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vs. SSD: Performance</a:t>
            </a:r>
          </a:p>
        </p:txBody>
      </p:sp>
      <p:sp>
        <p:nvSpPr>
          <p:cNvPr id="3" name="Content Placeholder 2"/>
          <p:cNvSpPr>
            <a:spLocks noGrp="1"/>
          </p:cNvSpPr>
          <p:nvPr>
            <p:ph idx="1"/>
          </p:nvPr>
        </p:nvSpPr>
        <p:spPr/>
        <p:txBody>
          <a:bodyPr/>
          <a:lstStyle/>
          <a:p>
            <a:r>
              <a:rPr lang="en-US" dirty="0"/>
              <a:t>Throughput</a:t>
            </a:r>
          </a:p>
          <a:p>
            <a:pPr lvl="1"/>
            <a:r>
              <a:rPr lang="en-US" dirty="0"/>
              <a:t>Disk: ~130MB/s (sequential)</a:t>
            </a:r>
          </a:p>
          <a:p>
            <a:pPr lvl="1"/>
            <a:r>
              <a:rPr lang="en-US" dirty="0"/>
              <a:t>Flash: ~400MB/s</a:t>
            </a:r>
          </a:p>
          <a:p>
            <a:endParaRPr lang="en-US" dirty="0"/>
          </a:p>
          <a:p>
            <a:r>
              <a:rPr lang="en-US" dirty="0"/>
              <a:t>Latency</a:t>
            </a:r>
          </a:p>
          <a:p>
            <a:pPr lvl="1"/>
            <a:r>
              <a:rPr lang="en-US" dirty="0"/>
              <a:t>Disk: ~10ms (one op)</a:t>
            </a:r>
          </a:p>
          <a:p>
            <a:pPr lvl="1"/>
            <a:r>
              <a:rPr lang="en-US" dirty="0"/>
              <a:t>Flash:</a:t>
            </a:r>
          </a:p>
          <a:p>
            <a:pPr lvl="2"/>
            <a:r>
              <a:rPr lang="en-US" b="1" dirty="0">
                <a:solidFill>
                  <a:srgbClr val="0070C0"/>
                </a:solidFill>
              </a:rPr>
              <a:t>Read</a:t>
            </a:r>
            <a:r>
              <a:rPr lang="en-US" dirty="0"/>
              <a:t>: 10-50us</a:t>
            </a:r>
          </a:p>
          <a:p>
            <a:pPr lvl="2"/>
            <a:r>
              <a:rPr lang="en-US" b="1" dirty="0">
                <a:solidFill>
                  <a:srgbClr val="00B050"/>
                </a:solidFill>
              </a:rPr>
              <a:t>Program</a:t>
            </a:r>
            <a:r>
              <a:rPr lang="en-US" dirty="0"/>
              <a:t>: 200-500us</a:t>
            </a:r>
          </a:p>
          <a:p>
            <a:pPr lvl="2"/>
            <a:r>
              <a:rPr lang="en-US" b="1" dirty="0">
                <a:solidFill>
                  <a:srgbClr val="C00000"/>
                </a:solidFill>
              </a:rPr>
              <a:t>Erase</a:t>
            </a:r>
            <a:r>
              <a:rPr lang="en-US" dirty="0"/>
              <a:t>: 2ms</a:t>
            </a:r>
          </a:p>
        </p:txBody>
      </p:sp>
      <p:sp>
        <p:nvSpPr>
          <p:cNvPr id="6" name="Footer Placeholder 5">
            <a:extLst>
              <a:ext uri="{FF2B5EF4-FFF2-40B4-BE49-F238E27FC236}">
                <a16:creationId xmlns:a16="http://schemas.microsoft.com/office/drawing/2014/main" id="{C8BCEF98-1F97-C441-8958-039DAAD0D2D7}"/>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72FB410C-2620-B040-BE16-E8A0070881E7}"/>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70716AE1-0782-AA47-B7C0-A7379BCDD2D7}"/>
              </a:ext>
            </a:extLst>
          </p:cNvPr>
          <p:cNvSpPr>
            <a:spLocks noGrp="1"/>
          </p:cNvSpPr>
          <p:nvPr>
            <p:ph type="sldNum" sz="quarter" idx="12"/>
          </p:nvPr>
        </p:nvSpPr>
        <p:spPr/>
        <p:txBody>
          <a:bodyPr/>
          <a:lstStyle/>
          <a:p>
            <a:fld id="{3FEAB63E-74B1-D643-A3C6-246018F1E4D4}" type="slidenum">
              <a:rPr lang="en-US" smtClean="0"/>
              <a:pPr/>
              <a:t>91</a:t>
            </a:fld>
            <a:endParaRPr lang="en-US"/>
          </a:p>
        </p:txBody>
      </p:sp>
    </p:spTree>
    <p:extLst>
      <p:ext uri="{BB962C8B-B14F-4D97-AF65-F5344CB8AC3E}">
        <p14:creationId xmlns:p14="http://schemas.microsoft.com/office/powerpoint/2010/main" val="3670146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pPr algn="ctr"/>
            <a:r>
              <a:rPr lang="en-US" sz="5400" dirty="0"/>
              <a:t>Working with File System</a:t>
            </a:r>
          </a:p>
        </p:txBody>
      </p:sp>
      <p:sp>
        <p:nvSpPr>
          <p:cNvPr id="5" name="Footer Placeholder 4">
            <a:extLst>
              <a:ext uri="{FF2B5EF4-FFF2-40B4-BE49-F238E27FC236}">
                <a16:creationId xmlns:a16="http://schemas.microsoft.com/office/drawing/2014/main" id="{1EFB1915-59F1-8141-A76E-A75062C66CD6}"/>
              </a:ext>
            </a:extLst>
          </p:cNvPr>
          <p:cNvSpPr>
            <a:spLocks noGrp="1"/>
          </p:cNvSpPr>
          <p:nvPr>
            <p:ph type="ftr" sz="quarter" idx="11"/>
          </p:nvPr>
        </p:nvSpPr>
        <p:spPr/>
        <p:txBody>
          <a:bodyPr/>
          <a:lstStyle/>
          <a:p>
            <a:r>
              <a:rPr lang="en-US"/>
              <a:t>GMU CS571 Spring 2021</a:t>
            </a:r>
            <a:endParaRPr lang="en-US" dirty="0"/>
          </a:p>
        </p:txBody>
      </p:sp>
      <p:sp>
        <p:nvSpPr>
          <p:cNvPr id="6" name="Date Placeholder 5">
            <a:extLst>
              <a:ext uri="{FF2B5EF4-FFF2-40B4-BE49-F238E27FC236}">
                <a16:creationId xmlns:a16="http://schemas.microsoft.com/office/drawing/2014/main" id="{AF20C998-F8C3-0440-8D0B-F95F69CDA5B2}"/>
              </a:ext>
            </a:extLst>
          </p:cNvPr>
          <p:cNvSpPr>
            <a:spLocks noGrp="1"/>
          </p:cNvSpPr>
          <p:nvPr>
            <p:ph type="dt" sz="half" idx="10"/>
          </p:nvPr>
        </p:nvSpPr>
        <p:spPr/>
        <p:txBody>
          <a:bodyPr/>
          <a:lstStyle/>
          <a:p>
            <a:r>
              <a:rPr lang="en-US"/>
              <a:t>Y. Cheng</a:t>
            </a:r>
            <a:endParaRPr lang="en-US" dirty="0"/>
          </a:p>
        </p:txBody>
      </p:sp>
      <p:sp>
        <p:nvSpPr>
          <p:cNvPr id="7" name="Slide Number Placeholder 6">
            <a:extLst>
              <a:ext uri="{FF2B5EF4-FFF2-40B4-BE49-F238E27FC236}">
                <a16:creationId xmlns:a16="http://schemas.microsoft.com/office/drawing/2014/main" id="{785E9F5E-B2A2-2F44-A2B8-B852DF2CF90A}"/>
              </a:ext>
            </a:extLst>
          </p:cNvPr>
          <p:cNvSpPr>
            <a:spLocks noGrp="1"/>
          </p:cNvSpPr>
          <p:nvPr>
            <p:ph type="sldNum" sz="quarter" idx="12"/>
          </p:nvPr>
        </p:nvSpPr>
        <p:spPr/>
        <p:txBody>
          <a:bodyPr/>
          <a:lstStyle/>
          <a:p>
            <a:fld id="{3FEAB63E-74B1-D643-A3C6-246018F1E4D4}" type="slidenum">
              <a:rPr lang="en-US" smtClean="0"/>
              <a:pPr/>
              <a:t>92</a:t>
            </a:fld>
            <a:endParaRPr lang="en-US"/>
          </a:p>
        </p:txBody>
      </p:sp>
    </p:spTree>
    <p:extLst>
      <p:ext uri="{BB962C8B-B14F-4D97-AF65-F5344CB8AC3E}">
        <p14:creationId xmlns:p14="http://schemas.microsoft.com/office/powerpoint/2010/main" val="24013642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File Systems</a:t>
            </a:r>
          </a:p>
        </p:txBody>
      </p:sp>
      <p:sp>
        <p:nvSpPr>
          <p:cNvPr id="5" name="Rectangle 4"/>
          <p:cNvSpPr/>
          <p:nvPr/>
        </p:nvSpPr>
        <p:spPr>
          <a:xfrm>
            <a:off x="2743200" y="2438400"/>
            <a:ext cx="2971800" cy="990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Helvetica" charset="0"/>
                <a:ea typeface="Helvetica" charset="0"/>
                <a:cs typeface="Helvetica" charset="0"/>
              </a:rPr>
              <a:t>File System</a:t>
            </a:r>
          </a:p>
        </p:txBody>
      </p:sp>
      <p:sp>
        <p:nvSpPr>
          <p:cNvPr id="6" name="Can 5"/>
          <p:cNvSpPr/>
          <p:nvPr/>
        </p:nvSpPr>
        <p:spPr>
          <a:xfrm>
            <a:off x="2743200" y="3810000"/>
            <a:ext cx="2971800" cy="1066800"/>
          </a:xfrm>
          <a:prstGeom prst="can">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Helvetica" charset="0"/>
                <a:ea typeface="Helvetica" charset="0"/>
                <a:cs typeface="Helvetica" charset="0"/>
              </a:rPr>
              <a:t>Storage Device</a:t>
            </a:r>
          </a:p>
        </p:txBody>
      </p:sp>
      <p:cxnSp>
        <p:nvCxnSpPr>
          <p:cNvPr id="8" name="Straight Connector 7"/>
          <p:cNvCxnSpPr/>
          <p:nvPr/>
        </p:nvCxnSpPr>
        <p:spPr>
          <a:xfrm>
            <a:off x="2590800" y="3657600"/>
            <a:ext cx="32004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15000" y="3371671"/>
            <a:ext cx="2667000" cy="1200329"/>
          </a:xfrm>
          <a:prstGeom prst="rect">
            <a:avLst/>
          </a:prstGeom>
          <a:noFill/>
        </p:spPr>
        <p:txBody>
          <a:bodyPr wrap="square" rtlCol="0">
            <a:spAutoFit/>
          </a:bodyPr>
          <a:lstStyle/>
          <a:p>
            <a:pPr algn="ctr"/>
            <a:r>
              <a:rPr lang="en-US" sz="2400" dirty="0">
                <a:latin typeface="Helvetica" charset="0"/>
                <a:ea typeface="Helvetica" charset="0"/>
                <a:cs typeface="Helvetica" charset="0"/>
              </a:rPr>
              <a:t>Traditional API:</a:t>
            </a:r>
          </a:p>
          <a:p>
            <a:pPr marL="342900" indent="-342900" algn="ctr">
              <a:buFont typeface="Arial" charset="0"/>
              <a:buChar char="•"/>
            </a:pPr>
            <a:r>
              <a:rPr lang="en-US" sz="2400" dirty="0">
                <a:latin typeface="Helvetica" charset="0"/>
                <a:ea typeface="Helvetica" charset="0"/>
                <a:cs typeface="Helvetica" charset="0"/>
              </a:rPr>
              <a:t>read sector</a:t>
            </a:r>
          </a:p>
          <a:p>
            <a:pPr marL="342900" indent="-342900" algn="ctr">
              <a:buFont typeface="Arial" charset="0"/>
              <a:buChar char="•"/>
            </a:pPr>
            <a:r>
              <a:rPr lang="en-US" sz="2400" dirty="0">
                <a:latin typeface="Helvetica" charset="0"/>
                <a:ea typeface="Helvetica" charset="0"/>
                <a:cs typeface="Helvetica" charset="0"/>
              </a:rPr>
              <a:t>write sector</a:t>
            </a:r>
          </a:p>
        </p:txBody>
      </p:sp>
      <p:sp>
        <p:nvSpPr>
          <p:cNvPr id="7" name="Footer Placeholder 6">
            <a:extLst>
              <a:ext uri="{FF2B5EF4-FFF2-40B4-BE49-F238E27FC236}">
                <a16:creationId xmlns:a16="http://schemas.microsoft.com/office/drawing/2014/main" id="{D77459D5-5F49-6942-98E5-019EC67919D0}"/>
              </a:ext>
            </a:extLst>
          </p:cNvPr>
          <p:cNvSpPr>
            <a:spLocks noGrp="1"/>
          </p:cNvSpPr>
          <p:nvPr>
            <p:ph type="ftr" sz="quarter" idx="11"/>
          </p:nvPr>
        </p:nvSpPr>
        <p:spPr/>
        <p:txBody>
          <a:bodyPr/>
          <a:lstStyle/>
          <a:p>
            <a:r>
              <a:rPr lang="en-US"/>
              <a:t>GMU CS571 Spring 2021</a:t>
            </a:r>
            <a:endParaRPr lang="en-US" dirty="0"/>
          </a:p>
        </p:txBody>
      </p:sp>
      <p:sp>
        <p:nvSpPr>
          <p:cNvPr id="10" name="Date Placeholder 9">
            <a:extLst>
              <a:ext uri="{FF2B5EF4-FFF2-40B4-BE49-F238E27FC236}">
                <a16:creationId xmlns:a16="http://schemas.microsoft.com/office/drawing/2014/main" id="{9B98B718-BC72-A94D-BCAF-F49FC17DCB9C}"/>
              </a:ext>
            </a:extLst>
          </p:cNvPr>
          <p:cNvSpPr>
            <a:spLocks noGrp="1"/>
          </p:cNvSpPr>
          <p:nvPr>
            <p:ph type="dt" sz="half" idx="10"/>
          </p:nvPr>
        </p:nvSpPr>
        <p:spPr/>
        <p:txBody>
          <a:bodyPr/>
          <a:lstStyle/>
          <a:p>
            <a:r>
              <a:rPr lang="en-US"/>
              <a:t>Y. Cheng</a:t>
            </a:r>
            <a:endParaRPr lang="en-US" dirty="0"/>
          </a:p>
        </p:txBody>
      </p:sp>
      <p:sp>
        <p:nvSpPr>
          <p:cNvPr id="11" name="Slide Number Placeholder 10">
            <a:extLst>
              <a:ext uri="{FF2B5EF4-FFF2-40B4-BE49-F238E27FC236}">
                <a16:creationId xmlns:a16="http://schemas.microsoft.com/office/drawing/2014/main" id="{B9F97973-E59F-2F40-985A-918F8C87F002}"/>
              </a:ext>
            </a:extLst>
          </p:cNvPr>
          <p:cNvSpPr>
            <a:spLocks noGrp="1"/>
          </p:cNvSpPr>
          <p:nvPr>
            <p:ph type="sldNum" sz="quarter" idx="12"/>
          </p:nvPr>
        </p:nvSpPr>
        <p:spPr/>
        <p:txBody>
          <a:bodyPr/>
          <a:lstStyle/>
          <a:p>
            <a:fld id="{3FEAB63E-74B1-D643-A3C6-246018F1E4D4}" type="slidenum">
              <a:rPr lang="en-US" smtClean="0"/>
              <a:pPr/>
              <a:t>93</a:t>
            </a:fld>
            <a:endParaRPr lang="en-US"/>
          </a:p>
        </p:txBody>
      </p:sp>
    </p:spTree>
    <p:extLst>
      <p:ext uri="{BB962C8B-B14F-4D97-AF65-F5344CB8AC3E}">
        <p14:creationId xmlns:p14="http://schemas.microsoft.com/office/powerpoint/2010/main" val="27310790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File Systems</a:t>
            </a:r>
          </a:p>
        </p:txBody>
      </p:sp>
      <p:sp>
        <p:nvSpPr>
          <p:cNvPr id="5" name="Rectangle 4"/>
          <p:cNvSpPr/>
          <p:nvPr/>
        </p:nvSpPr>
        <p:spPr>
          <a:xfrm>
            <a:off x="2743200" y="2438400"/>
            <a:ext cx="2971800" cy="990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Helvetica" charset="0"/>
                <a:ea typeface="Helvetica" charset="0"/>
                <a:cs typeface="Helvetica" charset="0"/>
              </a:rPr>
              <a:t>File System</a:t>
            </a:r>
          </a:p>
        </p:txBody>
      </p:sp>
      <p:sp>
        <p:nvSpPr>
          <p:cNvPr id="6" name="Can 5"/>
          <p:cNvSpPr/>
          <p:nvPr/>
        </p:nvSpPr>
        <p:spPr>
          <a:xfrm>
            <a:off x="2743200" y="3810000"/>
            <a:ext cx="2971800" cy="1066800"/>
          </a:xfrm>
          <a:prstGeom prst="can">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Helvetica" charset="0"/>
                <a:ea typeface="Helvetica" charset="0"/>
                <a:cs typeface="Helvetica" charset="0"/>
              </a:rPr>
              <a:t>Storage Device</a:t>
            </a:r>
          </a:p>
        </p:txBody>
      </p:sp>
      <p:cxnSp>
        <p:nvCxnSpPr>
          <p:cNvPr id="8" name="Straight Connector 7"/>
          <p:cNvCxnSpPr/>
          <p:nvPr/>
        </p:nvCxnSpPr>
        <p:spPr>
          <a:xfrm>
            <a:off x="2590800" y="3657600"/>
            <a:ext cx="32004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15000" y="3371671"/>
            <a:ext cx="2667000" cy="1200329"/>
          </a:xfrm>
          <a:prstGeom prst="rect">
            <a:avLst/>
          </a:prstGeom>
          <a:noFill/>
        </p:spPr>
        <p:txBody>
          <a:bodyPr wrap="square" rtlCol="0">
            <a:spAutoFit/>
          </a:bodyPr>
          <a:lstStyle/>
          <a:p>
            <a:pPr algn="ctr"/>
            <a:r>
              <a:rPr lang="en-US" sz="2400" dirty="0">
                <a:latin typeface="Helvetica" charset="0"/>
                <a:ea typeface="Helvetica" charset="0"/>
                <a:cs typeface="Helvetica" charset="0"/>
              </a:rPr>
              <a:t>Traditional API:</a:t>
            </a:r>
          </a:p>
          <a:p>
            <a:pPr marL="342900" indent="-342900" algn="ctr">
              <a:buFont typeface="Arial" charset="0"/>
              <a:buChar char="•"/>
            </a:pPr>
            <a:r>
              <a:rPr lang="en-US" sz="2400" dirty="0">
                <a:latin typeface="Helvetica" charset="0"/>
                <a:ea typeface="Helvetica" charset="0"/>
                <a:cs typeface="Helvetica" charset="0"/>
              </a:rPr>
              <a:t>read sector</a:t>
            </a:r>
          </a:p>
          <a:p>
            <a:pPr marL="342900" indent="-342900" algn="ctr">
              <a:buFont typeface="Arial" charset="0"/>
              <a:buChar char="•"/>
            </a:pPr>
            <a:r>
              <a:rPr lang="en-US" sz="2400" dirty="0">
                <a:latin typeface="Helvetica" charset="0"/>
                <a:ea typeface="Helvetica" charset="0"/>
                <a:cs typeface="Helvetica" charset="0"/>
              </a:rPr>
              <a:t>write sector</a:t>
            </a:r>
          </a:p>
        </p:txBody>
      </p:sp>
      <p:sp>
        <p:nvSpPr>
          <p:cNvPr id="10" name="TextBox 9"/>
          <p:cNvSpPr txBox="1"/>
          <p:nvPr/>
        </p:nvSpPr>
        <p:spPr>
          <a:xfrm>
            <a:off x="5295900" y="5100935"/>
            <a:ext cx="3467100" cy="461665"/>
          </a:xfrm>
          <a:prstGeom prst="rect">
            <a:avLst/>
          </a:prstGeom>
          <a:noFill/>
        </p:spPr>
        <p:txBody>
          <a:bodyPr wrap="square" rtlCol="0">
            <a:spAutoFit/>
          </a:bodyPr>
          <a:lstStyle/>
          <a:p>
            <a:pPr algn="ctr"/>
            <a:r>
              <a:rPr lang="en-US" sz="2400" dirty="0">
                <a:solidFill>
                  <a:srgbClr val="C00000"/>
                </a:solidFill>
                <a:latin typeface="Helvetica" charset="0"/>
                <a:ea typeface="Helvetica" charset="0"/>
                <a:cs typeface="Helvetica" charset="0"/>
              </a:rPr>
              <a:t>Mismatch with SSD!</a:t>
            </a:r>
          </a:p>
        </p:txBody>
      </p:sp>
      <p:sp>
        <p:nvSpPr>
          <p:cNvPr id="7" name="Footer Placeholder 6">
            <a:extLst>
              <a:ext uri="{FF2B5EF4-FFF2-40B4-BE49-F238E27FC236}">
                <a16:creationId xmlns:a16="http://schemas.microsoft.com/office/drawing/2014/main" id="{A5AC6104-7BC7-CF42-BE93-C92E0051CACD}"/>
              </a:ext>
            </a:extLst>
          </p:cNvPr>
          <p:cNvSpPr>
            <a:spLocks noGrp="1"/>
          </p:cNvSpPr>
          <p:nvPr>
            <p:ph type="ftr" sz="quarter" idx="11"/>
          </p:nvPr>
        </p:nvSpPr>
        <p:spPr/>
        <p:txBody>
          <a:bodyPr/>
          <a:lstStyle/>
          <a:p>
            <a:r>
              <a:rPr lang="en-US"/>
              <a:t>GMU CS571 Spring 2021</a:t>
            </a:r>
            <a:endParaRPr lang="en-US" dirty="0"/>
          </a:p>
        </p:txBody>
      </p:sp>
      <p:sp>
        <p:nvSpPr>
          <p:cNvPr id="11" name="Date Placeholder 10">
            <a:extLst>
              <a:ext uri="{FF2B5EF4-FFF2-40B4-BE49-F238E27FC236}">
                <a16:creationId xmlns:a16="http://schemas.microsoft.com/office/drawing/2014/main" id="{C84BB9C6-0A4F-1E49-9CD9-29BCD52F6DDF}"/>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066BB752-7072-6646-9A77-1D9FB7D0CBD4}"/>
              </a:ext>
            </a:extLst>
          </p:cNvPr>
          <p:cNvSpPr>
            <a:spLocks noGrp="1"/>
          </p:cNvSpPr>
          <p:nvPr>
            <p:ph type="sldNum" sz="quarter" idx="12"/>
          </p:nvPr>
        </p:nvSpPr>
        <p:spPr/>
        <p:txBody>
          <a:bodyPr/>
          <a:lstStyle/>
          <a:p>
            <a:fld id="{3FEAB63E-74B1-D643-A3C6-246018F1E4D4}" type="slidenum">
              <a:rPr lang="en-US" smtClean="0"/>
              <a:pPr/>
              <a:t>94</a:t>
            </a:fld>
            <a:endParaRPr lang="en-US"/>
          </a:p>
        </p:txBody>
      </p:sp>
    </p:spTree>
    <p:extLst>
      <p:ext uri="{BB962C8B-B14F-4D97-AF65-F5344CB8AC3E}">
        <p14:creationId xmlns:p14="http://schemas.microsoft.com/office/powerpoint/2010/main" val="32833400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Traditional APIs wrapping around SSD APIs</a:t>
            </a:r>
          </a:p>
        </p:txBody>
      </p:sp>
      <p:sp>
        <p:nvSpPr>
          <p:cNvPr id="3" name="Content Placeholder 2"/>
          <p:cNvSpPr>
            <a:spLocks noGrp="1"/>
          </p:cNvSpPr>
          <p:nvPr>
            <p:ph idx="1"/>
          </p:nvPr>
        </p:nvSpPr>
        <p:spPr/>
        <p:txBody>
          <a:bodyPr/>
          <a:lstStyle/>
          <a:p>
            <a:pPr marL="0" indent="0">
              <a:buNone/>
            </a:pPr>
            <a:r>
              <a:rPr lang="en-US" dirty="0"/>
              <a:t>read(</a:t>
            </a:r>
            <a:r>
              <a:rPr lang="en-US" dirty="0" err="1"/>
              <a:t>addr</a:t>
            </a:r>
            <a:r>
              <a:rPr lang="en-US" dirty="0"/>
              <a:t>):</a:t>
            </a:r>
          </a:p>
          <a:p>
            <a:pPr marL="457200" lvl="1" indent="0">
              <a:buNone/>
            </a:pPr>
            <a:r>
              <a:rPr lang="en-US" sz="2800" dirty="0"/>
              <a:t>return </a:t>
            </a:r>
            <a:r>
              <a:rPr lang="en-US" sz="2800" dirty="0" err="1">
                <a:solidFill>
                  <a:srgbClr val="0070C0"/>
                </a:solidFill>
              </a:rPr>
              <a:t>ssd_read</a:t>
            </a:r>
            <a:r>
              <a:rPr lang="en-US" sz="2800" dirty="0"/>
              <a:t>(</a:t>
            </a:r>
            <a:r>
              <a:rPr lang="en-US" sz="2800" dirty="0" err="1"/>
              <a:t>addr</a:t>
            </a:r>
            <a:r>
              <a:rPr lang="en-US" sz="2800" dirty="0"/>
              <a:t>)</a:t>
            </a:r>
          </a:p>
          <a:p>
            <a:pPr marL="57150" indent="0">
              <a:buNone/>
            </a:pPr>
            <a:endParaRPr lang="en-US" dirty="0"/>
          </a:p>
          <a:p>
            <a:pPr marL="57150" indent="0">
              <a:buNone/>
            </a:pPr>
            <a:r>
              <a:rPr lang="en-US" dirty="0"/>
              <a:t>write(</a:t>
            </a:r>
            <a:r>
              <a:rPr lang="en-US" dirty="0" err="1"/>
              <a:t>addr</a:t>
            </a:r>
            <a:r>
              <a:rPr lang="en-US" dirty="0"/>
              <a:t>, data):</a:t>
            </a:r>
          </a:p>
          <a:p>
            <a:pPr marL="57150" indent="0">
              <a:buNone/>
            </a:pPr>
            <a:r>
              <a:rPr lang="en-US" dirty="0"/>
              <a:t>    </a:t>
            </a:r>
            <a:r>
              <a:rPr lang="en-US" b="1" dirty="0" err="1"/>
              <a:t>block_copy</a:t>
            </a:r>
            <a:r>
              <a:rPr lang="en-US" dirty="0"/>
              <a:t> = </a:t>
            </a:r>
            <a:r>
              <a:rPr lang="en-US" dirty="0" err="1">
                <a:solidFill>
                  <a:srgbClr val="0070C0"/>
                </a:solidFill>
              </a:rPr>
              <a:t>ssd_read</a:t>
            </a:r>
            <a:r>
              <a:rPr lang="en-US" dirty="0"/>
              <a:t>(all pages of block)</a:t>
            </a:r>
          </a:p>
          <a:p>
            <a:pPr marL="57150" indent="0">
              <a:buNone/>
            </a:pPr>
            <a:r>
              <a:rPr lang="en-US" dirty="0"/>
              <a:t>    modify </a:t>
            </a:r>
            <a:r>
              <a:rPr lang="en-US" b="1" dirty="0" err="1"/>
              <a:t>block_copy</a:t>
            </a:r>
            <a:r>
              <a:rPr lang="en-US" dirty="0"/>
              <a:t> with data</a:t>
            </a:r>
          </a:p>
          <a:p>
            <a:pPr marL="57150" indent="0">
              <a:buNone/>
            </a:pPr>
            <a:r>
              <a:rPr lang="en-US" dirty="0"/>
              <a:t>    </a:t>
            </a:r>
            <a:r>
              <a:rPr lang="en-US" dirty="0" err="1">
                <a:solidFill>
                  <a:srgbClr val="C00000"/>
                </a:solidFill>
              </a:rPr>
              <a:t>ssd_erase</a:t>
            </a:r>
            <a:r>
              <a:rPr lang="en-US" dirty="0"/>
              <a:t>(block of </a:t>
            </a:r>
            <a:r>
              <a:rPr lang="en-US" dirty="0" err="1"/>
              <a:t>addr</a:t>
            </a:r>
            <a:r>
              <a:rPr lang="en-US" dirty="0"/>
              <a:t>)</a:t>
            </a:r>
          </a:p>
          <a:p>
            <a:pPr marL="57150" indent="0">
              <a:buNone/>
            </a:pPr>
            <a:r>
              <a:rPr lang="en-US" dirty="0"/>
              <a:t>    </a:t>
            </a:r>
            <a:r>
              <a:rPr lang="en-US" dirty="0" err="1">
                <a:solidFill>
                  <a:srgbClr val="00B050"/>
                </a:solidFill>
              </a:rPr>
              <a:t>ssd_program</a:t>
            </a:r>
            <a:r>
              <a:rPr lang="en-US" dirty="0"/>
              <a:t>(all pages of </a:t>
            </a:r>
            <a:r>
              <a:rPr lang="en-US" b="1" dirty="0" err="1"/>
              <a:t>block_copy</a:t>
            </a:r>
            <a:r>
              <a:rPr lang="en-US" dirty="0"/>
              <a:t>)</a:t>
            </a:r>
          </a:p>
          <a:p>
            <a:pPr marL="457200" lvl="1" indent="0">
              <a:buNone/>
            </a:pPr>
            <a:endParaRPr lang="en-US" dirty="0"/>
          </a:p>
        </p:txBody>
      </p:sp>
      <p:sp>
        <p:nvSpPr>
          <p:cNvPr id="6" name="Footer Placeholder 5">
            <a:extLst>
              <a:ext uri="{FF2B5EF4-FFF2-40B4-BE49-F238E27FC236}">
                <a16:creationId xmlns:a16="http://schemas.microsoft.com/office/drawing/2014/main" id="{34B0A9CE-0F9F-834D-8B1F-6C1FF79BA3B4}"/>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039DF967-187C-6542-A7F7-C3DC5FB33FD7}"/>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7D9327B9-45B8-C044-A59C-227174FA0E5D}"/>
              </a:ext>
            </a:extLst>
          </p:cNvPr>
          <p:cNvSpPr>
            <a:spLocks noGrp="1"/>
          </p:cNvSpPr>
          <p:nvPr>
            <p:ph type="sldNum" sz="quarter" idx="12"/>
          </p:nvPr>
        </p:nvSpPr>
        <p:spPr/>
        <p:txBody>
          <a:bodyPr/>
          <a:lstStyle/>
          <a:p>
            <a:fld id="{3FEAB63E-74B1-D643-A3C6-246018F1E4D4}" type="slidenum">
              <a:rPr lang="en-US" smtClean="0"/>
              <a:pPr/>
              <a:t>95</a:t>
            </a:fld>
            <a:endParaRPr lang="en-US"/>
          </a:p>
        </p:txBody>
      </p:sp>
    </p:spTree>
    <p:extLst>
      <p:ext uri="{BB962C8B-B14F-4D97-AF65-F5344CB8AC3E}">
        <p14:creationId xmlns:p14="http://schemas.microsoft.com/office/powerpoint/2010/main" val="11188979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10" name="Footer Placeholder 9">
            <a:extLst>
              <a:ext uri="{FF2B5EF4-FFF2-40B4-BE49-F238E27FC236}">
                <a16:creationId xmlns:a16="http://schemas.microsoft.com/office/drawing/2014/main" id="{B7939FBB-EA93-724E-991B-4B5B15F9504B}"/>
              </a:ext>
            </a:extLst>
          </p:cNvPr>
          <p:cNvSpPr>
            <a:spLocks noGrp="1"/>
          </p:cNvSpPr>
          <p:nvPr>
            <p:ph type="ftr" sz="quarter" idx="11"/>
          </p:nvPr>
        </p:nvSpPr>
        <p:spPr/>
        <p:txBody>
          <a:bodyPr/>
          <a:lstStyle/>
          <a:p>
            <a:r>
              <a:rPr lang="en-US"/>
              <a:t>GMU CS571 Spring 2021</a:t>
            </a:r>
            <a:endParaRPr lang="en-US" dirty="0"/>
          </a:p>
        </p:txBody>
      </p:sp>
      <p:sp>
        <p:nvSpPr>
          <p:cNvPr id="26" name="Date Placeholder 25">
            <a:extLst>
              <a:ext uri="{FF2B5EF4-FFF2-40B4-BE49-F238E27FC236}">
                <a16:creationId xmlns:a16="http://schemas.microsoft.com/office/drawing/2014/main" id="{69964145-E250-0E4A-9739-9BCD69C1E440}"/>
              </a:ext>
            </a:extLst>
          </p:cNvPr>
          <p:cNvSpPr>
            <a:spLocks noGrp="1"/>
          </p:cNvSpPr>
          <p:nvPr>
            <p:ph type="dt" sz="half" idx="10"/>
          </p:nvPr>
        </p:nvSpPr>
        <p:spPr/>
        <p:txBody>
          <a:bodyPr/>
          <a:lstStyle/>
          <a:p>
            <a:r>
              <a:rPr lang="en-US"/>
              <a:t>Y. Cheng</a:t>
            </a:r>
            <a:endParaRPr lang="en-US" dirty="0"/>
          </a:p>
        </p:txBody>
      </p:sp>
      <p:sp>
        <p:nvSpPr>
          <p:cNvPr id="27" name="Slide Number Placeholder 26">
            <a:extLst>
              <a:ext uri="{FF2B5EF4-FFF2-40B4-BE49-F238E27FC236}">
                <a16:creationId xmlns:a16="http://schemas.microsoft.com/office/drawing/2014/main" id="{B32FDA6F-EE2B-C546-9BBF-5C2A1D09CB3B}"/>
              </a:ext>
            </a:extLst>
          </p:cNvPr>
          <p:cNvSpPr>
            <a:spLocks noGrp="1"/>
          </p:cNvSpPr>
          <p:nvPr>
            <p:ph type="sldNum" sz="quarter" idx="12"/>
          </p:nvPr>
        </p:nvSpPr>
        <p:spPr/>
        <p:txBody>
          <a:bodyPr/>
          <a:lstStyle/>
          <a:p>
            <a:fld id="{3FEAB63E-74B1-D643-A3C6-246018F1E4D4}" type="slidenum">
              <a:rPr lang="en-US" smtClean="0"/>
              <a:pPr/>
              <a:t>96</a:t>
            </a:fld>
            <a:endParaRPr lang="en-US"/>
          </a:p>
        </p:txBody>
      </p:sp>
    </p:spTree>
    <p:extLst>
      <p:ext uri="{BB962C8B-B14F-4D97-AF65-F5344CB8AC3E}">
        <p14:creationId xmlns:p14="http://schemas.microsoft.com/office/powerpoint/2010/main" val="10210218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6" name="TextBox 25"/>
          <p:cNvSpPr txBox="1"/>
          <p:nvPr/>
        </p:nvSpPr>
        <p:spPr>
          <a:xfrm>
            <a:off x="0" y="3810000"/>
            <a:ext cx="2018501" cy="646331"/>
          </a:xfrm>
          <a:prstGeom prst="rect">
            <a:avLst/>
          </a:prstGeom>
          <a:noFill/>
        </p:spPr>
        <p:txBody>
          <a:bodyPr wrap="none" rtlCol="0">
            <a:spAutoFit/>
          </a:bodyPr>
          <a:lstStyle/>
          <a:p>
            <a:pPr algn="ctr"/>
            <a:r>
              <a:rPr lang="en-US" dirty="0">
                <a:solidFill>
                  <a:srgbClr val="C00000"/>
                </a:solidFill>
                <a:latin typeface="Helvetica" charset="0"/>
                <a:ea typeface="Helvetica" charset="0"/>
                <a:cs typeface="Helvetica" charset="0"/>
              </a:rPr>
              <a:t>File system wants</a:t>
            </a:r>
          </a:p>
          <a:p>
            <a:pPr algn="ctr"/>
            <a:r>
              <a:rPr lang="en-US" dirty="0">
                <a:solidFill>
                  <a:srgbClr val="C00000"/>
                </a:solidFill>
                <a:latin typeface="Helvetica" charset="0"/>
                <a:ea typeface="Helvetica" charset="0"/>
                <a:cs typeface="Helvetica" charset="0"/>
              </a:rPr>
              <a:t>to write </a:t>
            </a:r>
            <a:r>
              <a:rPr lang="en-US" dirty="0">
                <a:solidFill>
                  <a:srgbClr val="C00000"/>
                </a:solidFill>
                <a:latin typeface="PT Mono" charset="0"/>
                <a:ea typeface="PT Mono" charset="0"/>
                <a:cs typeface="PT Mono" charset="0"/>
              </a:rPr>
              <a:t>0001</a:t>
            </a:r>
          </a:p>
        </p:txBody>
      </p:sp>
      <p:cxnSp>
        <p:nvCxnSpPr>
          <p:cNvPr id="32" name="Curved Connector 31"/>
          <p:cNvCxnSpPr/>
          <p:nvPr/>
        </p:nvCxnSpPr>
        <p:spPr>
          <a:xfrm rot="16200000" flipH="1">
            <a:off x="1840516" y="3722084"/>
            <a:ext cx="340669" cy="1735699"/>
          </a:xfrm>
          <a:prstGeom prst="curvedConnector2">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34210250-C7E9-9F48-8127-DCA723B03723}"/>
              </a:ext>
            </a:extLst>
          </p:cNvPr>
          <p:cNvSpPr>
            <a:spLocks noGrp="1"/>
          </p:cNvSpPr>
          <p:nvPr>
            <p:ph type="ftr" sz="quarter" idx="11"/>
          </p:nvPr>
        </p:nvSpPr>
        <p:spPr/>
        <p:txBody>
          <a:bodyPr/>
          <a:lstStyle/>
          <a:p>
            <a:r>
              <a:rPr lang="en-US"/>
              <a:t>GMU CS571 Spring 2021</a:t>
            </a:r>
            <a:endParaRPr lang="en-US" dirty="0"/>
          </a:p>
        </p:txBody>
      </p:sp>
      <p:sp>
        <p:nvSpPr>
          <p:cNvPr id="27" name="Date Placeholder 26">
            <a:extLst>
              <a:ext uri="{FF2B5EF4-FFF2-40B4-BE49-F238E27FC236}">
                <a16:creationId xmlns:a16="http://schemas.microsoft.com/office/drawing/2014/main" id="{D4421C68-6FD8-2947-B963-7DC3C2B6E7DB}"/>
              </a:ext>
            </a:extLst>
          </p:cNvPr>
          <p:cNvSpPr>
            <a:spLocks noGrp="1"/>
          </p:cNvSpPr>
          <p:nvPr>
            <p:ph type="dt" sz="half" idx="10"/>
          </p:nvPr>
        </p:nvSpPr>
        <p:spPr/>
        <p:txBody>
          <a:bodyPr/>
          <a:lstStyle/>
          <a:p>
            <a:r>
              <a:rPr lang="en-US"/>
              <a:t>Y. Cheng</a:t>
            </a:r>
            <a:endParaRPr lang="en-US" dirty="0"/>
          </a:p>
        </p:txBody>
      </p:sp>
      <p:sp>
        <p:nvSpPr>
          <p:cNvPr id="28" name="Slide Number Placeholder 27">
            <a:extLst>
              <a:ext uri="{FF2B5EF4-FFF2-40B4-BE49-F238E27FC236}">
                <a16:creationId xmlns:a16="http://schemas.microsoft.com/office/drawing/2014/main" id="{B96A31C7-28F3-6E45-B5AB-3D0A4F640439}"/>
              </a:ext>
            </a:extLst>
          </p:cNvPr>
          <p:cNvSpPr>
            <a:spLocks noGrp="1"/>
          </p:cNvSpPr>
          <p:nvPr>
            <p:ph type="sldNum" sz="quarter" idx="12"/>
          </p:nvPr>
        </p:nvSpPr>
        <p:spPr/>
        <p:txBody>
          <a:bodyPr/>
          <a:lstStyle/>
          <a:p>
            <a:fld id="{3FEAB63E-74B1-D643-A3C6-246018F1E4D4}" type="slidenum">
              <a:rPr lang="en-US" smtClean="0"/>
              <a:pPr/>
              <a:t>97</a:t>
            </a:fld>
            <a:endParaRPr lang="en-US"/>
          </a:p>
        </p:txBody>
      </p:sp>
    </p:spTree>
    <p:extLst>
      <p:ext uri="{BB962C8B-B14F-4D97-AF65-F5344CB8AC3E}">
        <p14:creationId xmlns:p14="http://schemas.microsoft.com/office/powerpoint/2010/main" val="34441343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10" name="Footer Placeholder 9">
            <a:extLst>
              <a:ext uri="{FF2B5EF4-FFF2-40B4-BE49-F238E27FC236}">
                <a16:creationId xmlns:a16="http://schemas.microsoft.com/office/drawing/2014/main" id="{E9EADCD5-9A29-1041-AEDA-40A242D808BE}"/>
              </a:ext>
            </a:extLst>
          </p:cNvPr>
          <p:cNvSpPr>
            <a:spLocks noGrp="1"/>
          </p:cNvSpPr>
          <p:nvPr>
            <p:ph type="ftr" sz="quarter" idx="11"/>
          </p:nvPr>
        </p:nvSpPr>
        <p:spPr/>
        <p:txBody>
          <a:bodyPr/>
          <a:lstStyle/>
          <a:p>
            <a:r>
              <a:rPr lang="en-US"/>
              <a:t>GMU CS571 Spring 2021</a:t>
            </a:r>
            <a:endParaRPr lang="en-US" dirty="0"/>
          </a:p>
        </p:txBody>
      </p:sp>
      <p:sp>
        <p:nvSpPr>
          <p:cNvPr id="26" name="Date Placeholder 25">
            <a:extLst>
              <a:ext uri="{FF2B5EF4-FFF2-40B4-BE49-F238E27FC236}">
                <a16:creationId xmlns:a16="http://schemas.microsoft.com/office/drawing/2014/main" id="{A557F58E-FA34-CC40-8B9C-69635BE91389}"/>
              </a:ext>
            </a:extLst>
          </p:cNvPr>
          <p:cNvSpPr>
            <a:spLocks noGrp="1"/>
          </p:cNvSpPr>
          <p:nvPr>
            <p:ph type="dt" sz="half" idx="10"/>
          </p:nvPr>
        </p:nvSpPr>
        <p:spPr/>
        <p:txBody>
          <a:bodyPr/>
          <a:lstStyle/>
          <a:p>
            <a:r>
              <a:rPr lang="en-US"/>
              <a:t>Y. Cheng</a:t>
            </a:r>
            <a:endParaRPr lang="en-US" dirty="0"/>
          </a:p>
        </p:txBody>
      </p:sp>
      <p:sp>
        <p:nvSpPr>
          <p:cNvPr id="27" name="Slide Number Placeholder 26">
            <a:extLst>
              <a:ext uri="{FF2B5EF4-FFF2-40B4-BE49-F238E27FC236}">
                <a16:creationId xmlns:a16="http://schemas.microsoft.com/office/drawing/2014/main" id="{C2193949-C802-6342-B699-DA4A725BDA5B}"/>
              </a:ext>
            </a:extLst>
          </p:cNvPr>
          <p:cNvSpPr>
            <a:spLocks noGrp="1"/>
          </p:cNvSpPr>
          <p:nvPr>
            <p:ph type="sldNum" sz="quarter" idx="12"/>
          </p:nvPr>
        </p:nvSpPr>
        <p:spPr/>
        <p:txBody>
          <a:bodyPr/>
          <a:lstStyle/>
          <a:p>
            <a:fld id="{3FEAB63E-74B1-D643-A3C6-246018F1E4D4}" type="slidenum">
              <a:rPr lang="en-US" smtClean="0"/>
              <a:pPr/>
              <a:t>98</a:t>
            </a:fld>
            <a:endParaRPr lang="en-US"/>
          </a:p>
        </p:txBody>
      </p:sp>
    </p:spTree>
    <p:extLst>
      <p:ext uri="{BB962C8B-B14F-4D97-AF65-F5344CB8AC3E}">
        <p14:creationId xmlns:p14="http://schemas.microsoft.com/office/powerpoint/2010/main" val="21591140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6" name="TextBox 25"/>
          <p:cNvSpPr txBox="1"/>
          <p:nvPr/>
        </p:nvSpPr>
        <p:spPr>
          <a:xfrm>
            <a:off x="0" y="3352800"/>
            <a:ext cx="2569934" cy="369332"/>
          </a:xfrm>
          <a:prstGeom prst="rect">
            <a:avLst/>
          </a:prstGeom>
          <a:noFill/>
        </p:spPr>
        <p:txBody>
          <a:bodyPr wrap="none" rtlCol="0">
            <a:spAutoFit/>
          </a:bodyPr>
          <a:lstStyle/>
          <a:p>
            <a:r>
              <a:rPr lang="en-US" dirty="0">
                <a:solidFill>
                  <a:srgbClr val="C00000"/>
                </a:solidFill>
                <a:latin typeface="Helvetica" charset="0"/>
                <a:ea typeface="Helvetica" charset="0"/>
                <a:cs typeface="Helvetica" charset="0"/>
              </a:rPr>
              <a:t>Read all pages </a:t>
            </a:r>
            <a:r>
              <a:rPr lang="en-US">
                <a:solidFill>
                  <a:srgbClr val="C00000"/>
                </a:solidFill>
                <a:latin typeface="Helvetica" charset="0"/>
                <a:ea typeface="Helvetica" charset="0"/>
                <a:cs typeface="Helvetica" charset="0"/>
              </a:rPr>
              <a:t>in block</a:t>
            </a:r>
            <a:endParaRPr lang="en-US" dirty="0">
              <a:solidFill>
                <a:srgbClr val="C00000"/>
              </a:solidFill>
              <a:latin typeface="Helvetica" charset="0"/>
              <a:ea typeface="Helvetica" charset="0"/>
              <a:cs typeface="Helvetica" charset="0"/>
            </a:endParaRPr>
          </a:p>
        </p:txBody>
      </p:sp>
      <p:sp>
        <p:nvSpPr>
          <p:cNvPr id="8" name="Up Arrow 7"/>
          <p:cNvSpPr/>
          <p:nvPr/>
        </p:nvSpPr>
        <p:spPr>
          <a:xfrm>
            <a:off x="3276600" y="3352800"/>
            <a:ext cx="533400" cy="625474"/>
          </a:xfrm>
          <a:prstGeom prst="upArrow">
            <a:avLst>
              <a:gd name="adj1" fmla="val 50000"/>
              <a:gd name="adj2" fmla="val 639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31" name="Footer Placeholder 30">
            <a:extLst>
              <a:ext uri="{FF2B5EF4-FFF2-40B4-BE49-F238E27FC236}">
                <a16:creationId xmlns:a16="http://schemas.microsoft.com/office/drawing/2014/main" id="{4C5C9213-7A80-B845-AFA0-11A1124FEF71}"/>
              </a:ext>
            </a:extLst>
          </p:cNvPr>
          <p:cNvSpPr>
            <a:spLocks noGrp="1"/>
          </p:cNvSpPr>
          <p:nvPr>
            <p:ph type="ftr" sz="quarter" idx="11"/>
          </p:nvPr>
        </p:nvSpPr>
        <p:spPr/>
        <p:txBody>
          <a:bodyPr/>
          <a:lstStyle/>
          <a:p>
            <a:r>
              <a:rPr lang="en-US"/>
              <a:t>GMU CS571 Spring 2021</a:t>
            </a:r>
            <a:endParaRPr lang="en-US" dirty="0"/>
          </a:p>
        </p:txBody>
      </p:sp>
      <p:sp>
        <p:nvSpPr>
          <p:cNvPr id="32" name="Date Placeholder 31">
            <a:extLst>
              <a:ext uri="{FF2B5EF4-FFF2-40B4-BE49-F238E27FC236}">
                <a16:creationId xmlns:a16="http://schemas.microsoft.com/office/drawing/2014/main" id="{CB07BC72-0763-034E-9E66-3AF551C89039}"/>
              </a:ext>
            </a:extLst>
          </p:cNvPr>
          <p:cNvSpPr>
            <a:spLocks noGrp="1"/>
          </p:cNvSpPr>
          <p:nvPr>
            <p:ph type="dt" sz="half" idx="10"/>
          </p:nvPr>
        </p:nvSpPr>
        <p:spPr/>
        <p:txBody>
          <a:bodyPr/>
          <a:lstStyle/>
          <a:p>
            <a:r>
              <a:rPr lang="en-US"/>
              <a:t>Y. Cheng</a:t>
            </a:r>
            <a:endParaRPr lang="en-US" dirty="0"/>
          </a:p>
        </p:txBody>
      </p:sp>
      <p:sp>
        <p:nvSpPr>
          <p:cNvPr id="33" name="Slide Number Placeholder 32">
            <a:extLst>
              <a:ext uri="{FF2B5EF4-FFF2-40B4-BE49-F238E27FC236}">
                <a16:creationId xmlns:a16="http://schemas.microsoft.com/office/drawing/2014/main" id="{35EA0830-3A6F-4443-9F9F-8184B3E1C52F}"/>
              </a:ext>
            </a:extLst>
          </p:cNvPr>
          <p:cNvSpPr>
            <a:spLocks noGrp="1"/>
          </p:cNvSpPr>
          <p:nvPr>
            <p:ph type="sldNum" sz="quarter" idx="12"/>
          </p:nvPr>
        </p:nvSpPr>
        <p:spPr/>
        <p:txBody>
          <a:bodyPr/>
          <a:lstStyle/>
          <a:p>
            <a:fld id="{3FEAB63E-74B1-D643-A3C6-246018F1E4D4}" type="slidenum">
              <a:rPr lang="en-US" smtClean="0"/>
              <a:pPr/>
              <a:t>99</a:t>
            </a:fld>
            <a:endParaRPr lang="en-US"/>
          </a:p>
        </p:txBody>
      </p:sp>
    </p:spTree>
    <p:extLst>
      <p:ext uri="{BB962C8B-B14F-4D97-AF65-F5344CB8AC3E}">
        <p14:creationId xmlns:p14="http://schemas.microsoft.com/office/powerpoint/2010/main" val="7519141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28318</TotalTime>
  <Words>7215</Words>
  <Application>Microsoft Macintosh PowerPoint</Application>
  <PresentationFormat>On-screen Show (4:3)</PresentationFormat>
  <Paragraphs>2099</Paragraphs>
  <Slides>127</Slides>
  <Notes>63</Notes>
  <HiddenSlides>9</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127</vt:i4>
      </vt:variant>
    </vt:vector>
  </HeadingPairs>
  <TitlesOfParts>
    <vt:vector size="142" baseType="lpstr">
      <vt:lpstr>Arial</vt:lpstr>
      <vt:lpstr>Calibri</vt:lpstr>
      <vt:lpstr>Cambria Math</vt:lpstr>
      <vt:lpstr>Courier</vt:lpstr>
      <vt:lpstr>Franklin Gothic Medium Cond</vt:lpstr>
      <vt:lpstr>Gill Sans</vt:lpstr>
      <vt:lpstr>Helvetica</vt:lpstr>
      <vt:lpstr>HELVETICA NEUE CONDENSED</vt:lpstr>
      <vt:lpstr>Helvetica Neue Light</vt:lpstr>
      <vt:lpstr>Helvetica Neue Light</vt:lpstr>
      <vt:lpstr>PT Mono</vt:lpstr>
      <vt:lpstr>Segoe UI Light</vt:lpstr>
      <vt:lpstr>Times</vt:lpstr>
      <vt:lpstr>Times New Roman</vt:lpstr>
      <vt:lpstr>Office Theme</vt:lpstr>
      <vt:lpstr>Persistence: HDDs and SSDs</vt:lpstr>
      <vt:lpstr>PowerPoint Presentation</vt:lpstr>
      <vt:lpstr>Basic Interface</vt:lpstr>
      <vt:lpstr>Disk Structure</vt:lpstr>
      <vt:lpstr>Internals of Hard Disk Drive (HDD)</vt:lpstr>
      <vt:lpstr>Internals of Hard Disk Drive (HDD)</vt:lpstr>
      <vt:lpstr>Internals of Hard Disk Drive (HDD)</vt:lpstr>
      <vt:lpstr>Internals of Hard Disk Drive (HDD)</vt:lpstr>
      <vt:lpstr>Internals of Hard Disk Drive (HDD)</vt:lpstr>
      <vt:lpstr>Internals of Hard Disk Drive (HDD)</vt:lpstr>
      <vt:lpstr>HDD Mechanism (3D view)</vt:lpstr>
      <vt:lpstr>Let’s Read Sector 0</vt:lpstr>
      <vt:lpstr>Let’s Read Sector 0</vt:lpstr>
      <vt:lpstr>Don’t Try This at Home!</vt:lpstr>
      <vt:lpstr>Disk Performance</vt:lpstr>
      <vt:lpstr>Seek, Rotate, Transfer</vt:lpstr>
      <vt:lpstr>Seek, Rotate, Transfer</vt:lpstr>
      <vt:lpstr>Seek, Rotate, Transfer</vt:lpstr>
      <vt:lpstr>Seek, Rotate, Transfer</vt:lpstr>
      <vt:lpstr>Workloads</vt:lpstr>
      <vt:lpstr>Workloads</vt:lpstr>
      <vt:lpstr>Disk Performance Calculation</vt:lpstr>
      <vt:lpstr>Disk Performance Calculation</vt:lpstr>
      <vt:lpstr>Disk Performance Calculation</vt:lpstr>
      <vt:lpstr>PowerPoint Presentation</vt:lpstr>
      <vt:lpstr>PowerPoint Presentation</vt:lpstr>
      <vt:lpstr>Disk Scheduling</vt:lpstr>
      <vt:lpstr>Disk Scheduling</vt:lpstr>
      <vt:lpstr>Disk Scheduling</vt:lpstr>
      <vt:lpstr>Disk Scheduling</vt:lpstr>
      <vt:lpstr>Disk Scheduling</vt:lpstr>
      <vt:lpstr>FIFO</vt:lpstr>
      <vt:lpstr>FIFO</vt:lpstr>
      <vt:lpstr>FIFO</vt:lpstr>
      <vt:lpstr>Shortest Positioning Time First (SPTF)</vt:lpstr>
      <vt:lpstr>Shortest Positioning Time First (SPTF)</vt:lpstr>
      <vt:lpstr>SCAN</vt:lpstr>
      <vt:lpstr>SCAN</vt:lpstr>
      <vt:lpstr>C-SCAN (Circular-SCAN)</vt:lpstr>
      <vt:lpstr>C-SCAN</vt:lpstr>
      <vt:lpstr>C-LOOK</vt:lpstr>
      <vt:lpstr>C-LOOK</vt:lpstr>
      <vt:lpstr>Work Conservation</vt:lpstr>
      <vt:lpstr>Selecting A Disk Scheduling Algorithm</vt:lpstr>
      <vt:lpstr>Solid State Drives (SSDs)</vt:lpstr>
      <vt:lpstr>Disk Recap</vt:lpstr>
      <vt:lpstr>SSD Overview</vt:lpstr>
      <vt:lpstr>SSD Overview</vt:lpstr>
      <vt:lpstr>Storage Hierarchy Overview</vt:lpstr>
      <vt:lpstr>Disk vs. SSD: Performance</vt:lpstr>
      <vt:lpstr>Disk vs. SSD: Performance</vt:lpstr>
      <vt:lpstr>Disk vs. SSD: Internal</vt:lpstr>
      <vt:lpstr>Disk vs. SSD: Capacity</vt:lpstr>
      <vt:lpstr>Disk vs. SSD: Summary</vt:lpstr>
      <vt:lpstr>SSD Architecture</vt:lpstr>
      <vt:lpstr>SLC: Single-Level Cell</vt:lpstr>
      <vt:lpstr>SLC: Single-Level Cell</vt:lpstr>
      <vt:lpstr>SLC: Single-Level Cell</vt:lpstr>
      <vt:lpstr>MLC: Multi-Level Cell</vt:lpstr>
      <vt:lpstr>MLC: Multi-Level Cell</vt:lpstr>
      <vt:lpstr>MLC: Multi-Level Cell</vt:lpstr>
      <vt:lpstr>MLC: Multi-Level Cell</vt:lpstr>
      <vt:lpstr>Single- vs. Multi-Level Cell</vt:lpstr>
      <vt:lpstr>Single- vs. Multi-Level Cell</vt:lpstr>
      <vt:lpstr>Wearout</vt:lpstr>
      <vt:lpstr>Wearout</vt:lpstr>
      <vt:lpstr>Banks</vt:lpstr>
      <vt:lpstr>Banks</vt:lpstr>
      <vt:lpstr>Banks</vt:lpstr>
      <vt:lpstr>SSD Writes</vt:lpstr>
      <vt:lpstr>SSD Writes</vt:lpstr>
      <vt:lpstr>SSD Writes</vt:lpstr>
      <vt:lpstr>SSD Writes</vt:lpstr>
      <vt:lpstr>Banks and Blocks</vt:lpstr>
      <vt:lpstr>Banks and Blocks</vt:lpstr>
      <vt:lpstr>Block and Pages</vt:lpstr>
      <vt:lpstr>Block and Pages</vt:lpstr>
      <vt:lpstr>Block and Pages</vt:lpstr>
      <vt:lpstr>Block</vt:lpstr>
      <vt:lpstr>Block</vt:lpstr>
      <vt:lpstr>Block</vt:lpstr>
      <vt:lpstr>Block</vt:lpstr>
      <vt:lpstr>Block</vt:lpstr>
      <vt:lpstr>Block</vt:lpstr>
      <vt:lpstr>Block</vt:lpstr>
      <vt:lpstr>Block</vt:lpstr>
      <vt:lpstr>SSD vs. Disk: APIs</vt:lpstr>
      <vt:lpstr>SSD vs. Disk: APIs</vt:lpstr>
      <vt:lpstr>SSD vs. Disk: APIs</vt:lpstr>
      <vt:lpstr>SSD Architecture</vt:lpstr>
      <vt:lpstr>Disk vs. SSD: Performance</vt:lpstr>
      <vt:lpstr>Working with File System</vt:lpstr>
      <vt:lpstr>Traditional File Systems</vt:lpstr>
      <vt:lpstr>Traditional File Systems</vt:lpstr>
      <vt:lpstr>Traditional APIs wrapping around SSD APIs</vt:lpstr>
      <vt:lpstr>Awkward SSD Write</vt:lpstr>
      <vt:lpstr>Awkward SSD Write</vt:lpstr>
      <vt:lpstr>Awkward SSD Write</vt:lpstr>
      <vt:lpstr>Awkward SSD Write</vt:lpstr>
      <vt:lpstr>Awkward SSD Write</vt:lpstr>
      <vt:lpstr>Awkward SSD Write</vt:lpstr>
      <vt:lpstr>Awkward SSD Write</vt:lpstr>
      <vt:lpstr>Awkward SSD Write</vt:lpstr>
      <vt:lpstr>Awkward SSD Write</vt:lpstr>
      <vt:lpstr>Awkward SSD Write</vt:lpstr>
      <vt:lpstr>Awkward SSD Write</vt:lpstr>
      <vt:lpstr>Issue: Write Amplification</vt:lpstr>
      <vt:lpstr>Flash Translation Layer (FTL)</vt:lpstr>
      <vt:lpstr>Flash Translation Layer (FTL)</vt:lpstr>
      <vt:lpstr>Flash Translation Layer (FTL)</vt:lpstr>
      <vt:lpstr>SSD Architecture with FTL</vt:lpstr>
      <vt:lpstr>PowerPoint Presentation</vt:lpstr>
      <vt:lpstr>PowerPoint Presentation</vt:lpstr>
      <vt:lpstr>PowerPoint Presentation</vt:lpstr>
      <vt:lpstr>PowerPoint Presentation</vt:lpstr>
      <vt:lpstr>PowerPoint Presentation</vt:lpstr>
      <vt:lpstr>PowerPoint Presentation</vt:lpstr>
      <vt:lpstr>Trash Day is the Worst Day</vt:lpstr>
      <vt:lpstr>Flash Translation Layer (FTL)</vt:lpstr>
      <vt:lpstr>Flash Translation Layer (FTL)</vt:lpstr>
      <vt:lpstr>Flash Translation Layer (FTL)</vt:lpstr>
      <vt:lpstr>Flash Translation Layer (FTL)</vt:lpstr>
      <vt:lpstr>Flash Translation Layer (FTL)</vt:lpstr>
      <vt:lpstr>State Transition of Physical Pages</vt:lpstr>
      <vt:lpstr>State Transition of Physical Pages</vt:lpstr>
      <vt:lpstr>State Transition of Physical Pages</vt:lpstr>
      <vt:lpstr>State Transition of Physical Pages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Yue Cheng</dc:creator>
  <cp:lastModifiedBy>Yue Cheng</cp:lastModifiedBy>
  <cp:revision>555</cp:revision>
  <cp:lastPrinted>2020-01-27T15:52:20Z</cp:lastPrinted>
  <dcterms:created xsi:type="dcterms:W3CDTF">2019-12-20T04:48:00Z</dcterms:created>
  <dcterms:modified xsi:type="dcterms:W3CDTF">2021-03-31T00:24:40Z</dcterms:modified>
</cp:coreProperties>
</file>