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2"/>
  </p:notesMasterIdLst>
  <p:sldIdLst>
    <p:sldId id="758" r:id="rId2"/>
    <p:sldId id="328" r:id="rId3"/>
    <p:sldId id="560" r:id="rId4"/>
    <p:sldId id="329" r:id="rId5"/>
    <p:sldId id="571" r:id="rId6"/>
    <p:sldId id="510" r:id="rId7"/>
    <p:sldId id="513" r:id="rId8"/>
    <p:sldId id="511" r:id="rId9"/>
    <p:sldId id="557" r:id="rId10"/>
    <p:sldId id="515" r:id="rId11"/>
    <p:sldId id="516" r:id="rId12"/>
    <p:sldId id="572" r:id="rId13"/>
    <p:sldId id="561" r:id="rId14"/>
    <p:sldId id="517" r:id="rId15"/>
    <p:sldId id="520" r:id="rId16"/>
    <p:sldId id="521" r:id="rId17"/>
    <p:sldId id="522" r:id="rId18"/>
    <p:sldId id="523" r:id="rId19"/>
    <p:sldId id="524" r:id="rId20"/>
    <p:sldId id="562" r:id="rId21"/>
    <p:sldId id="527" r:id="rId22"/>
    <p:sldId id="526" r:id="rId23"/>
    <p:sldId id="565" r:id="rId24"/>
    <p:sldId id="564" r:id="rId25"/>
    <p:sldId id="528" r:id="rId26"/>
    <p:sldId id="567" r:id="rId27"/>
    <p:sldId id="569" r:id="rId28"/>
    <p:sldId id="566" r:id="rId29"/>
    <p:sldId id="530" r:id="rId30"/>
    <p:sldId id="529" r:id="rId31"/>
    <p:sldId id="531" r:id="rId32"/>
    <p:sldId id="533" r:id="rId33"/>
    <p:sldId id="535" r:id="rId34"/>
    <p:sldId id="536" r:id="rId35"/>
    <p:sldId id="534" r:id="rId36"/>
    <p:sldId id="559" r:id="rId37"/>
    <p:sldId id="554" r:id="rId38"/>
    <p:sldId id="538" r:id="rId39"/>
    <p:sldId id="485" r:id="rId40"/>
    <p:sldId id="543" r:id="rId41"/>
    <p:sldId id="544" r:id="rId42"/>
    <p:sldId id="573" r:id="rId43"/>
    <p:sldId id="542" r:id="rId44"/>
    <p:sldId id="548" r:id="rId45"/>
    <p:sldId id="549" r:id="rId46"/>
    <p:sldId id="550" r:id="rId47"/>
    <p:sldId id="551" r:id="rId48"/>
    <p:sldId id="552" r:id="rId49"/>
    <p:sldId id="553" r:id="rId50"/>
    <p:sldId id="555" r:id="rId5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2EC"/>
    <a:srgbClr val="F3DCDB"/>
    <a:srgbClr val="74AAEB"/>
    <a:srgbClr val="FF7E79"/>
    <a:srgbClr val="F0B8C0"/>
    <a:srgbClr val="F0CCD3"/>
    <a:srgbClr val="FAC090"/>
    <a:srgbClr val="EF7B74"/>
    <a:srgbClr val="F74745"/>
    <a:srgbClr val="E3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/>
    <p:restoredTop sz="89670"/>
  </p:normalViewPr>
  <p:slideViewPr>
    <p:cSldViewPr snapToGrid="0" snapToObjects="1">
      <p:cViewPr varScale="1">
        <p:scale>
          <a:sx n="143" d="100"/>
          <a:sy n="143" d="100"/>
        </p:scale>
        <p:origin x="10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solidFill>
              <a:srgbClr val="FF7E79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6-9B4C-98C9-E90C143E8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98872"/>
        <c:axId val="208391064"/>
      </c:barChart>
      <c:catAx>
        <c:axId val="20849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overlay val="0"/>
        </c:title>
        <c:majorTickMark val="none"/>
        <c:minorTickMark val="none"/>
        <c:tickLblPos val="nextTo"/>
        <c:crossAx val="208391064"/>
        <c:crosses val="autoZero"/>
        <c:auto val="1"/>
        <c:lblAlgn val="ctr"/>
        <c:lblOffset val="100"/>
        <c:noMultiLvlLbl val="0"/>
      </c:catAx>
      <c:valAx>
        <c:axId val="208391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8498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01"/>
          <c:y val="0.14444693919326601"/>
          <c:w val="0.497424524215483"/>
          <c:h val="0.77041136205069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6026099943320399E-3"/>
                  <c:y val="-5.2954169618389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A0-1041-8CBB-0A8E3B3601AD}"/>
                </c:ext>
              </c:extLst>
            </c:dLbl>
            <c:dLbl>
              <c:idx val="1"/>
              <c:layout>
                <c:manualLayout>
                  <c:x val="-4.8076923076923097E-3"/>
                  <c:y val="-9.0909090909091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0-1041-8CBB-0A8E3B3601AD}"/>
            </c:ext>
          </c:extLst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243415612858301E-3"/>
                  <c:y val="-4.1256506739572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A0-1041-8CBB-0A8E3B3601AD}"/>
            </c:ext>
          </c:extLst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7013710639383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0-1041-8CBB-0A8E3B360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43928"/>
        <c:axId val="207640744"/>
      </c:barChart>
      <c:catAx>
        <c:axId val="20764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07640744"/>
        <c:crosses val="autoZero"/>
        <c:auto val="1"/>
        <c:lblAlgn val="ctr"/>
        <c:lblOffset val="100"/>
        <c:noMultiLvlLbl val="0"/>
      </c:catAx>
      <c:valAx>
        <c:axId val="207640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</a:t>
                </a:r>
                <a:r>
                  <a:rPr lang="en-US" baseline="0" dirty="0"/>
                  <a:t> per iteration</a:t>
                </a:r>
                <a:r>
                  <a:rPr lang="en-US" dirty="0"/>
                  <a:t> (s)</a:t>
                </a:r>
              </a:p>
            </c:rich>
          </c:tx>
          <c:layout>
            <c:manualLayout>
              <c:xMode val="edge"/>
              <c:yMode val="edge"/>
              <c:x val="6.1556786493495996E-3"/>
              <c:y val="0.15988283419239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64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03"/>
          <c:y val="0.21392592609145999"/>
          <c:w val="0.33110742878872701"/>
          <c:h val="0.593226205094913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0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Name of Page Rank: A name that might reasonably be interpreted as referring to more than one possible meanings (Larry 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co-partitioning can avoid shuffle on join</a:t>
            </a:r>
          </a:p>
          <a:p>
            <a:r>
              <a:rPr lang="en-US" dirty="0"/>
              <a:t>there is a shuffle on </a:t>
            </a:r>
            <a:r>
              <a:rPr lang="en-US" dirty="0" err="1"/>
              <a:t>reduceByKey</a:t>
            </a:r>
            <a:endParaRPr lang="en-US" dirty="0"/>
          </a:p>
          <a:p>
            <a:r>
              <a:rPr lang="en-US" dirty="0"/>
              <a:t>optimization: custom </a:t>
            </a:r>
            <a:r>
              <a:rPr lang="en-US" dirty="0" err="1"/>
              <a:t>partitioner</a:t>
            </a:r>
            <a:r>
              <a:rPr lang="en-US" dirty="0"/>
              <a:t> on domain…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Thunk</a:t>
            </a:r>
            <a:r>
              <a:rPr lang="en-US" dirty="0"/>
              <a:t> (Haskell): A </a:t>
            </a:r>
            <a:r>
              <a:rPr lang="en-US" dirty="0" err="1"/>
              <a:t>thunk</a:t>
            </a:r>
            <a:r>
              <a:rPr lang="en-US" dirty="0"/>
              <a:t> is a value that is yet to be evaluated. It is used in Haskell systems that implement non-strict semantics by </a:t>
            </a:r>
            <a:r>
              <a:rPr lang="en-US" dirty="0">
                <a:effectLst/>
              </a:rPr>
              <a:t>lazy evaluation</a:t>
            </a:r>
            <a:r>
              <a:rPr lang="en-US" dirty="0"/>
              <a:t>. </a:t>
            </a:r>
            <a:r>
              <a:rPr lang="en-US" b="1" dirty="0"/>
              <a:t>A lazy run-time system does not evaluate a </a:t>
            </a:r>
            <a:r>
              <a:rPr lang="en-US" b="1" dirty="0" err="1"/>
              <a:t>thunk</a:t>
            </a:r>
            <a:r>
              <a:rPr lang="en-US" b="1" dirty="0"/>
              <a:t> unless it has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.split(“\t”)(3) returns the 3</a:t>
            </a:r>
            <a:r>
              <a:rPr lang="en-US" baseline="30000" dirty="0"/>
              <a:t>rd</a:t>
            </a:r>
            <a:r>
              <a:rPr lang="en-US" dirty="0"/>
              <a:t> field after getting delimited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Boundary of a stage is the shuffle operation required for wide dependencies (fan-outs from parent)…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C5E8C5-9A4F-CB4E-9DC4-58843FD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585C13-5CB2-8D43-9702-0160BB4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BA23BE-F68F-C84F-BE0B-6541BE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D03CC-A04A-724F-BAB6-5756A2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AD1EE4-52CA-084E-B32B-9BB935030C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9" y="15159"/>
            <a:ext cx="9126682" cy="6856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" y="1759699"/>
            <a:ext cx="9107302" cy="1856552"/>
          </a:xfrm>
          <a:solidFill>
            <a:schemeClr val="bg1">
              <a:alpha val="75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sz="4800" b="1" dirty="0"/>
              <a:t>Distributed Systems II: </a:t>
            </a:r>
            <a:br>
              <a:rPr lang="en-US" sz="4800" b="1" dirty="0"/>
            </a:br>
            <a:r>
              <a:rPr lang="en-US" sz="4400" b="1" dirty="0"/>
              <a:t>Resilient Distributed Datasets, Spark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8" y="3602528"/>
            <a:ext cx="9107302" cy="1309273"/>
          </a:xfrm>
          <a:solidFill>
            <a:schemeClr val="bg1">
              <a:alpha val="75000"/>
            </a:schemeClr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571: Operating Systems (Spring 2022)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12</a:t>
            </a:r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7116736" y="0"/>
            <a:ext cx="2027263" cy="1309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80886-CDB4-32EB-2AAF-FF9A0ADBC5EF}"/>
              </a:ext>
            </a:extLst>
          </p:cNvPr>
          <p:cNvSpPr txBox="1"/>
          <p:nvPr/>
        </p:nvSpPr>
        <p:spPr>
          <a:xfrm>
            <a:off x="64512" y="60774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Matei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Zarahia’s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NSDI’12 talk slides.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Utah CS6450 by Ryan Stutsman.</a:t>
            </a:r>
          </a:p>
          <a:p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378752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087764" y="4270199"/>
            <a:ext cx="622963" cy="483883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F5C52-ABC5-5A4A-9E83-DE8B17DFC576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4679485" y="3865371"/>
            <a:ext cx="2332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A new abstraction??</a:t>
            </a:r>
          </a:p>
        </p:txBody>
      </p:sp>
    </p:spTree>
    <p:extLst>
      <p:ext uri="{BB962C8B-B14F-4D97-AF65-F5344CB8AC3E}">
        <p14:creationId xmlns:p14="http://schemas.microsoft.com/office/powerpoint/2010/main" val="30313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90E07-55C9-8243-88D5-B4D711388419}"/>
              </a:ext>
            </a:extLst>
          </p:cNvPr>
          <p:cNvSpPr/>
          <p:nvPr/>
        </p:nvSpPr>
        <p:spPr>
          <a:xfrm>
            <a:off x="519289" y="2901244"/>
            <a:ext cx="8161867" cy="35641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F1E94-6229-B84A-8558-4EBAE251575F}"/>
              </a:ext>
            </a:extLst>
          </p:cNvPr>
          <p:cNvSpPr txBox="1"/>
          <p:nvPr/>
        </p:nvSpPr>
        <p:spPr>
          <a:xfrm>
            <a:off x="505177" y="3919760"/>
            <a:ext cx="8133645" cy="1255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defTabSz="914377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C00000"/>
                </a:solidFill>
                <a:latin typeface="Helvetica" pitchFamily="2" charset="0"/>
                <a:ea typeface="Helvetica Neue Medium" charset="0"/>
                <a:cs typeface="Helvetica Neue Medium" charset="0"/>
              </a:rPr>
              <a:t>Insight: </a:t>
            </a:r>
            <a:r>
              <a:rPr lang="en-US" sz="2800" dirty="0">
                <a:solidFill>
                  <a:prstClr val="black"/>
                </a:solidFill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leverage similar coarse-grained approach that transforms whole dataset per operation, like MapReduce (batch processing)</a:t>
            </a:r>
            <a:endParaRPr lang="en-US" sz="2800" dirty="0">
              <a:latin typeface="Helvetica" pitchFamily="2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6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706-A2E2-9B4E-902B-A27F22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Resilient Distributed Datasets (RDDs)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5DC2-299F-2047-8F9E-85F76AFC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Restricted form of distributed shared memory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Immutable</a:t>
            </a:r>
            <a:r>
              <a:rPr lang="en-US" dirty="0"/>
              <a:t>, partitioned collections of records</a:t>
            </a:r>
          </a:p>
          <a:p>
            <a:pPr lvl="1"/>
            <a:r>
              <a:rPr lang="en-US" dirty="0"/>
              <a:t>Can only be built through </a:t>
            </a:r>
            <a:r>
              <a:rPr lang="en-US" b="1" i="1" dirty="0">
                <a:solidFill>
                  <a:srgbClr val="C00000"/>
                </a:solidFill>
              </a:rPr>
              <a:t>coarse-grained,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deterministic </a:t>
            </a:r>
            <a:r>
              <a:rPr lang="en-US" b="1" i="1" dirty="0"/>
              <a:t>transformations</a:t>
            </a:r>
            <a:r>
              <a:rPr lang="en-US" dirty="0"/>
              <a:t> (map, filter, join, 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fault recovery using </a:t>
            </a:r>
            <a:r>
              <a:rPr lang="en-US" b="1" i="1" dirty="0">
                <a:solidFill>
                  <a:srgbClr val="C00000"/>
                </a:solidFill>
              </a:rPr>
              <a:t>lineage</a:t>
            </a:r>
          </a:p>
          <a:p>
            <a:pPr lvl="1"/>
            <a:r>
              <a:rPr lang="en-US" dirty="0"/>
              <a:t>Log </a:t>
            </a:r>
            <a:r>
              <a:rPr lang="en-US" dirty="0">
                <a:solidFill>
                  <a:srgbClr val="0070C0"/>
                </a:solidFill>
              </a:rPr>
              <a:t>one operation </a:t>
            </a:r>
            <a:r>
              <a:rPr lang="en-US" dirty="0"/>
              <a:t>to apply to many elements</a:t>
            </a:r>
          </a:p>
          <a:p>
            <a:pPr lvl="1"/>
            <a:r>
              <a:rPr lang="en-US" dirty="0"/>
              <a:t>Recompute lost partitions on failure</a:t>
            </a:r>
          </a:p>
          <a:p>
            <a:pPr lvl="1"/>
            <a:r>
              <a:rPr lang="en-US" dirty="0"/>
              <a:t>No cost if nothing fails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5409-F8B1-4C46-AF5E-92D5231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3947-B8AD-DA4C-8DCC-5199A5C1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809E-0B08-4C4D-985B-C25D6C6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CF3-FAB7-CA43-90D9-A6EA3F0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7962-43DF-B649-B035-28E91B4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Scala API, exposed within interpreter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Managing RDDs</a:t>
            </a:r>
          </a:p>
          <a:p>
            <a:r>
              <a:rPr lang="en-US" b="1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on RDDs (RDD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RDD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Actions</a:t>
            </a:r>
            <a:r>
              <a:rPr lang="en-US" dirty="0">
                <a:sym typeface="Wingdings" pitchFamily="2" charset="2"/>
              </a:rPr>
              <a:t> on RDDs (RDD  output)</a:t>
            </a:r>
          </a:p>
          <a:p>
            <a:r>
              <a:rPr lang="en-US" dirty="0">
                <a:sym typeface="Wingdings" pitchFamily="2" charset="2"/>
              </a:rPr>
              <a:t>Control over RDD partitioning (how items are split over nodes)</a:t>
            </a:r>
          </a:p>
          <a:p>
            <a:r>
              <a:rPr lang="en-US" dirty="0">
                <a:sym typeface="Wingdings" pitchFamily="2" charset="2"/>
              </a:rPr>
              <a:t>Control over RDD persistence (in memory, on disk, or recompute on loss)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919-3047-004C-BE6B-C269DA6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521-61CD-D54A-B67F-0AFA876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A19F-E739-8A41-B507-FAA19DAD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8277"/>
              </p:ext>
            </p:extLst>
          </p:nvPr>
        </p:nvGraphicFramePr>
        <p:xfrm>
          <a:off x="457200" y="1480963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(define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filter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sample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groupByKey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sortByKey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flatMap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union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join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cogroup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cross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mapValues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4217E90-54A6-8140-A36B-0102767378CE}"/>
              </a:ext>
            </a:extLst>
          </p:cNvPr>
          <p:cNvSpPr/>
          <p:nvPr/>
        </p:nvSpPr>
        <p:spPr>
          <a:xfrm>
            <a:off x="372533" y="3894667"/>
            <a:ext cx="8477955" cy="2401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RDDs in terms of Scala types 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Scala semantics at workers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Transformations are 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lazy “</a:t>
            </a: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thunks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”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; cause no cluster action</a:t>
            </a:r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81106"/>
              </p:ext>
            </p:extLst>
          </p:nvPr>
        </p:nvGraphicFramePr>
        <p:xfrm>
          <a:off x="457200" y="1480963"/>
          <a:ext cx="8229600" cy="2043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EB3565-5FEC-5F48-934A-8650CC126D1C}"/>
              </a:ext>
            </a:extLst>
          </p:cNvPr>
          <p:cNvSpPr/>
          <p:nvPr/>
        </p:nvSpPr>
        <p:spPr>
          <a:xfrm>
            <a:off x="372533" y="3623733"/>
            <a:ext cx="8477955" cy="2672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Consumes an RDD to </a:t>
            </a:r>
            <a:r>
              <a:rPr lang="en-US" sz="2400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produce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either to storage (save), or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to interpreter/Scala (count, collect, reduce)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Causes RDD lineage chain to get executed on the cluster to produce the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(for any missing pieces of the computation)</a:t>
            </a:r>
          </a:p>
        </p:txBody>
      </p:sp>
    </p:spTree>
    <p:extLst>
      <p:ext uri="{BB962C8B-B14F-4D97-AF65-F5344CB8AC3E}">
        <p14:creationId xmlns:p14="http://schemas.microsoft.com/office/powerpoint/2010/main" val="17049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 tolerance as a concern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56CA4B-8FC2-5D4B-A878-8B9B790D584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4E5F9C-3A27-314E-BBF7-3DCF1676BE3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4BC6A1-21DB-234D-B3D0-7609073957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D813D2-9690-034B-BF58-272C3B32A3D3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8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0D8F17-3DAD-2348-8340-EA51C9B0BC80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1716D-B36C-614D-9FB6-6FD8ED137AC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72977B-BB9A-3145-9E03-6D4186F8C49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66EE2-2456-CE4A-810F-EF97A831E33B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4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0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3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BEA8B4-6070-0142-A0CA-144505245A2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47F700-8D1A-3A45-8A26-A5A9B096C53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D5FAA2-FD43-9D42-A918-D934903B235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2B6D68-A484-394D-97D8-1E57B5A140C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54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1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4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3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0D225-9FE0-8F43-A038-82E0A07B189E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5778E6-552F-684E-862C-B8BDF986B46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4A3AE3-7A87-A04A-83EC-C9F0DDA43289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600BA9-A61D-4A42-BFE9-FFAA1FD151BD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E9A009-61B9-1744-A23C-5920C019CA81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B7A9D-C4F1-0947-B0E7-001204753C46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D82658-5EF5-A842-ABAF-2496DC0139EE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C22292-55A4-834E-882A-5099434AFA2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70FA32-DBB8-594D-AE9F-938A7A25B9F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139A7-326B-0A4C-B7D4-E859B0CBE64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204265" cy="47901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 tolerance as a concern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Not very expressive</a:t>
            </a:r>
          </a:p>
          <a:p>
            <a:pPr lvl="1"/>
            <a:r>
              <a:rPr lang="en-US" dirty="0"/>
              <a:t>Iterative algorithms</a:t>
            </a:r>
          </a:p>
          <a:p>
            <a:pPr marL="457189" lvl="1" indent="0">
              <a:buNone/>
            </a:pPr>
            <a:r>
              <a:rPr lang="en-US" dirty="0"/>
              <a:t>   (PageRank, Logistic Regression, Transitive Closure)</a:t>
            </a:r>
          </a:p>
          <a:p>
            <a:pPr lvl="1"/>
            <a:r>
              <a:rPr lang="en-US" dirty="0"/>
              <a:t>Interactive and ad-hoc queries</a:t>
            </a:r>
          </a:p>
          <a:p>
            <a:pPr marL="457189" lvl="1" indent="0">
              <a:buNone/>
            </a:pPr>
            <a:r>
              <a:rPr lang="en-US" dirty="0"/>
              <a:t>   (Interactive Log Debugging)</a:t>
            </a:r>
          </a:p>
          <a:p>
            <a:pPr lvl="1"/>
            <a:endParaRPr lang="en-US" dirty="0"/>
          </a:p>
          <a:p>
            <a:r>
              <a:rPr lang="en-US" dirty="0"/>
              <a:t>Lots of specialized frameworks</a:t>
            </a:r>
          </a:p>
          <a:p>
            <a:pPr lvl="1"/>
            <a:r>
              <a:rPr lang="en-US" dirty="0"/>
              <a:t>Pregel, </a:t>
            </a:r>
            <a:r>
              <a:rPr lang="en-US" dirty="0" err="1"/>
              <a:t>GraphLab</a:t>
            </a:r>
            <a:r>
              <a:rPr lang="en-US" dirty="0"/>
              <a:t>, </a:t>
            </a:r>
            <a:r>
              <a:rPr lang="en-US" dirty="0" err="1"/>
              <a:t>PowerGraph</a:t>
            </a:r>
            <a:r>
              <a:rPr lang="en-US" dirty="0"/>
              <a:t>, </a:t>
            </a:r>
            <a:r>
              <a:rPr lang="en-US" dirty="0" err="1"/>
              <a:t>DryadLINQ</a:t>
            </a:r>
            <a:r>
              <a:rPr lang="en-US" dirty="0"/>
              <a:t>, </a:t>
            </a:r>
            <a:r>
              <a:rPr lang="en-US" dirty="0" err="1"/>
              <a:t>HaLoop</a:t>
            </a:r>
            <a:r>
              <a:rPr lang="en-US" dirty="0"/>
              <a:t>, Twister…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8E8B3-E21D-CF41-81C4-5631CC20B0B1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3B480D-F0CA-A84D-AF64-C17590F83137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070E12-C792-8445-9639-7D9CC931339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958D5F-B5DC-7C44-933F-CFEE4D8234A8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75D6E8-AECF-EB4D-969B-1277E8B1AEB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94FEC3-40E3-5840-9D17-D25119FD8F25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1C99CF-3A24-8D47-9C9D-8719E9D371DD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DE92B7-811E-0141-8E67-5C9143C01DAB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D590BA-A623-0F4D-B0EA-E00B2EA3104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42EC5E-AA15-9E4A-A250-69AE772D99D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FD3CA7-DC4A-0C42-A377-42C9BE812A11}"/>
              </a:ext>
            </a:extLst>
          </p:cNvPr>
          <p:cNvGrpSpPr/>
          <p:nvPr/>
        </p:nvGrpSpPr>
        <p:grpSpPr>
          <a:xfrm>
            <a:off x="7016524" y="5823935"/>
            <a:ext cx="702028" cy="815531"/>
            <a:chOff x="4220986" y="5101186"/>
            <a:chExt cx="702028" cy="8155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6686E27-CC03-B044-AD7D-0F00E5B37FDE}"/>
                </a:ext>
              </a:extLst>
            </p:cNvPr>
            <p:cNvGrpSpPr/>
            <p:nvPr/>
          </p:nvGrpSpPr>
          <p:grpSpPr>
            <a:xfrm>
              <a:off x="4220986" y="5101186"/>
              <a:ext cx="702028" cy="402360"/>
              <a:chOff x="6784622" y="6096000"/>
              <a:chExt cx="702028" cy="40236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473A85-F420-EB41-9683-AFB248C67A0E}"/>
                  </a:ext>
                </a:extLst>
              </p:cNvPr>
              <p:cNvSpPr/>
              <p:nvPr/>
            </p:nvSpPr>
            <p:spPr>
              <a:xfrm>
                <a:off x="6784622" y="60960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CC336F2-F262-B241-A8AE-92A55B64E5B0}"/>
                  </a:ext>
                </a:extLst>
              </p:cNvPr>
              <p:cNvSpPr/>
              <p:nvPr/>
            </p:nvSpPr>
            <p:spPr>
              <a:xfrm>
                <a:off x="6784622" y="62333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F50A303-BFEB-1140-A3FC-18D9B1D223E2}"/>
                  </a:ext>
                </a:extLst>
              </p:cNvPr>
              <p:cNvSpPr/>
              <p:nvPr/>
            </p:nvSpPr>
            <p:spPr>
              <a:xfrm>
                <a:off x="6784622" y="63609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82A9B99-6320-394D-A9F5-DE3FBDF9209F}"/>
                </a:ext>
              </a:extLst>
            </p:cNvPr>
            <p:cNvGrpSpPr/>
            <p:nvPr/>
          </p:nvGrpSpPr>
          <p:grpSpPr>
            <a:xfrm>
              <a:off x="4220986" y="5514357"/>
              <a:ext cx="702028" cy="402360"/>
              <a:chOff x="6937022" y="6248400"/>
              <a:chExt cx="702028" cy="40236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E3B9471-A9AB-3E44-BBD9-8A7118D27E10}"/>
                  </a:ext>
                </a:extLst>
              </p:cNvPr>
              <p:cNvSpPr/>
              <p:nvPr/>
            </p:nvSpPr>
            <p:spPr>
              <a:xfrm>
                <a:off x="6937022" y="62484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97006B3-54E6-964D-9C36-71B2BE94EBD3}"/>
                  </a:ext>
                </a:extLst>
              </p:cNvPr>
              <p:cNvSpPr/>
              <p:nvPr/>
            </p:nvSpPr>
            <p:spPr>
              <a:xfrm>
                <a:off x="6937022" y="63857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6393C0C-784C-B34D-9410-9128EDD2B3E4}"/>
                  </a:ext>
                </a:extLst>
              </p:cNvPr>
              <p:cNvSpPr/>
              <p:nvPr/>
            </p:nvSpPr>
            <p:spPr>
              <a:xfrm>
                <a:off x="6937022" y="65133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426C617-230A-D44E-B530-16FA3C0370B3}"/>
              </a:ext>
            </a:extLst>
          </p:cNvPr>
          <p:cNvSpPr txBox="1"/>
          <p:nvPr/>
        </p:nvSpPr>
        <p:spPr>
          <a:xfrm>
            <a:off x="5644889" y="603705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74745"/>
                </a:solidFill>
                <a:latin typeface="Helvetica" pitchFamily="2" charset="0"/>
              </a:rPr>
              <a:t>collect()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CEDA21-D34F-524F-89A5-91BABC7C312C}"/>
              </a:ext>
            </a:extLst>
          </p:cNvPr>
          <p:cNvCxnSpPr>
            <a:cxnSpLocks/>
            <a:stCxn id="35" idx="2"/>
            <a:endCxn id="93" idx="1"/>
          </p:cNvCxnSpPr>
          <p:nvPr/>
        </p:nvCxnSpPr>
        <p:spPr>
          <a:xfrm>
            <a:off x="6509574" y="5468861"/>
            <a:ext cx="506950" cy="42375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8567ED4-DE34-A542-8ADD-1987E61D8E1A}"/>
              </a:ext>
            </a:extLst>
          </p:cNvPr>
          <p:cNvCxnSpPr>
            <a:cxnSpLocks/>
          </p:cNvCxnSpPr>
          <p:nvPr/>
        </p:nvCxnSpPr>
        <p:spPr>
          <a:xfrm flipH="1">
            <a:off x="7211602" y="5500852"/>
            <a:ext cx="22586" cy="60863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65DADC-E4A4-854C-B4ED-CDEA68A2EB71}"/>
              </a:ext>
            </a:extLst>
          </p:cNvPr>
          <p:cNvCxnSpPr>
            <a:cxnSpLocks/>
          </p:cNvCxnSpPr>
          <p:nvPr/>
        </p:nvCxnSpPr>
        <p:spPr>
          <a:xfrm flipH="1">
            <a:off x="7486650" y="5500852"/>
            <a:ext cx="409048" cy="74600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18B9D56-7CBC-0349-83E9-910D6A7726A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564498" y="5468488"/>
            <a:ext cx="1051160" cy="106856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D489CD-2B61-A441-95B5-A1D16E972A19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0E58D5-0C52-B346-BE0F-FFBE8DD1375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6E42C9-1625-4342-B2FF-3C60C81222F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C231B8-4B39-B242-B26A-3724E4D9A2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0D95EE-BDB7-FC4E-B315-AA77206BCC0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5CD37C-7ADC-254A-8C32-45C766811ABA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659311-0715-DF48-AC24-A0F70B5C9557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8CD15-5732-C646-A604-74DFD4125EF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9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D04-847B-6F4F-B68A-E48F7B7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BE62-75B0-B145-90BC-DA6F211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action nor a transformation</a:t>
            </a:r>
          </a:p>
          <a:p>
            <a:r>
              <a:rPr lang="en-US" dirty="0"/>
              <a:t>A scheduler hint</a:t>
            </a:r>
          </a:p>
          <a:p>
            <a:endParaRPr lang="en-US" dirty="0"/>
          </a:p>
          <a:p>
            <a:r>
              <a:rPr lang="en-US" dirty="0"/>
              <a:t>Tells which RDDs the Spark schedule should materialize and whether in memory or storage</a:t>
            </a:r>
          </a:p>
          <a:p>
            <a:r>
              <a:rPr lang="en-US" dirty="0"/>
              <a:t>Gives the user control over reuse/recompute/recovery tradeoffs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346F-3772-5C43-89E5-87912F0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BA1-1942-7B48-B8F5-6CA4C8B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9E00-CE48-4F4D-8D04-AD0993F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98490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</p:spTree>
    <p:extLst>
      <p:ext uri="{BB962C8B-B14F-4D97-AF65-F5344CB8AC3E}">
        <p14:creationId xmlns:p14="http://schemas.microsoft.com/office/powerpoint/2010/main" val="95319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7F75C-5FD3-D94E-ACDD-3C9AC864E843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B2ADE-A9DE-0748-95D3-6CAD121CCA0C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FF84E5-2545-EA4E-B19C-EFC8784C3352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5BCA59-05B8-2A45-9614-B4603B20C30C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466FA6-56E9-6249-8FB9-BB058B710990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40E7B4-077B-7347-990F-CBB2417200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37907-4353-2349-9E46-FD3CAA1622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C808BB-6389-F74D-B99B-5A76DC5BA19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0C923-1E3C-2E49-BABE-2962D8A31A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A2A948-00DC-0E49-AC1E-16C56230214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FDA172D-53CE-644A-A5D7-8D7B3866E592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24D38-BF8D-8B4D-8319-27F43375431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AE51B-99E0-494E-9EBD-E416D12FCDD3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CC2BF0-E4B5-5348-BFB8-C8F51604908A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44" name="Picture 43" descr="to_ddr333memory_350.gif">
              <a:extLst>
                <a:ext uri="{FF2B5EF4-FFF2-40B4-BE49-F238E27FC236}">
                  <a16:creationId xmlns:a16="http://schemas.microsoft.com/office/drawing/2014/main" id="{180C47C5-A645-F64E-9326-89337BF0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19232-41B0-D84A-9A16-21538B96DEC4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2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510AA-FB8F-7A47-B648-C320475335A7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ACA11A-E33F-514B-B051-03E554161571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CE64CC-58CA-014E-926E-16A43315D1EB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784315-B75C-BE4C-9FB9-0B88194C647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A052A5-2C9C-8F4C-AF74-10693A848FAB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9108CA-F924-274B-B752-87610409199B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B6732-6FDF-2847-84FE-D7F43CC5A301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A5BFEE-4D5B-9648-AED3-DD69A889CE05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C8AFE-22F4-B848-8ED8-43CC1C3081F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E75634-EB58-BF46-BFEA-A0CF79F223D4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757D99-954B-024C-B82C-B0B1AC0BB8B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4CFCA9-C659-4842-A113-742C40F9E6CD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BCDB3F-9A89-254B-AEA9-CD52B93C574A}"/>
              </a:ext>
            </a:extLst>
          </p:cNvPr>
          <p:cNvGrpSpPr/>
          <p:nvPr/>
        </p:nvGrpSpPr>
        <p:grpSpPr>
          <a:xfrm>
            <a:off x="6000987" y="5399754"/>
            <a:ext cx="2901244" cy="284667"/>
            <a:chOff x="6113876" y="1788408"/>
            <a:chExt cx="2901244" cy="711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7681EC-188F-D346-95E6-A0F236E3AFDB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A77164-04F0-0344-A4C3-E32F5FAD5B3E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431E6F-1140-544A-BEF1-D6F430532C0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17EE4C-A2D9-C34F-AD34-BC7346240C8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192F2F-8507-8A4B-BA4C-6B62A976C2D7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3822E1-79A5-E24F-8211-F3A31A13BF54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38" name="Picture 37" descr="to_ddr333memory_350.gif">
              <a:extLst>
                <a:ext uri="{FF2B5EF4-FFF2-40B4-BE49-F238E27FC236}">
                  <a16:creationId xmlns:a16="http://schemas.microsoft.com/office/drawing/2014/main" id="{D80DC45B-2E12-BB45-9E61-A234416F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5556B-8D52-6E44-A52A-890A1E7BA856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14EDD-F269-1F4E-8D37-31756FF4191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79F32-7910-4F49-8BC0-BF4527774C6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62A3C8-8C2F-7E42-8F4A-9C526AA4D4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34F03F-0537-A148-B61A-B044AE36211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2C0BE-0FEF-374D-BFDA-9C7EC11826D8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4C2248-73DF-5548-B365-4B97D415FC80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1E616-B94B-4A43-83C1-9DFA3CC7178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3C5460-CE97-814D-8068-CEDF28A1B473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0A3515-CBD2-5643-9A8B-20856A464E85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1EF632F-924E-7442-ACCE-1B7909828A1E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8B62AE-1FEB-6C4D-9FB8-38FF0AC0B85B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6396685" y="4293378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2214E2-87E8-884B-940F-D5001FE6EC0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98713" y="4293005"/>
            <a:ext cx="0" cy="11593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02BB84-9D63-9B4B-AFAC-DD5CFE00E5DE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7800741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94B85B-0491-4949-A266-1D9C3FC5AB12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02769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D510EA-982A-7949-A85B-49B69E21C5D4}"/>
              </a:ext>
            </a:extLst>
          </p:cNvPr>
          <p:cNvSpPr/>
          <p:nvPr/>
        </p:nvSpPr>
        <p:spPr>
          <a:xfrm>
            <a:off x="598313" y="5283022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fields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0872B0-1F72-B24B-98FC-E5EA8FA515B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65DCC0-D1BF-1240-8A8A-CDE8E27A272E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1425FF-02F8-984B-A004-F30D04C2FFE5}"/>
              </a:ext>
            </a:extLst>
          </p:cNvPr>
          <p:cNvCxnSpPr>
            <a:cxnSpLocks/>
            <a:stCxn id="66" idx="2"/>
            <a:endCxn id="79" idx="0"/>
          </p:cNvCxnSpPr>
          <p:nvPr/>
        </p:nvCxnSpPr>
        <p:spPr>
          <a:xfrm>
            <a:off x="1958624" y="4461991"/>
            <a:ext cx="0" cy="8210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79337FF-0062-D04C-A559-5B372C34C78C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F9236C-DEAC-584F-B962-25A850D5EE87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CE493F-B980-4145-AE6A-58C0C84777B2}"/>
              </a:ext>
            </a:extLst>
          </p:cNvPr>
          <p:cNvSpPr/>
          <p:nvPr/>
        </p:nvSpPr>
        <p:spPr>
          <a:xfrm>
            <a:off x="2055575" y="4851899"/>
            <a:ext cx="220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map(_.split(‘\t’)(3))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4BA053-F5B7-8942-98A1-2974A46A43DE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96" name="Picture 95" descr="to_ddr333memory_350.gif">
              <a:extLst>
                <a:ext uri="{FF2B5EF4-FFF2-40B4-BE49-F238E27FC236}">
                  <a16:creationId xmlns:a16="http://schemas.microsoft.com/office/drawing/2014/main" id="{2D3F750E-194E-774C-B664-A4DD6E1A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F004AF-0806-494F-B0D2-F699366A0ED8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C2AC20-2EF3-5947-BE3B-9EE8F1907875}"/>
              </a:ext>
            </a:extLst>
          </p:cNvPr>
          <p:cNvGrpSpPr/>
          <p:nvPr/>
        </p:nvGrpSpPr>
        <p:grpSpPr>
          <a:xfrm>
            <a:off x="4988602" y="4843680"/>
            <a:ext cx="1223412" cy="1141179"/>
            <a:chOff x="5013220" y="2129621"/>
            <a:chExt cx="1223412" cy="1141179"/>
          </a:xfrm>
        </p:grpSpPr>
        <p:pic>
          <p:nvPicPr>
            <p:cNvPr id="99" name="Picture 98" descr="to_ddr333memory_350.gif">
              <a:extLst>
                <a:ext uri="{FF2B5EF4-FFF2-40B4-BE49-F238E27FC236}">
                  <a16:creationId xmlns:a16="http://schemas.microsoft.com/office/drawing/2014/main" id="{8149FF61-6805-424C-B597-D5C4A61B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C4BD46-3E3C-EA45-BBE8-193CEA5126CB}"/>
                </a:ext>
              </a:extLst>
            </p:cNvPr>
            <p:cNvSpPr txBox="1"/>
            <p:nvPr/>
          </p:nvSpPr>
          <p:spPr>
            <a:xfrm>
              <a:off x="5013220" y="29014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time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18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A07-6253-4F4F-96FA-C8BC42DB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&amp; wide dependencies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991D-165E-2047-B179-C624C08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FC66-FD4B-1D4E-BDD1-0ADC89D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B2CC-08F0-A84E-92D8-85F20AA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9ED2A-F1B0-9E44-A381-1D9B842D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2" y="1111526"/>
            <a:ext cx="6141301" cy="3996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4B928-ED45-F74D-B847-0A19B873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Narrow: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each parent partition used by at most one child partition (can partition on one machine)</a:t>
            </a:r>
          </a:p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Wide: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multiple child partitions depend on one parent partition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Must stall for all parent data, loss of child requires whole parent RDD (not just a small # of partitions)</a:t>
            </a:r>
          </a:p>
        </p:txBody>
      </p:sp>
    </p:spTree>
    <p:extLst>
      <p:ext uri="{BB962C8B-B14F-4D97-AF65-F5344CB8AC3E}">
        <p14:creationId xmlns:p14="http://schemas.microsoft.com/office/powerpoint/2010/main" val="391741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F162-677B-184D-A37B-41657DA4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A8E8-F4FF-5348-A918-9AEAE06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2F31-3C60-6247-BE0D-CF9A101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2BA4-EE6B-DA49-ABE6-405CDE7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4AA2F6-FCD4-6349-86A6-102EAC29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3" y="1593573"/>
            <a:ext cx="3646178" cy="4304764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reuse aware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13FF0C6-C080-3C40-AB89-B9BE31A31C80}"/>
              </a:ext>
            </a:extLst>
          </p:cNvPr>
          <p:cNvGrpSpPr/>
          <p:nvPr/>
        </p:nvGrpSpPr>
        <p:grpSpPr>
          <a:xfrm>
            <a:off x="3392904" y="1656405"/>
            <a:ext cx="5465572" cy="3797969"/>
            <a:chOff x="3259082" y="2018851"/>
            <a:chExt cx="5656318" cy="39247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9C5EB10-3D02-7940-B01E-A7F1369CF445}"/>
                </a:ext>
              </a:extLst>
            </p:cNvPr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C391057-461C-4347-B3D1-F9C0BBBB2D09}"/>
                </a:ext>
              </a:extLst>
            </p:cNvPr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448F441-39A2-C448-9774-54952AE11384}"/>
                </a:ext>
              </a:extLst>
            </p:cNvPr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EBF79F4-2A0D-5642-AE47-A9B769CEE7E1}"/>
                </a:ext>
              </a:extLst>
            </p:cNvPr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0463982-AE27-E94B-ABC9-46B822E4D93A}"/>
                </a:ext>
              </a:extLst>
            </p:cNvPr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0324DEC-29D1-A748-A5F0-97B368E184B5}"/>
                </a:ext>
              </a:extLst>
            </p:cNvPr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B8C1A7-B0B0-4D42-ADB0-DD85CDD2544D}"/>
                </a:ext>
              </a:extLst>
            </p:cNvPr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9265494-BB03-A842-8641-B0C7409FA582}"/>
                </a:ext>
              </a:extLst>
            </p:cNvPr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BA67459-7E50-B247-A6AB-CABB0BFFD6B8}"/>
                </a:ext>
              </a:extLst>
            </p:cNvPr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043BB2-7BFC-D947-8E2F-F911F9DDD8B2}"/>
                </a:ext>
              </a:extLst>
            </p:cNvPr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A4352E1-A36C-764E-A9C6-53B400EEF8AF}"/>
                </a:ext>
              </a:extLst>
            </p:cNvPr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71CB038-945F-6143-8733-157FEFC867FA}"/>
                </a:ext>
              </a:extLst>
            </p:cNvPr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8CCEE3-5F7B-F94E-B4C7-5783AB154B90}"/>
                </a:ext>
              </a:extLst>
            </p:cNvPr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4CE6EA-FF45-0D45-97C2-20F81D9273E7}"/>
                </a:ext>
              </a:extLst>
            </p:cNvPr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5B78B4-DDCD-BB45-A3AD-7B1C8FDCDE9B}"/>
                </a:ext>
              </a:extLst>
            </p:cNvPr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544E1C4-594E-A246-ACAD-27152FD56D7D}"/>
                </a:ext>
              </a:extLst>
            </p:cNvPr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3FBD66A-7752-8043-B896-5B886F2491A1}"/>
                </a:ext>
              </a:extLst>
            </p:cNvPr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F33964-BA4D-1F4E-AA2D-FEE8FF68F91A}"/>
                </a:ext>
              </a:extLst>
            </p:cNvPr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5F67C3-6067-6B4C-AB0D-C6BC68986CC0}"/>
                </a:ext>
              </a:extLst>
            </p:cNvPr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0D3C8A3-31CD-8145-BCE4-0E2F1E511107}"/>
                </a:ext>
              </a:extLst>
            </p:cNvPr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C4A9E3-E791-FC42-8F0C-690B9396AFB3}"/>
                </a:ext>
              </a:extLst>
            </p:cNvPr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3F4FAD9-C73B-484D-91C0-E55C8BC2466D}"/>
                </a:ext>
              </a:extLst>
            </p:cNvPr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E0EB2A8-7302-BF4C-978D-764DC5343251}"/>
                </a:ext>
              </a:extLst>
            </p:cNvPr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FCFB29-F9D4-0143-B9DF-43183448A6A1}"/>
                </a:ext>
              </a:extLst>
            </p:cNvPr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C33E3A-C81A-5541-A966-D7C6C04530C2}"/>
                </a:ext>
              </a:extLst>
            </p:cNvPr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E8D22C6-911D-C14A-B8DC-96A2C3E8BB24}"/>
                </a:ext>
              </a:extLst>
            </p:cNvPr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AD5AC8-77F2-664D-ACB2-E72773BCC5A9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709EF2-85BF-5C40-9D1A-E3834AC72B3D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B867B8-2BAB-4347-BFA9-D2A9F654EF92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4105EE-EEB3-AC41-83B4-FFF32A859988}"/>
                </a:ext>
              </a:extLst>
            </p:cNvPr>
            <p:cNvCxnSpPr>
              <a:stCxn id="25" idx="3"/>
              <a:endCxn id="29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1BE475-FD59-2F41-A225-B345743F4E1F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512FE4-8008-DF46-80F8-37562F6233B0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B647D52-505D-8A43-B824-92F88ADAEDAB}"/>
                </a:ext>
              </a:extLst>
            </p:cNvPr>
            <p:cNvCxnSpPr>
              <a:stCxn id="19" idx="3"/>
              <a:endCxn id="32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5922F15-8CD8-8A4A-9019-63C2F23BA5F2}"/>
                </a:ext>
              </a:extLst>
            </p:cNvPr>
            <p:cNvCxnSpPr>
              <a:stCxn id="26" idx="3"/>
              <a:endCxn id="30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D010267-C94B-FC47-9937-2E9AC56B1D12}"/>
                </a:ext>
              </a:extLst>
            </p:cNvPr>
            <p:cNvCxnSpPr>
              <a:stCxn id="21" idx="3"/>
              <a:endCxn id="32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AA452-7363-9749-AACD-CB7C5CC70DA2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D0AB80-D203-B446-95A2-5CBA4863D92A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6A04D3-FEC4-3747-9033-BAA9908A42DB}"/>
                </a:ext>
              </a:extLst>
            </p:cNvPr>
            <p:cNvCxnSpPr>
              <a:stCxn id="17" idx="3"/>
              <a:endCxn id="22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7FA248-37B3-BE44-A118-6A72FF9760C3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3FE211-54DA-A849-AD79-B15C45EB75B5}"/>
                </a:ext>
              </a:extLst>
            </p:cNvPr>
            <p:cNvCxnSpPr>
              <a:stCxn id="20" idx="3"/>
              <a:endCxn id="33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1E9D4E-9E49-3D42-8E5F-35FA2934E8DD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605A9A-AB07-C047-9067-06424D4F4415}"/>
                </a:ext>
              </a:extLst>
            </p:cNvPr>
            <p:cNvCxnSpPr>
              <a:stCxn id="22" idx="3"/>
              <a:endCxn id="33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2B934D-2E6C-754C-98B5-BABFE71827AA}"/>
                </a:ext>
              </a:extLst>
            </p:cNvPr>
            <p:cNvCxnSpPr>
              <a:stCxn id="20" idx="3"/>
              <a:endCxn id="32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AE5BA4-D187-ED4B-A597-31037237D019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3956FFB-462D-8A40-8930-450474F8F42F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0965110-B9A0-144B-9529-68EEB6EE7260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702E79-7B28-1348-9FB9-E375001C08B7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91D6AAB-7FBA-0D4B-9843-57170883B242}"/>
                </a:ext>
              </a:extLst>
            </p:cNvPr>
            <p:cNvCxnSpPr>
              <a:stCxn id="22" idx="3"/>
              <a:endCxn id="32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0867D6-A305-804C-9A4B-F0866479DA66}"/>
                </a:ext>
              </a:extLst>
            </p:cNvPr>
            <p:cNvCxnSpPr>
              <a:stCxn id="19" idx="3"/>
              <a:endCxn id="34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FFC9A0-1558-A249-BC9B-CFCF7882D6E1}"/>
                </a:ext>
              </a:extLst>
            </p:cNvPr>
            <p:cNvCxnSpPr>
              <a:stCxn id="20" idx="3"/>
              <a:endCxn id="34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C44CF1A-E778-9C49-8118-5D32ABD5C8A9}"/>
                </a:ext>
              </a:extLst>
            </p:cNvPr>
            <p:cNvCxnSpPr>
              <a:stCxn id="21" idx="3"/>
              <a:endCxn id="34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A25255-3145-D948-B9DD-321C34D92C6C}"/>
                </a:ext>
              </a:extLst>
            </p:cNvPr>
            <p:cNvCxnSpPr>
              <a:stCxn id="22" idx="3"/>
              <a:endCxn id="34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462F97-01E8-E04A-8FC0-8C9EB2932EFE}"/>
                </a:ext>
              </a:extLst>
            </p:cNvPr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B563FE-50C2-C34C-A6D0-79FB4408F149}"/>
                </a:ext>
              </a:extLst>
            </p:cNvPr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39DA6E4-D5F2-F944-88F7-C13E63B20B36}"/>
                </a:ext>
              </a:extLst>
            </p:cNvPr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CCABDE-86F3-DB42-AE4A-5C0AC4172BE9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CEA769-A9B7-1040-8499-AD44EA16B814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664B7EA-2989-C947-A42A-9E4BA87FA078}"/>
                </a:ext>
              </a:extLst>
            </p:cNvPr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74C578F-DA7C-E641-ACAC-7ECB10EA56A4}"/>
                </a:ext>
              </a:extLst>
            </p:cNvPr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8B3322A-7BC5-6148-B214-3A8C442747B9}"/>
                </a:ext>
              </a:extLst>
            </p:cNvPr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F74DC79-0E9A-BA42-BE53-FB372D064C09}"/>
                </a:ext>
              </a:extLst>
            </p:cNvPr>
            <p:cNvCxnSpPr>
              <a:stCxn id="67" idx="3"/>
              <a:endCxn id="13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BFF5EFA-6488-AB4A-AD8F-72E9B1BF42D7}"/>
                </a:ext>
              </a:extLst>
            </p:cNvPr>
            <p:cNvCxnSpPr>
              <a:stCxn id="68" idx="3"/>
              <a:endCxn id="14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CD7FD1-9017-574D-9F1B-09FFF6A7D405}"/>
                </a:ext>
              </a:extLst>
            </p:cNvPr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F908A5-AEFF-2148-BBFA-E18D76FBD405}"/>
                </a:ext>
              </a:extLst>
            </p:cNvPr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629F01-BFB9-DE41-948E-84AD60502614}"/>
                </a:ext>
              </a:extLst>
            </p:cNvPr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44D58EE-CD7D-E742-A864-11E55431A73B}"/>
                </a:ext>
              </a:extLst>
            </p:cNvPr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E94244-8B08-C844-B8C3-D16ABA5DAA8D}"/>
                </a:ext>
              </a:extLst>
            </p:cNvPr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A3FD32-F2A2-E448-8FCB-B6608B620F05}"/>
                </a:ext>
              </a:extLst>
            </p:cNvPr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D1AC92-8975-4E4A-BD44-93C9FB63EC47}"/>
                </a:ext>
              </a:extLst>
            </p:cNvPr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AD6CBD-0495-6B4A-A4F4-76F91FEB5D45}"/>
                </a:ext>
              </a:extLst>
            </p:cNvPr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91B079-EB0E-564B-9AC4-717D8C16A434}"/>
                </a:ext>
              </a:extLst>
            </p:cNvPr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FB55CA-BF2A-9D4B-9773-860B23EF6D3C}"/>
                </a:ext>
              </a:extLst>
            </p:cNvPr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D6C971-4CEB-2847-9E2F-6542E7243592}"/>
                </a:ext>
              </a:extLst>
            </p:cNvPr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  <p:grpSp>
        <p:nvGrpSpPr>
          <p:cNvPr id="82" name="Group 1">
            <a:extLst>
              <a:ext uri="{FF2B5EF4-FFF2-40B4-BE49-F238E27FC236}">
                <a16:creationId xmlns:a16="http://schemas.microsoft.com/office/drawing/2014/main" id="{3B521848-86AD-D34D-AFCB-4D00013EFCF0}"/>
              </a:ext>
            </a:extLst>
          </p:cNvPr>
          <p:cNvGrpSpPr/>
          <p:nvPr/>
        </p:nvGrpSpPr>
        <p:grpSpPr>
          <a:xfrm>
            <a:off x="4902597" y="5687233"/>
            <a:ext cx="2763779" cy="369332"/>
            <a:chOff x="5162865" y="6141700"/>
            <a:chExt cx="2763779" cy="3693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D382690-F292-8842-9986-D32FAA51D60E}"/>
                </a:ext>
              </a:extLst>
            </p:cNvPr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75FEA7-195C-5945-A30B-9345C278ADBB}"/>
                </a:ext>
              </a:extLst>
            </p:cNvPr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16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19464" cy="1143000"/>
          </a:xfrm>
        </p:spPr>
        <p:txBody>
          <a:bodyPr>
            <a:noAutofit/>
          </a:bodyPr>
          <a:lstStyle/>
          <a:p>
            <a:r>
              <a:rPr lang="en-US" sz="4000" dirty="0"/>
              <a:t>Interactive debugging (control and data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/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_.contains(“MySQL”)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_.contains(“HDFS”)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4092" y="5606897"/>
            <a:ext cx="4380688" cy="72891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full-text search of Wikipedia in &lt;1 sec (</a:t>
            </a:r>
            <a:r>
              <a:rPr lang="en-US" sz="1800" dirty="0" err="1">
                <a:latin typeface="Helvetica" pitchFamily="2" charset="0"/>
              </a:rPr>
              <a:t>vs</a:t>
            </a:r>
            <a:r>
              <a:rPr lang="en-US" sz="1800" dirty="0">
                <a:latin typeface="Helvetica" pitchFamily="2" charset="0"/>
              </a:rPr>
              <a:t> 20 sec for on-disk data)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04092" y="5606897"/>
            <a:ext cx="4380688" cy="736518"/>
          </a:xfrm>
          <a:prstGeom prst="roundRect">
            <a:avLst>
              <a:gd name="adj" fmla="val 10339"/>
            </a:avLst>
          </a:prstGeom>
          <a:solidFill>
            <a:srgbClr val="F3DCDB"/>
          </a:solidFill>
          <a:ln w="19050">
            <a:solidFill>
              <a:srgbClr val="C00000"/>
            </a:solidFill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scaled to 1 TB data in 5-7 sec</a:t>
            </a:r>
            <a:br>
              <a:rPr lang="en-US" sz="1800" dirty="0">
                <a:latin typeface="Helvetica" pitchFamily="2" charset="0"/>
              </a:rPr>
            </a:br>
            <a:r>
              <a:rPr lang="en-US" sz="1800" dirty="0">
                <a:latin typeface="Helvetica" pitchFamily="2" charset="0"/>
              </a:rPr>
              <a:t>(vs 170 sec for on-disk data)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EAEDD-4B11-5843-BDF9-E0A70C7B645D}"/>
              </a:ext>
            </a:extLst>
          </p:cNvPr>
          <p:cNvGrpSpPr/>
          <p:nvPr/>
        </p:nvGrpSpPr>
        <p:grpSpPr>
          <a:xfrm>
            <a:off x="6048624" y="2568504"/>
            <a:ext cx="2928040" cy="4206445"/>
            <a:chOff x="6048624" y="2568504"/>
            <a:chExt cx="2928040" cy="4206445"/>
          </a:xfrm>
        </p:grpSpPr>
        <p:pic>
          <p:nvPicPr>
            <p:cNvPr id="37" name="Picture 4" descr="Image result for hard disk drive transparent">
              <a:extLst>
                <a:ext uri="{FF2B5EF4-FFF2-40B4-BE49-F238E27FC236}">
                  <a16:creationId xmlns:a16="http://schemas.microsoft.com/office/drawing/2014/main" id="{14DFA468-B116-F94F-9874-EC40DA7A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301" y="3555384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hard disk drive transparent">
              <a:extLst>
                <a:ext uri="{FF2B5EF4-FFF2-40B4-BE49-F238E27FC236}">
                  <a16:creationId xmlns:a16="http://schemas.microsoft.com/office/drawing/2014/main" id="{0C2CEC91-F007-D947-9A1A-CEC56B969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149" y="5624282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hard disk drive transparent">
              <a:extLst>
                <a:ext uri="{FF2B5EF4-FFF2-40B4-BE49-F238E27FC236}">
                  <a16:creationId xmlns:a16="http://schemas.microsoft.com/office/drawing/2014/main" id="{F85DFCE6-AB13-2848-BF24-5C51FBD27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624" y="6340346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to_ddr333memory_350.gif">
              <a:extLst>
                <a:ext uri="{FF2B5EF4-FFF2-40B4-BE49-F238E27FC236}">
                  <a16:creationId xmlns:a16="http://schemas.microsoft.com/office/drawing/2014/main" id="{0B8C1268-32B9-754D-A16B-A0D38C1B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305" y="2568504"/>
              <a:ext cx="585359" cy="577912"/>
            </a:xfrm>
            <a:prstGeom prst="rect">
              <a:avLst/>
            </a:prstGeom>
          </p:spPr>
        </p:pic>
        <p:pic>
          <p:nvPicPr>
            <p:cNvPr id="45" name="Picture 44" descr="to_ddr333memory_350.gif">
              <a:extLst>
                <a:ext uri="{FF2B5EF4-FFF2-40B4-BE49-F238E27FC236}">
                  <a16:creationId xmlns:a16="http://schemas.microsoft.com/office/drawing/2014/main" id="{82592581-0B45-954E-90B1-5149F0490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365" y="4676136"/>
              <a:ext cx="585359" cy="577912"/>
            </a:xfrm>
            <a:prstGeom prst="rect">
              <a:avLst/>
            </a:prstGeom>
          </p:spPr>
        </p:pic>
        <p:pic>
          <p:nvPicPr>
            <p:cNvPr id="46" name="Picture 45" descr="to_ddr333memory_350.gif">
              <a:extLst>
                <a:ext uri="{FF2B5EF4-FFF2-40B4-BE49-F238E27FC236}">
                  <a16:creationId xmlns:a16="http://schemas.microsoft.com/office/drawing/2014/main" id="{DE871A65-3F62-A343-9030-C0029704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89" y="5317763"/>
              <a:ext cx="585359" cy="577912"/>
            </a:xfrm>
            <a:prstGeom prst="rect">
              <a:avLst/>
            </a:prstGeom>
          </p:spPr>
        </p:pic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16EFE-EF75-2A40-A29C-B087D176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4926FB-EAC9-C446-851C-3540665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9D55E0-9BB7-7646-818C-60FFCA2B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30702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HadoopRDD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path =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hdfs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://…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5058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FilteredRDD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_.contains(...)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0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MappedRDD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_.split(…)</a:t>
            </a:r>
          </a:p>
        </p:txBody>
      </p:sp>
      <p:cxnSp>
        <p:nvCxnSpPr>
          <p:cNvPr id="21" name="Straight Arrow Connector 20"/>
          <p:cNvCxnSpPr>
            <a:stCxn id="11" idx="1"/>
            <a:endCxn id="10" idx="3"/>
          </p:cNvCxnSpPr>
          <p:nvPr/>
        </p:nvCxnSpPr>
        <p:spPr>
          <a:xfrm flipH="1">
            <a:off x="2971800" y="5389488"/>
            <a:ext cx="5932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1" idx="3"/>
          </p:cNvCxnSpPr>
          <p:nvPr/>
        </p:nvCxnSpPr>
        <p:spPr>
          <a:xfrm flipH="1">
            <a:off x="5506156" y="5389488"/>
            <a:ext cx="5898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B074-062A-0E46-ADE9-4AECBE3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9164-C6A9-B64B-A6BE-340AE38D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A413-1660-2C4C-A3A3-263837F7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1E6E-8B7E-474B-A242-325D0FA3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8FE114-FB79-2645-BCE0-9F9164C1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7EA0DF-6D23-2042-A73A-CC328B2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7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872EC172-111C-D04A-9948-5DB55CC473DD}"/>
              </a:ext>
            </a:extLst>
          </p:cNvPr>
          <p:cNvSpPr/>
          <p:nvPr/>
        </p:nvSpPr>
        <p:spPr>
          <a:xfrm>
            <a:off x="4288958" y="4976780"/>
            <a:ext cx="399711" cy="46521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97E0-672D-A945-9357-34583F1D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4635F-7336-F648-8974-BBC8AC3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2905B-50C7-4149-B3D7-1BBDB0D5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3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F34A-5FD1-9F4E-80D4-5636A6D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recovery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53FB-AE38-D44E-B30D-711C0F4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8471-2F63-E844-9B6F-AD00429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5C53-F3A9-1D4A-B5B5-476CF5C8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292602-741A-D348-BEDF-12364E05F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495443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4D4BA-15A1-1E44-9C76-8CE498FC9623}"/>
              </a:ext>
            </a:extLst>
          </p:cNvPr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6668DE-3C35-204B-983D-3E8BE69A9E1C}"/>
              </a:ext>
            </a:extLst>
          </p:cNvPr>
          <p:cNvSpPr txBox="1"/>
          <p:nvPr/>
        </p:nvSpPr>
        <p:spPr>
          <a:xfrm>
            <a:off x="3855155" y="247797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rbel"/>
                <a:cs typeface="Corbel"/>
              </a:rPr>
              <a:t>Failure happens</a:t>
            </a:r>
          </a:p>
        </p:txBody>
      </p:sp>
    </p:spTree>
    <p:extLst>
      <p:ext uri="{BB962C8B-B14F-4D97-AF65-F5344CB8AC3E}">
        <p14:creationId xmlns:p14="http://schemas.microsoft.com/office/powerpoint/2010/main" val="84469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 j’s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baseline="-25000" dirty="0"/>
              <a:t> of</a:t>
            </a:r>
            <a:r>
              <a:rPr lang="en-US" sz="2800" baseline="-25000" dirty="0"/>
              <a:t> </a:t>
            </a:r>
            <a:r>
              <a:rPr lang="en-US" sz="2400" baseline="-25000" dirty="0"/>
              <a:t>j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9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72434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89"/>
            <a:ext cx="8371226" cy="26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 j’s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dirty="0" err="1"/>
              <a:t>Σ</a:t>
            </a:r>
            <a:r>
              <a:rPr lang="en-US" baseline="-25000" dirty="0" err="1"/>
              <a:t>i</a:t>
            </a:r>
            <a:r>
              <a:rPr lang="en-US" baseline="-25000" dirty="0" err="1">
                <a:latin typeface="Corbel"/>
                <a:cs typeface="Corbel"/>
              </a:rPr>
              <a:t>∈</a:t>
            </a:r>
            <a:r>
              <a:rPr lang="en-US" baseline="-25000" dirty="0" err="1"/>
              <a:t>neighbors</a:t>
            </a:r>
            <a:r>
              <a:rPr lang="en-US" baseline="-25000" dirty="0"/>
              <a:t> of </a:t>
            </a:r>
            <a:r>
              <a:rPr lang="en-US" sz="2400" baseline="-25000" dirty="0"/>
              <a:t>j</a:t>
            </a:r>
            <a:r>
              <a:rPr lang="en-US" dirty="0"/>
              <a:t> </a:t>
            </a:r>
            <a:r>
              <a:rPr lang="en-US" dirty="0" err="1"/>
              <a:t>rank</a:t>
            </a:r>
            <a:r>
              <a:rPr lang="en-US" baseline="-25000" dirty="0" err="1"/>
              <a:t>i</a:t>
            </a:r>
            <a:r>
              <a:rPr lang="en-US" dirty="0"/>
              <a:t> / |</a:t>
            </a:r>
            <a:r>
              <a:rPr lang="en-US" dirty="0" err="1"/>
              <a:t>neighbors</a:t>
            </a:r>
            <a:r>
              <a:rPr lang="en-US" baseline="-25000" dirty="0" err="1"/>
              <a:t>i</a:t>
            </a:r>
            <a:r>
              <a:rPr lang="en-US" dirty="0"/>
              <a:t>|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F794E-30F0-7547-8034-A55D7F4F1491}"/>
              </a:ext>
            </a:extLst>
          </p:cNvPr>
          <p:cNvCxnSpPr>
            <a:cxnSpLocks/>
          </p:cNvCxnSpPr>
          <p:nvPr/>
        </p:nvCxnSpPr>
        <p:spPr>
          <a:xfrm flipH="1">
            <a:off x="1311965" y="3321826"/>
            <a:ext cx="198785" cy="29601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9F764-E301-1A43-AB8A-60FAE3D6584D}"/>
              </a:ext>
            </a:extLst>
          </p:cNvPr>
          <p:cNvSpPr txBox="1"/>
          <p:nvPr/>
        </p:nvSpPr>
        <p:spPr>
          <a:xfrm>
            <a:off x="1023730" y="3051016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[URL])]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BFA311-D462-124D-87FB-6765A57E673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883965" y="4045707"/>
            <a:ext cx="691336" cy="15388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8B9A0C-B8E3-9F46-8D7D-3540AA9FF32A}"/>
              </a:ext>
            </a:extLst>
          </p:cNvPr>
          <p:cNvSpPr txBox="1"/>
          <p:nvPr/>
        </p:nvSpPr>
        <p:spPr>
          <a:xfrm>
            <a:off x="6575301" y="389181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210D-1AA0-814B-ADCD-54AEC6C37A33}"/>
              </a:ext>
            </a:extLst>
          </p:cNvPr>
          <p:cNvSpPr txBox="1"/>
          <p:nvPr/>
        </p:nvSpPr>
        <p:spPr>
          <a:xfrm>
            <a:off x="5426765" y="4321689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(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[URL],Rank))]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CA25F-3379-9946-A688-6FEC14A04D8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677020" y="4490966"/>
            <a:ext cx="1749745" cy="244663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D9358C-8FEC-AA40-AAE1-50F3D167071C}"/>
              </a:ext>
            </a:extLst>
          </p:cNvPr>
          <p:cNvSpPr txBox="1"/>
          <p:nvPr/>
        </p:nvSpPr>
        <p:spPr>
          <a:xfrm>
            <a:off x="3769553" y="5781908"/>
            <a:ext cx="5376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neighbor in links emits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RankContrib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82FAB-D530-FC46-9E67-833A2BAAA767}"/>
              </a:ext>
            </a:extLst>
          </p:cNvPr>
          <p:cNvCxnSpPr>
            <a:cxnSpLocks/>
          </p:cNvCxnSpPr>
          <p:nvPr/>
        </p:nvCxnSpPr>
        <p:spPr>
          <a:xfrm flipH="1" flipV="1">
            <a:off x="5544153" y="4947386"/>
            <a:ext cx="570897" cy="834522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D19AFB-6EDB-7147-832C-FBC15661F953}"/>
              </a:ext>
            </a:extLst>
          </p:cNvPr>
          <p:cNvSpPr txBox="1"/>
          <p:nvPr/>
        </p:nvSpPr>
        <p:spPr>
          <a:xfrm>
            <a:off x="248042" y="6273010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 to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E57C1-D2C2-E34B-9EFE-5C202C444D2D}"/>
              </a:ext>
            </a:extLst>
          </p:cNvPr>
          <p:cNvCxnSpPr>
            <a:cxnSpLocks/>
          </p:cNvCxnSpPr>
          <p:nvPr/>
        </p:nvCxnSpPr>
        <p:spPr>
          <a:xfrm flipV="1">
            <a:off x="1749287" y="5845758"/>
            <a:ext cx="253012" cy="40582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70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BC83-C7AA-324E-BAAE-A2A0CF92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(⨝)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2441-F7FD-5C46-83AD-F4ECE5A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5E07-CA63-5344-BA0D-CD9F021B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13C8-57D5-A547-ABD6-C279EDDF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3CA35B-308F-CE4B-99CB-9C344DDA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04105"/>
              </p:ext>
            </p:extLst>
          </p:nvPr>
        </p:nvGraphicFramePr>
        <p:xfrm>
          <a:off x="628650" y="1397001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6C9C0A-F114-2C41-A4CE-EEE7D171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2783"/>
              </p:ext>
            </p:extLst>
          </p:nvPr>
        </p:nvGraphicFramePr>
        <p:xfrm>
          <a:off x="3414920" y="1388529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FC991F2-2FEE-124D-BF3A-F71B4FE4EAF6}"/>
              </a:ext>
            </a:extLst>
          </p:cNvPr>
          <p:cNvSpPr/>
          <p:nvPr/>
        </p:nvSpPr>
        <p:spPr>
          <a:xfrm>
            <a:off x="2873237" y="177116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BB973E-D8A8-1343-B208-3B9917F4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73876"/>
              </p:ext>
            </p:extLst>
          </p:nvPr>
        </p:nvGraphicFramePr>
        <p:xfrm>
          <a:off x="6201189" y="1388527"/>
          <a:ext cx="2465733" cy="12269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1911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664584991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829166595"/>
                    </a:ext>
                  </a:extLst>
                </a:gridCol>
              </a:tblGrid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660056B-422A-084F-9DD3-885C07E6ABC0}"/>
              </a:ext>
            </a:extLst>
          </p:cNvPr>
          <p:cNvSpPr/>
          <p:nvPr/>
        </p:nvSpPr>
        <p:spPr>
          <a:xfrm>
            <a:off x="5729909" y="176122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DD65B7-24C1-AC44-AF15-9B5B51CE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65829"/>
              </p:ext>
            </p:extLst>
          </p:nvPr>
        </p:nvGraphicFramePr>
        <p:xfrm>
          <a:off x="628650" y="2916309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AC8B0D-8213-7D41-8E51-25CEBD2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76724"/>
              </p:ext>
            </p:extLst>
          </p:nvPr>
        </p:nvGraphicFramePr>
        <p:xfrm>
          <a:off x="3414920" y="2916308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A7A4591-F746-9441-8317-FA61BEF7B6A8}"/>
              </a:ext>
            </a:extLst>
          </p:cNvPr>
          <p:cNvSpPr/>
          <p:nvPr/>
        </p:nvSpPr>
        <p:spPr>
          <a:xfrm>
            <a:off x="2873236" y="4290067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0053B-4580-1D43-A347-16BDBC92B84C}"/>
              </a:ext>
            </a:extLst>
          </p:cNvPr>
          <p:cNvCxnSpPr/>
          <p:nvPr/>
        </p:nvCxnSpPr>
        <p:spPr>
          <a:xfrm>
            <a:off x="2792896" y="3070459"/>
            <a:ext cx="622024" cy="95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43A00D-B408-F44F-81CA-FE448B291655}"/>
              </a:ext>
            </a:extLst>
          </p:cNvPr>
          <p:cNvCxnSpPr>
            <a:cxnSpLocks/>
          </p:cNvCxnSpPr>
          <p:nvPr/>
        </p:nvCxnSpPr>
        <p:spPr>
          <a:xfrm>
            <a:off x="2792896" y="3546909"/>
            <a:ext cx="622024" cy="4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2F44A5-DBAA-5342-AA43-E84C35F743B2}"/>
              </a:ext>
            </a:extLst>
          </p:cNvPr>
          <p:cNvCxnSpPr>
            <a:cxnSpLocks/>
          </p:cNvCxnSpPr>
          <p:nvPr/>
        </p:nvCxnSpPr>
        <p:spPr>
          <a:xfrm>
            <a:off x="2792896" y="4023360"/>
            <a:ext cx="622024" cy="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B6A2AD-F096-6A47-9750-E97E25A990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46909"/>
            <a:ext cx="622024" cy="97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6E65-048B-874A-A0BB-5156F5AA45BD}"/>
              </a:ext>
            </a:extLst>
          </p:cNvPr>
          <p:cNvCxnSpPr>
            <a:cxnSpLocks/>
          </p:cNvCxnSpPr>
          <p:nvPr/>
        </p:nvCxnSpPr>
        <p:spPr>
          <a:xfrm flipV="1">
            <a:off x="2792893" y="3550658"/>
            <a:ext cx="622027" cy="144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A3139-1E49-6A41-B4FF-A5AF38F8C8FE}"/>
              </a:ext>
            </a:extLst>
          </p:cNvPr>
          <p:cNvCxnSpPr>
            <a:cxnSpLocks/>
          </p:cNvCxnSpPr>
          <p:nvPr/>
        </p:nvCxnSpPr>
        <p:spPr>
          <a:xfrm flipV="1">
            <a:off x="2792893" y="3175407"/>
            <a:ext cx="622027" cy="2229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85CFA5-E09E-2844-99E8-C00D05E56F64}"/>
              </a:ext>
            </a:extLst>
          </p:cNvPr>
          <p:cNvCxnSpPr>
            <a:cxnSpLocks/>
          </p:cNvCxnSpPr>
          <p:nvPr/>
        </p:nvCxnSpPr>
        <p:spPr>
          <a:xfrm flipV="1">
            <a:off x="2792893" y="5881036"/>
            <a:ext cx="6220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6BFA29-8C4B-3E4C-BE8E-A44BC52D6432}"/>
              </a:ext>
            </a:extLst>
          </p:cNvPr>
          <p:cNvCxnSpPr>
            <a:cxnSpLocks/>
          </p:cNvCxnSpPr>
          <p:nvPr/>
        </p:nvCxnSpPr>
        <p:spPr>
          <a:xfrm flipV="1">
            <a:off x="2792893" y="3199831"/>
            <a:ext cx="622027" cy="267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B7575F-9723-AF4F-A307-6325F8FF2E3D}"/>
              </a:ext>
            </a:extLst>
          </p:cNvPr>
          <p:cNvCxnSpPr>
            <a:cxnSpLocks/>
          </p:cNvCxnSpPr>
          <p:nvPr/>
        </p:nvCxnSpPr>
        <p:spPr>
          <a:xfrm>
            <a:off x="2792893" y="5429753"/>
            <a:ext cx="622027" cy="44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A78D5-1CDC-F64C-BD4D-CD5CC9AB2A08}"/>
              </a:ext>
            </a:extLst>
          </p:cNvPr>
          <p:cNvCxnSpPr>
            <a:cxnSpLocks/>
          </p:cNvCxnSpPr>
          <p:nvPr/>
        </p:nvCxnSpPr>
        <p:spPr>
          <a:xfrm>
            <a:off x="2792893" y="4997351"/>
            <a:ext cx="622027" cy="47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A7F7E2-B399-754F-B158-2EF1519BBAF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792893" y="4520900"/>
            <a:ext cx="622027" cy="44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3963C-0C7C-E74E-80B1-2EA3352B00D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792896" y="4520900"/>
            <a:ext cx="622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F26F34-5863-FF40-B253-CBC91EF9099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92896" y="4520901"/>
            <a:ext cx="622024" cy="9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F0DDB4-3C1A-B043-889E-C4CE5424DE5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50657"/>
            <a:ext cx="622024" cy="97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A244D-3B33-864D-BC99-904D008C9295}"/>
              </a:ext>
            </a:extLst>
          </p:cNvPr>
          <p:cNvCxnSpPr>
            <a:cxnSpLocks/>
          </p:cNvCxnSpPr>
          <p:nvPr/>
        </p:nvCxnSpPr>
        <p:spPr>
          <a:xfrm>
            <a:off x="2792893" y="4042575"/>
            <a:ext cx="622027" cy="91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C64567-0F80-9748-A6D1-E3DEA5B0C530}"/>
              </a:ext>
            </a:extLst>
          </p:cNvPr>
          <p:cNvCxnSpPr>
            <a:cxnSpLocks/>
          </p:cNvCxnSpPr>
          <p:nvPr/>
        </p:nvCxnSpPr>
        <p:spPr>
          <a:xfrm>
            <a:off x="2792893" y="3569934"/>
            <a:ext cx="62202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50FB3C-4AC4-EF4D-B55B-C4EE29175E9B}"/>
              </a:ext>
            </a:extLst>
          </p:cNvPr>
          <p:cNvCxnSpPr>
            <a:cxnSpLocks/>
          </p:cNvCxnSpPr>
          <p:nvPr/>
        </p:nvCxnSpPr>
        <p:spPr>
          <a:xfrm>
            <a:off x="2792893" y="3082139"/>
            <a:ext cx="622027" cy="18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06A1E5B-9588-FA4C-BD70-8512DF180004}"/>
              </a:ext>
            </a:extLst>
          </p:cNvPr>
          <p:cNvSpPr/>
          <p:nvPr/>
        </p:nvSpPr>
        <p:spPr>
          <a:xfrm>
            <a:off x="6115050" y="3412904"/>
            <a:ext cx="240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partitioning doesn’t match, then need to reshuffle to match pairs. Same problem in </a:t>
            </a:r>
            <a:r>
              <a:rPr lang="en-US" sz="1800" dirty="0">
                <a:latin typeface="Lucida Console" panose="020B06090405040202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reduce()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MapReduce.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6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9278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119F71F-6F0F-D542-87B2-F9E043573F4F}"/>
              </a:ext>
            </a:extLst>
          </p:cNvPr>
          <p:cNvSpPr txBox="1">
            <a:spLocks/>
          </p:cNvSpPr>
          <p:nvPr/>
        </p:nvSpPr>
        <p:spPr>
          <a:xfrm>
            <a:off x="4351804" y="5688091"/>
            <a:ext cx="4594364" cy="45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C00000"/>
                </a:solidFill>
              </a:rPr>
              <a:t>Q: Where might we have placed </a:t>
            </a:r>
            <a:r>
              <a:rPr lang="en-US" sz="18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persist()</a:t>
            </a:r>
            <a:r>
              <a:rPr lang="en-US" sz="1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677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01B-4B61-AE4B-ABBA-FE7D461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Co-partitioning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34E-3BE0-7947-A40C-3F12639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21E6-DB38-0F4B-89E2-A4BE6D0F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9604-1BE2-7546-BF5D-21FA3EBC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79C00-3F4A-CA43-AB2C-9B98BB4C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Co-partitioning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can avoid shuffle on join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But, fundamentally a shuffle on </a:t>
            </a:r>
            <a:r>
              <a:rPr lang="en-US" sz="2400" dirty="0" err="1">
                <a:latin typeface="Lucida Console" panose="020B0609040504020204" pitchFamily="49" charset="0"/>
                <a:ea typeface="ＭＳ Ｐゴシック" charset="-128"/>
                <a:cs typeface="ＭＳ Ｐゴシック" charset="-128"/>
              </a:rPr>
              <a:t>reduceByKey</a:t>
            </a:r>
            <a:endParaRPr lang="en-US" sz="2400" dirty="0">
              <a:latin typeface="Lucida Console" panose="020B0609040504020204" pitchFamily="49" charset="0"/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Optimization: custom </a:t>
            </a:r>
            <a:r>
              <a:rPr lang="en-US" sz="2400" dirty="0" err="1">
                <a:ea typeface="ＭＳ Ｐゴシック" charset="-128"/>
                <a:cs typeface="ＭＳ Ｐゴシック" charset="-128"/>
              </a:rPr>
              <a:t>partitioner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on domain</a:t>
            </a:r>
          </a:p>
        </p:txBody>
      </p:sp>
    </p:spTree>
    <p:extLst>
      <p:ext uri="{BB962C8B-B14F-4D97-AF65-F5344CB8AC3E}">
        <p14:creationId xmlns:p14="http://schemas.microsoft.com/office/powerpoint/2010/main" val="2106799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863-528B-EC44-84AE-B2FE2F2A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10F-1197-F845-AE43-790DA0C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9343-6865-C54B-99FC-C1D4CC6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7C9-B29A-734B-9352-CCA15E2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B91778-7DA7-B541-8F6F-01C5EBD14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129657"/>
              </p:ext>
            </p:extLst>
          </p:nvPr>
        </p:nvGraphicFramePr>
        <p:xfrm>
          <a:off x="762996" y="1954696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39EE18-1C47-BF4F-B935-BCDEEA94447F}"/>
              </a:ext>
            </a:extLst>
          </p:cNvPr>
          <p:cNvSpPr txBox="1">
            <a:spLocks/>
          </p:cNvSpPr>
          <p:nvPr/>
        </p:nvSpPr>
        <p:spPr>
          <a:xfrm>
            <a:off x="825422" y="6007140"/>
            <a:ext cx="7493155" cy="4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</a:rPr>
              <a:t>* Figure 10a: 30 machines on 54 GB of Wikipedia data computing PageRank</a:t>
            </a:r>
          </a:p>
        </p:txBody>
      </p:sp>
    </p:spTree>
    <p:extLst>
      <p:ext uri="{BB962C8B-B14F-4D97-AF65-F5344CB8AC3E}">
        <p14:creationId xmlns:p14="http://schemas.microsoft.com/office/powerpoint/2010/main" val="383027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r>
              <a:rPr lang="en-US" dirty="0"/>
              <a:t>Need the “chain” of operations to be exposed to make this work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to solve: </a:t>
            </a:r>
            <a:r>
              <a:rPr lang="en-US" dirty="0"/>
              <a:t>Would this break the MR fault-tolerance scheme?</a:t>
            </a:r>
          </a:p>
          <a:p>
            <a:pPr lvl="1"/>
            <a:r>
              <a:rPr lang="en-US" dirty="0"/>
              <a:t>Retry and Map or Reduce task since idempotent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6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509559" y="4345258"/>
            <a:ext cx="201168" cy="201168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5749229" y="4253482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B1CC22-38DB-C947-B631-A4556111BC83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153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79DC2-25F4-DC41-AF7E-B0A54AE4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25B1-545C-024E-9592-BAB5B91B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AF4A-6B65-F24D-A7CD-F02EDF7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E7DA-8113-5841-AA3C-A620320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DEF65-F937-2E4E-A164-3F35A03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747-0B3C-A841-B5F8-DA0E7B2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125C-8D74-2E48-BB7F-BBE8BA0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E6E6-8906-9C41-A252-47F7719F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9160785-45EC-AD47-B1C0-C592A60ED991}"/>
              </a:ext>
            </a:extLst>
          </p:cNvPr>
          <p:cNvSpPr/>
          <p:nvPr/>
        </p:nvSpPr>
        <p:spPr>
          <a:xfrm>
            <a:off x="889511" y="5538138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Slow due to replication and disk I/O,</a:t>
            </a:r>
            <a:br>
              <a:rPr lang="en-US" sz="2800" dirty="0"/>
            </a:br>
            <a:r>
              <a:rPr lang="en-US" sz="2800" dirty="0"/>
              <a:t>but necessary for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0053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BF3AD6-83D1-B44E-9B4C-F7BFB77A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4454-AD39-A848-BDD3-9CFA72D9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4EF0-9CF6-9E4B-97AA-8F95FB68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F25E-134A-DC49-BCAF-9AB18DC5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31800" y="5848479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10-100× faster than network/disk, </a:t>
            </a:r>
            <a:r>
              <a:rPr lang="en-US" sz="2800" b="1" dirty="0">
                <a:solidFill>
                  <a:srgbClr val="C00000"/>
                </a:solidFill>
              </a:rPr>
              <a:t>but how to get FT?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4983F-8DEC-9148-8EE9-4F6CA1DA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70F9-A08F-EC4A-9FA1-5D53C84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5311-5DFF-4B45-935A-E4C03E42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00F5-7115-284E-819B-7443F117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9175ADA6-0295-0E47-9B45-CA1E777C23B6}"/>
              </a:ext>
            </a:extLst>
          </p:cNvPr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B087B8-A681-8D48-9695-21239C691BFD}"/>
              </a:ext>
            </a:extLst>
          </p:cNvPr>
          <p:cNvCxnSpPr>
            <a:stCxn id="54" idx="4"/>
            <a:endCxn id="5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29D63C-711F-6E4A-99C0-9EC76A3690BE}"/>
              </a:ext>
            </a:extLst>
          </p:cNvPr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F29B9C-3785-D141-A056-BCDFFF236F5F}"/>
              </a:ext>
            </a:extLst>
          </p:cNvPr>
          <p:cNvCxnSpPr>
            <a:stCxn id="5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ABD185-ADDF-6B4D-AA33-763824B3C20B}"/>
              </a:ext>
            </a:extLst>
          </p:cNvPr>
          <p:cNvCxnSpPr>
            <a:endCxn id="5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38EA07C-86D4-7448-99A4-C5C36640A275}"/>
              </a:ext>
            </a:extLst>
          </p:cNvPr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5EFA40-D399-3E47-B0BD-788F98CAF32F}"/>
              </a:ext>
            </a:extLst>
          </p:cNvPr>
          <p:cNvCxnSpPr>
            <a:stCxn id="5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CD4606-D126-D243-AA08-7D73934F69C3}"/>
              </a:ext>
            </a:extLst>
          </p:cNvPr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EEBEB5-2566-EB45-98DD-09B5CB67E48E}"/>
              </a:ext>
            </a:extLst>
          </p:cNvPr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4BF2F-0A6A-C84E-B3AF-9F321C5B2F4D}"/>
              </a:ext>
            </a:extLst>
          </p:cNvPr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D563B5-9203-B945-8988-B8176C25F7D2}"/>
              </a:ext>
            </a:extLst>
          </p:cNvPr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65" name="Picture 64" descr="to_ddr333memory_350.gif">
              <a:extLst>
                <a:ext uri="{FF2B5EF4-FFF2-40B4-BE49-F238E27FC236}">
                  <a16:creationId xmlns:a16="http://schemas.microsoft.com/office/drawing/2014/main" id="{E3EAA35B-F7AF-9E4B-881A-CE6C8D5D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6" name="Picture 65" descr="to_ddr333memory_350.gif">
              <a:extLst>
                <a:ext uri="{FF2B5EF4-FFF2-40B4-BE49-F238E27FC236}">
                  <a16:creationId xmlns:a16="http://schemas.microsoft.com/office/drawing/2014/main" id="{2B829A27-D079-384D-A90E-361E7602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70" name="Picture 69" descr="to_ddr333memory_350.gif">
              <a:extLst>
                <a:ext uri="{FF2B5EF4-FFF2-40B4-BE49-F238E27FC236}">
                  <a16:creationId xmlns:a16="http://schemas.microsoft.com/office/drawing/2014/main" id="{DC8A2733-F56F-8148-9E71-5DB662DA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FECBA9-27CB-0048-B751-1A21EF76D795}"/>
              </a:ext>
            </a:extLst>
          </p:cNvPr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72" name="Picture 71" descr="to_ddr333memory_350.gif">
              <a:extLst>
                <a:ext uri="{FF2B5EF4-FFF2-40B4-BE49-F238E27FC236}">
                  <a16:creationId xmlns:a16="http://schemas.microsoft.com/office/drawing/2014/main" id="{4E66EE21-CC5C-AC4E-BE6C-B15BD9BF8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73" name="Picture 72" descr="to_ddr333memory_350.gif">
              <a:extLst>
                <a:ext uri="{FF2B5EF4-FFF2-40B4-BE49-F238E27FC236}">
                  <a16:creationId xmlns:a16="http://schemas.microsoft.com/office/drawing/2014/main" id="{1897E460-7926-2445-8933-FF345DF8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6" name="Picture 85" descr="to_ddr333memory_350.gif">
              <a:extLst>
                <a:ext uri="{FF2B5EF4-FFF2-40B4-BE49-F238E27FC236}">
                  <a16:creationId xmlns:a16="http://schemas.microsoft.com/office/drawing/2014/main" id="{45FC1CE6-C11C-A542-8B75-DC13606D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86FB173-67DC-774F-9D9F-4C7212BADF05}"/>
              </a:ext>
            </a:extLst>
          </p:cNvPr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275B554-1E48-8C4D-A54C-386FC03E7A7D}"/>
              </a:ext>
            </a:extLst>
          </p:cNvPr>
          <p:cNvCxnSpPr>
            <a:stCxn id="115" idx="3"/>
            <a:endCxn id="109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7198D6-E394-324E-ADFC-C850CBC032A4}"/>
              </a:ext>
            </a:extLst>
          </p:cNvPr>
          <p:cNvCxnSpPr>
            <a:stCxn id="115" idx="3"/>
            <a:endCxn id="110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4870DD-7B28-E74C-B658-D9DD864AAD48}"/>
              </a:ext>
            </a:extLst>
          </p:cNvPr>
          <p:cNvCxnSpPr>
            <a:stCxn id="115" idx="3"/>
            <a:endCxn id="111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FD5AC0-7EDD-FB4F-82B0-B16FCE5BDC62}"/>
              </a:ext>
            </a:extLst>
          </p:cNvPr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E9F425-6427-434B-A1F2-9D6E82C672B0}"/>
              </a:ext>
            </a:extLst>
          </p:cNvPr>
          <p:cNvCxnSpPr>
            <a:endCxn id="107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226116-8F64-BA4A-96B3-8D0AFFB4AA64}"/>
              </a:ext>
            </a:extLst>
          </p:cNvPr>
          <p:cNvCxnSpPr>
            <a:endCxn id="108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Folded Corner 105">
            <a:extLst>
              <a:ext uri="{FF2B5EF4-FFF2-40B4-BE49-F238E27FC236}">
                <a16:creationId xmlns:a16="http://schemas.microsoft.com/office/drawing/2014/main" id="{8EB28C06-CF00-2741-8F27-2B461F983E1B}"/>
              </a:ext>
            </a:extLst>
          </p:cNvPr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7" name="Folded Corner 106">
            <a:extLst>
              <a:ext uri="{FF2B5EF4-FFF2-40B4-BE49-F238E27FC236}">
                <a16:creationId xmlns:a16="http://schemas.microsoft.com/office/drawing/2014/main" id="{1E4278A7-B09C-E646-BCFB-D3DB21DF7E98}"/>
              </a:ext>
            </a:extLst>
          </p:cNvPr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8" name="Folded Corner 107">
            <a:extLst>
              <a:ext uri="{FF2B5EF4-FFF2-40B4-BE49-F238E27FC236}">
                <a16:creationId xmlns:a16="http://schemas.microsoft.com/office/drawing/2014/main" id="{6E1E5A76-6C9C-8B45-AA46-D0494CED7EF8}"/>
              </a:ext>
            </a:extLst>
          </p:cNvPr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5554D7-E4C7-1B44-AD4E-C546DA9CBF3F}"/>
              </a:ext>
            </a:extLst>
          </p:cNvPr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00387A-5A7B-A44D-8984-9A0B700B8A82}"/>
              </a:ext>
            </a:extLst>
          </p:cNvPr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BA30F3-F557-0443-8567-6318721EA3FF}"/>
              </a:ext>
            </a:extLst>
          </p:cNvPr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407A320-6C94-E640-BD9F-BE391E8076E3}"/>
              </a:ext>
            </a:extLst>
          </p:cNvPr>
          <p:cNvCxnSpPr>
            <a:stCxn id="115" idx="3"/>
            <a:endCxn id="114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915269B-E511-0A4D-9367-D5A26F930FF3}"/>
              </a:ext>
            </a:extLst>
          </p:cNvPr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E90CD3EC-B5DE-E244-BB64-CC79D2B388AD}"/>
              </a:ext>
            </a:extLst>
          </p:cNvPr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031D9074-5C95-A948-ABBC-2976C582A1FC}"/>
              </a:ext>
            </a:extLst>
          </p:cNvPr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09CF8A2-DFAB-2B44-A160-23E993038760}"/>
              </a:ext>
            </a:extLst>
          </p:cNvPr>
          <p:cNvCxnSpPr>
            <a:stCxn id="117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A0DE5-ADD2-F146-B492-A78082F34C9D}"/>
              </a:ext>
            </a:extLst>
          </p:cNvPr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272C7F-CD45-FD41-8D05-49B0D06AA927}"/>
              </a:ext>
            </a:extLst>
          </p:cNvPr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27" name="Picture 126" descr="to_ddr333memory_350.gif">
              <a:extLst>
                <a:ext uri="{FF2B5EF4-FFF2-40B4-BE49-F238E27FC236}">
                  <a16:creationId xmlns:a16="http://schemas.microsoft.com/office/drawing/2014/main" id="{10611C2D-032D-624E-95C3-3E6A9B7C0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8" name="Picture 127" descr="to_ddr333memory_350.gif">
              <a:extLst>
                <a:ext uri="{FF2B5EF4-FFF2-40B4-BE49-F238E27FC236}">
                  <a16:creationId xmlns:a16="http://schemas.microsoft.com/office/drawing/2014/main" id="{6B85125F-E5BB-EE45-BC72-1DFE314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9" name="Picture 128" descr="to_ddr333memory_350.gif">
              <a:extLst>
                <a:ext uri="{FF2B5EF4-FFF2-40B4-BE49-F238E27FC236}">
                  <a16:creationId xmlns:a16="http://schemas.microsoft.com/office/drawing/2014/main" id="{F7A36519-1B41-9046-AE9D-9CAABCD9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9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18143</TotalTime>
  <Words>3243</Words>
  <Application>Microsoft Macintosh PowerPoint</Application>
  <PresentationFormat>On-screen Show (4:3)</PresentationFormat>
  <Paragraphs>840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Consolas</vt:lpstr>
      <vt:lpstr>Corbel</vt:lpstr>
      <vt:lpstr>Franklin Gothic Medium Cond</vt:lpstr>
      <vt:lpstr>Gill Sans</vt:lpstr>
      <vt:lpstr>Helvetica</vt:lpstr>
      <vt:lpstr>Helvetica Neue</vt:lpstr>
      <vt:lpstr>Helvetica Neue Light</vt:lpstr>
      <vt:lpstr>Lucida Console</vt:lpstr>
      <vt:lpstr>Office Theme</vt:lpstr>
      <vt:lpstr>Distributed Systems II:  Resilient Distributed Datasets, Spark</vt:lpstr>
      <vt:lpstr>What’s good with MapReduce</vt:lpstr>
      <vt:lpstr>Problems with MapReduce</vt:lpstr>
      <vt:lpstr>Sharing data between iterations/ops</vt:lpstr>
      <vt:lpstr>Sharing data between iterations/ops</vt:lpstr>
      <vt:lpstr>Examples</vt:lpstr>
      <vt:lpstr>Examples</vt:lpstr>
      <vt:lpstr>Goal: In-memory data sharing</vt:lpstr>
      <vt:lpstr>Goal: In-memory data sharing</vt:lpstr>
      <vt:lpstr>Challenges</vt:lpstr>
      <vt:lpstr>Challenges</vt:lpstr>
      <vt:lpstr>Tradeoff space</vt:lpstr>
      <vt:lpstr>Challenges</vt:lpstr>
      <vt:lpstr>Solution: Resilient Distributed Datasets (RDDs)</vt:lpstr>
      <vt:lpstr>Spark programming interface</vt:lpstr>
      <vt:lpstr>Transformations</vt:lpstr>
      <vt:lpstr>Actions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persist()</vt:lpstr>
      <vt:lpstr>Lineage graph of RDDs</vt:lpstr>
      <vt:lpstr>Lineage graph of RDDs</vt:lpstr>
      <vt:lpstr>Lineage graph of RDDs</vt:lpstr>
      <vt:lpstr>Lineage graph of RDDs</vt:lpstr>
      <vt:lpstr>Narrow &amp; wide dependencies</vt:lpstr>
      <vt:lpstr>Task scheduler</vt:lpstr>
      <vt:lpstr>Interactive debugging (control and data flow)</vt:lpstr>
      <vt:lpstr>Fault recovery</vt:lpstr>
      <vt:lpstr>Fault recovery</vt:lpstr>
      <vt:lpstr>Fault recovery</vt:lpstr>
      <vt:lpstr>Fault recovery results</vt:lpstr>
      <vt:lpstr>Example: PageRank</vt:lpstr>
      <vt:lpstr>Example: PageRank</vt:lpstr>
      <vt:lpstr>Join (⨝)</vt:lpstr>
      <vt:lpstr>Optimizing placement</vt:lpstr>
      <vt:lpstr>Optimizing placement</vt:lpstr>
      <vt:lpstr>Co-partitioning example</vt:lpstr>
      <vt:lpstr>PageRank performance</vt:lpstr>
      <vt:lpstr>Tradeoff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813</cp:revision>
  <dcterms:created xsi:type="dcterms:W3CDTF">2019-12-20T04:48:00Z</dcterms:created>
  <dcterms:modified xsi:type="dcterms:W3CDTF">2022-04-27T22:07:20Z</dcterms:modified>
</cp:coreProperties>
</file>