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2"/>
  </p:notesMasterIdLst>
  <p:sldIdLst>
    <p:sldId id="758" r:id="rId2"/>
    <p:sldId id="328" r:id="rId3"/>
    <p:sldId id="560" r:id="rId4"/>
    <p:sldId id="329" r:id="rId5"/>
    <p:sldId id="571" r:id="rId6"/>
    <p:sldId id="510" r:id="rId7"/>
    <p:sldId id="513" r:id="rId8"/>
    <p:sldId id="511" r:id="rId9"/>
    <p:sldId id="557" r:id="rId10"/>
    <p:sldId id="515" r:id="rId11"/>
    <p:sldId id="516" r:id="rId12"/>
    <p:sldId id="572" r:id="rId13"/>
    <p:sldId id="561" r:id="rId14"/>
    <p:sldId id="517" r:id="rId15"/>
    <p:sldId id="520" r:id="rId16"/>
    <p:sldId id="521" r:id="rId17"/>
    <p:sldId id="522" r:id="rId18"/>
    <p:sldId id="523" r:id="rId19"/>
    <p:sldId id="524" r:id="rId20"/>
    <p:sldId id="562" r:id="rId21"/>
    <p:sldId id="527" r:id="rId22"/>
    <p:sldId id="526" r:id="rId23"/>
    <p:sldId id="565" r:id="rId24"/>
    <p:sldId id="564" r:id="rId25"/>
    <p:sldId id="528" r:id="rId26"/>
    <p:sldId id="567" r:id="rId27"/>
    <p:sldId id="569" r:id="rId28"/>
    <p:sldId id="566" r:id="rId29"/>
    <p:sldId id="530" r:id="rId30"/>
    <p:sldId id="529" r:id="rId31"/>
    <p:sldId id="531" r:id="rId32"/>
    <p:sldId id="533" r:id="rId33"/>
    <p:sldId id="535" r:id="rId34"/>
    <p:sldId id="536" r:id="rId35"/>
    <p:sldId id="534" r:id="rId36"/>
    <p:sldId id="559" r:id="rId37"/>
    <p:sldId id="554" r:id="rId38"/>
    <p:sldId id="538" r:id="rId39"/>
    <p:sldId id="485" r:id="rId40"/>
    <p:sldId id="543" r:id="rId41"/>
    <p:sldId id="544" r:id="rId42"/>
    <p:sldId id="573" r:id="rId43"/>
    <p:sldId id="542" r:id="rId44"/>
    <p:sldId id="548" r:id="rId45"/>
    <p:sldId id="549" r:id="rId46"/>
    <p:sldId id="550" r:id="rId47"/>
    <p:sldId id="551" r:id="rId48"/>
    <p:sldId id="552" r:id="rId49"/>
    <p:sldId id="553" r:id="rId50"/>
    <p:sldId id="555" r:id="rId51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B2EC"/>
    <a:srgbClr val="F3DCDB"/>
    <a:srgbClr val="74AAEB"/>
    <a:srgbClr val="FF7E79"/>
    <a:srgbClr val="F0B8C0"/>
    <a:srgbClr val="F0CCD3"/>
    <a:srgbClr val="FAC090"/>
    <a:srgbClr val="EF7B74"/>
    <a:srgbClr val="F74745"/>
    <a:srgbClr val="E31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5"/>
    <p:restoredTop sz="89670"/>
  </p:normalViewPr>
  <p:slideViewPr>
    <p:cSldViewPr snapToGrid="0" snapToObjects="1">
      <p:cViewPr varScale="1">
        <p:scale>
          <a:sx n="143" d="100"/>
          <a:sy n="143" d="100"/>
        </p:scale>
        <p:origin x="11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sosp_2011:analysis:FaultTolerance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nsdi_2012:analysis:Pregel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1949401295252"/>
          <c:y val="0.112759643916914"/>
          <c:w val="0.77958906024320895"/>
          <c:h val="0.60854599406528198"/>
        </c:manualLayout>
      </c:layout>
      <c:barChart>
        <c:barDir val="col"/>
        <c:grouping val="clustered"/>
        <c:varyColors val="0"/>
        <c:ser>
          <c:idx val="1"/>
          <c:order val="0"/>
          <c:tx>
            <c:v>Failure in the 6th Iteration</c:v>
          </c:tx>
          <c:spPr>
            <a:solidFill>
              <a:srgbClr val="FF7E79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'[FaultToleranceResults.xlsx]Draft 4'!$C$13:$L$13</c:f>
              <c:numCache>
                <c:formatCode>General</c:formatCode>
                <c:ptCount val="10"/>
                <c:pt idx="0">
                  <c:v>118.84012353599999</c:v>
                </c:pt>
                <c:pt idx="1">
                  <c:v>57.482512749999998</c:v>
                </c:pt>
                <c:pt idx="2">
                  <c:v>56.488576379000001</c:v>
                </c:pt>
                <c:pt idx="3">
                  <c:v>58.410185257000002</c:v>
                </c:pt>
                <c:pt idx="4">
                  <c:v>58.282009991999999</c:v>
                </c:pt>
                <c:pt idx="5">
                  <c:v>80.58479724599998</c:v>
                </c:pt>
                <c:pt idx="6">
                  <c:v>56.952982059</c:v>
                </c:pt>
                <c:pt idx="7">
                  <c:v>58.836493967999999</c:v>
                </c:pt>
                <c:pt idx="8">
                  <c:v>57.0317729</c:v>
                </c:pt>
                <c:pt idx="9">
                  <c:v>58.680599745000002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F6-9B4C-98C9-E90C143E8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8498872"/>
        <c:axId val="208391064"/>
      </c:barChart>
      <c:catAx>
        <c:axId val="208498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Iteration</a:t>
                </a:r>
              </a:p>
            </c:rich>
          </c:tx>
          <c:overlay val="0"/>
        </c:title>
        <c:majorTickMark val="none"/>
        <c:minorTickMark val="none"/>
        <c:tickLblPos val="nextTo"/>
        <c:crossAx val="208391064"/>
        <c:crosses val="autoZero"/>
        <c:auto val="1"/>
        <c:lblAlgn val="ctr"/>
        <c:lblOffset val="100"/>
        <c:noMultiLvlLbl val="0"/>
      </c:catAx>
      <c:valAx>
        <c:axId val="20839106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Iteratrion time (s)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208498872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200">
          <a:latin typeface="Corbel"/>
          <a:cs typeface="Corbe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175898960654601"/>
          <c:y val="0.14444693919326601"/>
          <c:w val="0.497424524215483"/>
          <c:h val="0.770411362050691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'New results'!$A$6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1.6026099943320399E-3"/>
                  <c:y val="-5.29541696183892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FA0-1041-8CBB-0A8E3B3601AD}"/>
                </c:ext>
              </c:extLst>
            </c:dLbl>
            <c:dLbl>
              <c:idx val="1"/>
              <c:layout>
                <c:manualLayout>
                  <c:x val="-4.8076923076923097E-3"/>
                  <c:y val="-9.090909090909140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FA0-1041-8CBB-0A8E3B3601AD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'New results'!$E$6:$F$6</c:f>
                <c:numCache>
                  <c:formatCode>General</c:formatCode>
                  <c:ptCount val="2"/>
                  <c:pt idx="0">
                    <c:v>6.8303620807279399</c:v>
                  </c:pt>
                  <c:pt idx="1">
                    <c:v>3.9778231387377998</c:v>
                  </c:pt>
                </c:numCache>
              </c:numRef>
            </c:plus>
            <c:minus>
              <c:numRef>
                <c:f>'New results'!$E$6:$F$6</c:f>
                <c:numCache>
                  <c:formatCode>General</c:formatCode>
                  <c:ptCount val="2"/>
                  <c:pt idx="0">
                    <c:v>6.8303620807279399</c:v>
                  </c:pt>
                  <c:pt idx="1">
                    <c:v>3.9778231387377998</c:v>
                  </c:pt>
                </c:numCache>
              </c:numRef>
            </c:minus>
          </c:errBars>
          <c:val>
            <c:numRef>
              <c:f>'New results'!$B$6:$B$6</c:f>
              <c:numCache>
                <c:formatCode>General</c:formatCode>
                <c:ptCount val="1"/>
                <c:pt idx="0">
                  <c:v>170.75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A0-1041-8CBB-0A8E3B3601AD}"/>
            </c:ext>
          </c:extLst>
        </c:ser>
        <c:ser>
          <c:idx val="1"/>
          <c:order val="1"/>
          <c:tx>
            <c:strRef>
              <c:f>'New results'!$A$7</c:f>
              <c:strCache>
                <c:ptCount val="1"/>
                <c:pt idx="0">
                  <c:v>Basic Spark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1.4243415612858301E-3"/>
                  <c:y val="-4.12565067395729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FA0-1041-8CBB-0A8E3B3601AD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plus>
            <c:min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minus>
          </c:errBars>
          <c:val>
            <c:numRef>
              <c:f>'New results'!$B$7</c:f>
              <c:numCache>
                <c:formatCode>General</c:formatCode>
                <c:ptCount val="1"/>
                <c:pt idx="0">
                  <c:v>72.028685714285686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A0-1041-8CBB-0A8E3B3601AD}"/>
            </c:ext>
          </c:extLst>
        </c:ser>
        <c:ser>
          <c:idx val="2"/>
          <c:order val="2"/>
          <c:tx>
            <c:strRef>
              <c:f>'New results'!$A$8</c:f>
              <c:strCache>
                <c:ptCount val="1"/>
                <c:pt idx="0">
                  <c:v>Spark + Controlled Partitioning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"/>
                  <c:y val="-1.70137106393834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FA0-1041-8CBB-0A8E3B3601AD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'New results'!$E$8:$F$8</c:f>
                <c:numCache>
                  <c:formatCode>General</c:formatCode>
                  <c:ptCount val="2"/>
                  <c:pt idx="0">
                    <c:v>1.31</c:v>
                  </c:pt>
                  <c:pt idx="1">
                    <c:v>1.1399999999999999</c:v>
                  </c:pt>
                </c:numCache>
              </c:numRef>
            </c:plus>
            <c:minus>
              <c:numRef>
                <c:f>'New results'!$E$8:$F$8</c:f>
                <c:numCache>
                  <c:formatCode>General</c:formatCode>
                  <c:ptCount val="2"/>
                  <c:pt idx="0">
                    <c:v>1.31</c:v>
                  </c:pt>
                  <c:pt idx="1">
                    <c:v>1.1399999999999999</c:v>
                  </c:pt>
                </c:numCache>
              </c:numRef>
            </c:minus>
          </c:errBars>
          <c:val>
            <c:numRef>
              <c:f>'New results'!$B$8</c:f>
              <c:numCache>
                <c:formatCode>General</c:formatCode>
                <c:ptCount val="1"/>
                <c:pt idx="0">
                  <c:v>23.01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FA0-1041-8CBB-0A8E3B3601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643928"/>
        <c:axId val="207640744"/>
      </c:barChart>
      <c:catAx>
        <c:axId val="207643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207640744"/>
        <c:crosses val="autoZero"/>
        <c:auto val="1"/>
        <c:lblAlgn val="ctr"/>
        <c:lblOffset val="100"/>
        <c:noMultiLvlLbl val="0"/>
      </c:catAx>
      <c:valAx>
        <c:axId val="20764074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Time</a:t>
                </a:r>
                <a:r>
                  <a:rPr lang="en-US" baseline="0" dirty="0"/>
                  <a:t> per iteration</a:t>
                </a:r>
                <a:r>
                  <a:rPr lang="en-US" dirty="0"/>
                  <a:t> (s)</a:t>
                </a:r>
              </a:p>
            </c:rich>
          </c:tx>
          <c:layout>
            <c:manualLayout>
              <c:xMode val="edge"/>
              <c:yMode val="edge"/>
              <c:x val="6.1556786493495996E-3"/>
              <c:y val="0.159882834192392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076439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6725435912756303"/>
          <c:y val="0.21392592609145999"/>
          <c:w val="0.33110742878872701"/>
          <c:h val="0.5932262050949139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89D39-AF6D-2F4E-8456-1FBCE0A4B084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E3B1B-9E0E-1649-B65E-0F2FBCCE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5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05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96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Name of Page Rank: A name that might reasonably be interpreted as referring to more than one possible meanings (Larry Page)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85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co-partitioning can avoid shuffle on join</a:t>
            </a:r>
          </a:p>
          <a:p>
            <a:r>
              <a:rPr lang="en-US" dirty="0"/>
              <a:t>there is a shuffle on </a:t>
            </a:r>
            <a:r>
              <a:rPr lang="en-US" dirty="0" err="1"/>
              <a:t>reduceByKey</a:t>
            </a:r>
            <a:endParaRPr lang="en-US" dirty="0"/>
          </a:p>
          <a:p>
            <a:r>
              <a:rPr lang="en-US" dirty="0"/>
              <a:t>optimization: custom </a:t>
            </a:r>
            <a:r>
              <a:rPr lang="en-US" dirty="0" err="1"/>
              <a:t>partitioner</a:t>
            </a:r>
            <a:r>
              <a:rPr lang="en-US" dirty="0"/>
              <a:t> on domain…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28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that the overhead of</a:t>
            </a:r>
            <a:r>
              <a:rPr lang="en-US" baseline="0" dirty="0"/>
              <a:t> replication and disk IO from HDFS comes from 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22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that the overhead of</a:t>
            </a:r>
            <a:r>
              <a:rPr lang="en-US" baseline="0" dirty="0"/>
              <a:t> replication and disk IO from HDFS comes from 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72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Thunk</a:t>
            </a:r>
            <a:r>
              <a:rPr lang="en-US" dirty="0"/>
              <a:t> (Haskell): A </a:t>
            </a:r>
            <a:r>
              <a:rPr lang="en-US" dirty="0" err="1"/>
              <a:t>thunk</a:t>
            </a:r>
            <a:r>
              <a:rPr lang="en-US" dirty="0"/>
              <a:t> is a value that is yet to be evaluated. It is used in Haskell systems that implement non-strict semantics by </a:t>
            </a:r>
            <a:r>
              <a:rPr lang="en-US" dirty="0">
                <a:effectLst/>
              </a:rPr>
              <a:t>lazy evaluation</a:t>
            </a:r>
            <a:r>
              <a:rPr lang="en-US" dirty="0"/>
              <a:t>. </a:t>
            </a:r>
            <a:r>
              <a:rPr lang="en-US" b="1" dirty="0"/>
              <a:t>A lazy run-time system does not evaluate a </a:t>
            </a:r>
            <a:r>
              <a:rPr lang="en-US" b="1" dirty="0" err="1"/>
              <a:t>thunk</a:t>
            </a:r>
            <a:r>
              <a:rPr lang="en-US" b="1" dirty="0"/>
              <a:t> unless it has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35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.split(“\t”)(3) returns the 3</a:t>
            </a:r>
            <a:r>
              <a:rPr lang="en-US" baseline="30000" dirty="0"/>
              <a:t>rd</a:t>
            </a:r>
            <a:r>
              <a:rPr lang="en-US" dirty="0"/>
              <a:t> field after getting delimited 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44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Boundary of a stage is the shuffle operation required for wide dependencies (fan-outs from parent)…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38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Key idea: add</a:t>
            </a:r>
            <a:r>
              <a:rPr lang="en-US" baseline="0" dirty="0"/>
              <a:t> “variables” to the “functions” in functional programming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7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40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27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>
                <a:latin typeface="Helvetica" pitchFamily="2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GMU CS571 Spring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6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0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400"/>
            <a:ext cx="7886700" cy="1325563"/>
          </a:xfrm>
        </p:spPr>
        <p:txBody>
          <a:bodyPr/>
          <a:lstStyle>
            <a:lvl1pPr>
              <a:defRPr b="0" i="0">
                <a:latin typeface="Franklin Gothic Medium Cond" panose="020B0606030402020204" pitchFamily="34" charset="0"/>
                <a:ea typeface="Helvetica Neue" panose="02000503000000020004" pitchFamily="2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4790114"/>
          </a:xfrm>
        </p:spPr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65408"/>
            <a:ext cx="30861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2683"/>
            <a:ext cx="3886200" cy="4721005"/>
          </a:xfrm>
        </p:spPr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2683"/>
            <a:ext cx="3886200" cy="4721005"/>
          </a:xfrm>
        </p:spPr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7C5E8C5-9A4F-CB4E-9DC4-58843FDA63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F585C13-5CB2-8D43-9702-0160BB49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65408"/>
            <a:ext cx="30861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0BA23BE-F68F-C84F-BE0B-6541BE7A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DAD03CC-A04A-724F-BAB6-5756A2D0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5400"/>
            <a:ext cx="7886700" cy="1325563"/>
          </a:xfrm>
        </p:spPr>
        <p:txBody>
          <a:bodyPr/>
          <a:lstStyle>
            <a:lvl1pPr>
              <a:defRPr b="0" i="0">
                <a:latin typeface="Franklin Gothic Medium Cond" panose="020B0606030402020204" pitchFamily="34" charset="0"/>
                <a:ea typeface="Helvetica Neue" panose="02000503000000020004" pitchFamily="2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504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3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3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4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GMU CS571 Spring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7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2AD1EE4-52CA-084E-B32B-9BB935030C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alphaModFix amt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59" y="15159"/>
            <a:ext cx="9126682" cy="6856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8B1CE-3582-994D-8513-90709B7B4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" y="1759699"/>
            <a:ext cx="9107302" cy="1856552"/>
          </a:xfrm>
          <a:solidFill>
            <a:schemeClr val="bg1">
              <a:alpha val="75000"/>
            </a:schemeClr>
          </a:solidFill>
        </p:spPr>
        <p:txBody>
          <a:bodyPr anchor="ctr">
            <a:normAutofit fontScale="90000"/>
          </a:bodyPr>
          <a:lstStyle/>
          <a:p>
            <a:r>
              <a:rPr lang="en-US" sz="4800" b="1" dirty="0"/>
              <a:t>Distributed Systems II: </a:t>
            </a:r>
            <a:br>
              <a:rPr lang="en-US" sz="4800" b="1" dirty="0"/>
            </a:br>
            <a:r>
              <a:rPr lang="en-US" sz="4400" b="1" dirty="0"/>
              <a:t>Resilient Distributed Datasets, Spark</a:t>
            </a:r>
            <a:endParaRPr lang="en-US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09BE2-BF1C-444B-AB2A-69B2E7B4D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38" y="3602528"/>
            <a:ext cx="9107302" cy="1309273"/>
          </a:xfrm>
          <a:solidFill>
            <a:schemeClr val="bg1">
              <a:alpha val="75000"/>
            </a:schemeClr>
          </a:solidFill>
        </p:spPr>
        <p:txBody>
          <a:bodyPr anchor="ctr">
            <a:normAutofit fontScale="92500" lnSpcReduction="10000"/>
          </a:bodyPr>
          <a:lstStyle/>
          <a:p>
            <a:r>
              <a:rPr lang="en-US" sz="28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CS 571: Operating Systems (Spring 2022)</a:t>
            </a:r>
          </a:p>
          <a:p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Lecture 12</a:t>
            </a:r>
            <a:endParaRPr lang="en-US" sz="2800" dirty="0"/>
          </a:p>
          <a:p>
            <a:r>
              <a:rPr lang="en-US" sz="2800" dirty="0"/>
              <a:t>Yue Cheng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65C0CB-8D6B-7540-B4CE-AC2F71F1238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</a:blip>
          <a:stretch>
            <a:fillRect/>
          </a:stretch>
        </p:blipFill>
        <p:spPr>
          <a:xfrm>
            <a:off x="7116736" y="0"/>
            <a:ext cx="2027263" cy="13092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580886-CDB4-32EB-2AAF-FF9A0ADBC5EF}"/>
              </a:ext>
            </a:extLst>
          </p:cNvPr>
          <p:cNvSpPr txBox="1"/>
          <p:nvPr/>
        </p:nvSpPr>
        <p:spPr>
          <a:xfrm>
            <a:off x="64512" y="6077499"/>
            <a:ext cx="6497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Some material taken/derived from: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Matei</a:t>
            </a:r>
            <a:r>
              <a:rPr lang="en-US" sz="105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Zarahia’s</a:t>
            </a:r>
            <a:r>
              <a:rPr lang="en-US" sz="105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NSDI’12 talk slides.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Utah CS6450 by Ryan Stutsman.</a:t>
            </a:r>
          </a:p>
          <a:p>
            <a:r>
              <a:rPr lang="en-US" sz="105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Licensed for use under a Creative Commons Attribution-</a:t>
            </a:r>
            <a:r>
              <a:rPr lang="en-US" sz="1050" dirty="0" err="1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NonCommercial</a:t>
            </a:r>
            <a:r>
              <a:rPr lang="en-US" sz="105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-</a:t>
            </a:r>
            <a:r>
              <a:rPr lang="en-US" sz="1050" dirty="0" err="1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ShareAlike</a:t>
            </a:r>
            <a:r>
              <a:rPr lang="en-US" sz="105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3.0 </a:t>
            </a:r>
            <a:r>
              <a:rPr lang="en-US" sz="1050" dirty="0" err="1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Unported</a:t>
            </a:r>
            <a:r>
              <a:rPr lang="en-US" sz="105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License.</a:t>
            </a:r>
          </a:p>
        </p:txBody>
      </p:sp>
    </p:spTree>
    <p:extLst>
      <p:ext uri="{BB962C8B-B14F-4D97-AF65-F5344CB8AC3E}">
        <p14:creationId xmlns:p14="http://schemas.microsoft.com/office/powerpoint/2010/main" val="378752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A31E-F338-6943-B7BD-EE63EC6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7A07-8446-4A47-91D6-6CBEBF021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design a distributed memory abstraction that is both </a:t>
            </a:r>
            <a:r>
              <a:rPr lang="en-US" b="1" dirty="0">
                <a:solidFill>
                  <a:srgbClr val="0070C0"/>
                </a:solidFill>
              </a:rPr>
              <a:t>fault-tolerant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/>
                </a:solidFill>
              </a:rPr>
              <a:t>efficient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D87F1-CED6-3148-A266-EDFD3906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35D92-79B5-7545-AAD6-8E904CF0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29A12-B691-CE4B-A631-FFF57581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67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A31E-F338-6943-B7BD-EE63EC6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7A07-8446-4A47-91D6-6CBEBF021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design a distributed memory abstraction that is both </a:t>
            </a:r>
            <a:r>
              <a:rPr lang="en-US" b="1" dirty="0">
                <a:solidFill>
                  <a:srgbClr val="0070C0"/>
                </a:solidFill>
              </a:rPr>
              <a:t>fault-tolerant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/>
                </a:solidFill>
              </a:rPr>
              <a:t>efficient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Existing storage systems allow </a:t>
            </a:r>
            <a:r>
              <a:rPr lang="en-US" b="1" dirty="0">
                <a:solidFill>
                  <a:srgbClr val="00B050"/>
                </a:solidFill>
              </a:rPr>
              <a:t>fine-grained </a:t>
            </a:r>
            <a:r>
              <a:rPr lang="en-US" dirty="0"/>
              <a:t>mutation to state</a:t>
            </a:r>
          </a:p>
          <a:p>
            <a:pPr lvl="1"/>
            <a:r>
              <a:rPr lang="en-US" dirty="0"/>
              <a:t>In-memory key-value stores</a:t>
            </a:r>
          </a:p>
          <a:p>
            <a:pPr lvl="1"/>
            <a:r>
              <a:rPr lang="en-US" dirty="0"/>
              <a:t>Requires replicating data or logs across nodes for fault tolerance</a:t>
            </a:r>
          </a:p>
          <a:p>
            <a:pPr lvl="2"/>
            <a:r>
              <a:rPr lang="en-US" dirty="0"/>
              <a:t>Costly for data-intensive apps</a:t>
            </a:r>
          </a:p>
          <a:p>
            <a:pPr lvl="2"/>
            <a:r>
              <a:rPr lang="en-US" dirty="0"/>
              <a:t>10-100x slower than memory write</a:t>
            </a:r>
          </a:p>
          <a:p>
            <a:pPr lvl="1"/>
            <a:r>
              <a:rPr lang="en-US" dirty="0"/>
              <a:t>They also require costly on-the-fly replication for mutations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D87F1-CED6-3148-A266-EDFD3906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35D92-79B5-7545-AAD6-8E904CF0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29A12-B691-CE4B-A631-FFF57581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18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AE54-3CA0-914F-BB45-FE6BE0E5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 space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2C725-F174-6B4F-A9BF-7A0A3B65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0ACA7-CE2F-7146-A79F-8C151C3C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BD353-7DF1-F949-BE32-B65242DF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0D5BCF-904D-8E4E-9B0F-89C6D79FD67B}"/>
              </a:ext>
            </a:extLst>
          </p:cNvPr>
          <p:cNvGrpSpPr/>
          <p:nvPr/>
        </p:nvGrpSpPr>
        <p:grpSpPr>
          <a:xfrm>
            <a:off x="6205285" y="1734283"/>
            <a:ext cx="1282310" cy="3428705"/>
            <a:chOff x="6186968" y="2127288"/>
            <a:chExt cx="1282310" cy="342870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26B889-7AD3-5B4E-89F8-8AAB56F6D933}"/>
                </a:ext>
              </a:extLst>
            </p:cNvPr>
            <p:cNvCxnSpPr/>
            <p:nvPr/>
          </p:nvCxnSpPr>
          <p:spPr>
            <a:xfrm flipV="1">
              <a:off x="6827185" y="2806717"/>
              <a:ext cx="938" cy="2749276"/>
            </a:xfrm>
            <a:prstGeom prst="line">
              <a:avLst/>
            </a:prstGeom>
            <a:ln w="19050" cmpd="sng">
              <a:solidFill>
                <a:srgbClr val="595959"/>
              </a:solidFill>
              <a:prstDash val="dash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E3A63E-0BED-2541-9822-CEC1DBF6F03F}"/>
                </a:ext>
              </a:extLst>
            </p:cNvPr>
            <p:cNvSpPr txBox="1"/>
            <p:nvPr/>
          </p:nvSpPr>
          <p:spPr>
            <a:xfrm>
              <a:off x="6186968" y="2127288"/>
              <a:ext cx="1282310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dirty="0">
                  <a:solidFill>
                    <a:srgbClr val="595959"/>
                  </a:solidFill>
                  <a:latin typeface="Corbel"/>
                  <a:cs typeface="Corbel"/>
                </a:rPr>
                <a:t>Memory</a:t>
              </a:r>
            </a:p>
            <a:p>
              <a:pPr algn="ctr"/>
              <a:r>
                <a:rPr lang="en-US" sz="1900" dirty="0">
                  <a:solidFill>
                    <a:srgbClr val="595959"/>
                  </a:solidFill>
                  <a:latin typeface="Corbel"/>
                  <a:cs typeface="Corbel"/>
                </a:rPr>
                <a:t>bandwidth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0C61638-2105-1C4C-8E51-2CDDE042ACDC}"/>
              </a:ext>
            </a:extLst>
          </p:cNvPr>
          <p:cNvGrpSpPr/>
          <p:nvPr/>
        </p:nvGrpSpPr>
        <p:grpSpPr>
          <a:xfrm>
            <a:off x="3659016" y="1734283"/>
            <a:ext cx="1282310" cy="3428705"/>
            <a:chOff x="3516316" y="2127288"/>
            <a:chExt cx="1282310" cy="342870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7C5981B-4688-7F45-83EA-9A43AA4C13CE}"/>
                </a:ext>
              </a:extLst>
            </p:cNvPr>
            <p:cNvCxnSpPr/>
            <p:nvPr/>
          </p:nvCxnSpPr>
          <p:spPr>
            <a:xfrm flipV="1">
              <a:off x="4156535" y="2798025"/>
              <a:ext cx="936" cy="2757968"/>
            </a:xfrm>
            <a:prstGeom prst="line">
              <a:avLst/>
            </a:prstGeom>
            <a:ln w="19050" cmpd="sng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02870B-188E-6542-8686-244207DB4F9B}"/>
                </a:ext>
              </a:extLst>
            </p:cNvPr>
            <p:cNvSpPr txBox="1"/>
            <p:nvPr/>
          </p:nvSpPr>
          <p:spPr>
            <a:xfrm>
              <a:off x="3516316" y="2127288"/>
              <a:ext cx="1282310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rbel"/>
                  <a:cs typeface="Corbel"/>
                </a:rPr>
                <a:t>Network</a:t>
              </a:r>
            </a:p>
            <a:p>
              <a:pPr algn="ctr"/>
              <a:r>
                <a:rPr lang="en-US" sz="1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rbel"/>
                  <a:cs typeface="Corbel"/>
                </a:rPr>
                <a:t>bandwidth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4504CE-B1B4-4A40-89EE-CF24696F7D4F}"/>
              </a:ext>
            </a:extLst>
          </p:cNvPr>
          <p:cNvCxnSpPr/>
          <p:nvPr/>
        </p:nvCxnSpPr>
        <p:spPr>
          <a:xfrm flipV="1">
            <a:off x="2366475" y="2132404"/>
            <a:ext cx="0" cy="3169116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3B7E74-438C-BA48-B06C-0556D011AA77}"/>
              </a:ext>
            </a:extLst>
          </p:cNvPr>
          <p:cNvCxnSpPr/>
          <p:nvPr/>
        </p:nvCxnSpPr>
        <p:spPr>
          <a:xfrm>
            <a:off x="2287679" y="5225320"/>
            <a:ext cx="5215217" cy="0"/>
          </a:xfrm>
          <a:prstGeom prst="line">
            <a:avLst/>
          </a:prstGeom>
          <a:ln w="34925" cmpd="sng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D55A9D5-ED0C-A145-8B13-8125FE65E66F}"/>
              </a:ext>
            </a:extLst>
          </p:cNvPr>
          <p:cNvSpPr txBox="1"/>
          <p:nvPr/>
        </p:nvSpPr>
        <p:spPr>
          <a:xfrm>
            <a:off x="457200" y="3204756"/>
            <a:ext cx="163378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>
                <a:latin typeface="Corbel"/>
                <a:cs typeface="Corbel"/>
              </a:rPr>
              <a:t>Granularity</a:t>
            </a:r>
          </a:p>
          <a:p>
            <a:pPr algn="ctr"/>
            <a:r>
              <a:rPr lang="en-US" sz="2300" b="1" dirty="0">
                <a:latin typeface="Corbel"/>
                <a:cs typeface="Corbel"/>
              </a:rPr>
              <a:t>of updates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B9D9CB-EFD4-8A49-A14C-D79822044BD7}"/>
              </a:ext>
            </a:extLst>
          </p:cNvPr>
          <p:cNvSpPr txBox="1"/>
          <p:nvPr/>
        </p:nvSpPr>
        <p:spPr>
          <a:xfrm>
            <a:off x="3693547" y="5561519"/>
            <a:ext cx="241765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>
                <a:latin typeface="Corbel"/>
                <a:cs typeface="Corbel"/>
              </a:rPr>
              <a:t>Write throughput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1F6BC5-765C-5C48-9F01-C709BD048F9A}"/>
              </a:ext>
            </a:extLst>
          </p:cNvPr>
          <p:cNvSpPr txBox="1"/>
          <p:nvPr/>
        </p:nvSpPr>
        <p:spPr>
          <a:xfrm>
            <a:off x="1584452" y="2132404"/>
            <a:ext cx="6591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dirty="0">
                <a:latin typeface="Corbel"/>
                <a:cs typeface="Corbel"/>
              </a:rPr>
              <a:t>Fine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E7E632-3D2A-E242-BA4B-6AD2EF05DFF5}"/>
              </a:ext>
            </a:extLst>
          </p:cNvPr>
          <p:cNvSpPr txBox="1"/>
          <p:nvPr/>
        </p:nvSpPr>
        <p:spPr>
          <a:xfrm>
            <a:off x="1291660" y="4754097"/>
            <a:ext cx="9519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dirty="0">
                <a:latin typeface="Corbel"/>
                <a:cs typeface="Corbel"/>
              </a:rPr>
              <a:t>Coarse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82C7DD-F9AF-2A44-BEC4-BFEA3B0D191B}"/>
              </a:ext>
            </a:extLst>
          </p:cNvPr>
          <p:cNvSpPr txBox="1"/>
          <p:nvPr/>
        </p:nvSpPr>
        <p:spPr>
          <a:xfrm>
            <a:off x="2370094" y="5301520"/>
            <a:ext cx="6601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orbel"/>
                <a:cs typeface="Corbel"/>
              </a:rPr>
              <a:t>Low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F22B0F-15EB-EA4F-B310-AE59EEB4EF93}"/>
              </a:ext>
            </a:extLst>
          </p:cNvPr>
          <p:cNvSpPr txBox="1"/>
          <p:nvPr/>
        </p:nvSpPr>
        <p:spPr>
          <a:xfrm>
            <a:off x="6785427" y="5301520"/>
            <a:ext cx="71315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orbel"/>
                <a:cs typeface="Corbel"/>
              </a:rPr>
              <a:t>High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8A8654F-E0EA-994B-B068-7B9C4EF89234}"/>
              </a:ext>
            </a:extLst>
          </p:cNvPr>
          <p:cNvSpPr/>
          <p:nvPr/>
        </p:nvSpPr>
        <p:spPr>
          <a:xfrm>
            <a:off x="3982420" y="4345258"/>
            <a:ext cx="201168" cy="20116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AF0B7F-B004-4545-90A8-D854072439F4}"/>
              </a:ext>
            </a:extLst>
          </p:cNvPr>
          <p:cNvSpPr/>
          <p:nvPr/>
        </p:nvSpPr>
        <p:spPr>
          <a:xfrm>
            <a:off x="6087764" y="4270199"/>
            <a:ext cx="622963" cy="483883"/>
          </a:xfrm>
          <a:prstGeom prst="ellipse">
            <a:avLst/>
          </a:prstGeom>
          <a:solidFill>
            <a:srgbClr val="74AAEB"/>
          </a:solidFill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7BDD4A-D4BE-6845-8986-C3ECE83A68D8}"/>
              </a:ext>
            </a:extLst>
          </p:cNvPr>
          <p:cNvSpPr/>
          <p:nvPr/>
        </p:nvSpPr>
        <p:spPr>
          <a:xfrm>
            <a:off x="3773932" y="2830819"/>
            <a:ext cx="384256" cy="201168"/>
          </a:xfrm>
          <a:prstGeom prst="ellipse">
            <a:avLst/>
          </a:prstGeom>
          <a:solidFill>
            <a:srgbClr val="FF7E79"/>
          </a:solidFill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FF5C52-ABC5-5A4A-9E83-DE8B17DFC576}"/>
              </a:ext>
            </a:extLst>
          </p:cNvPr>
          <p:cNvSpPr txBox="1"/>
          <p:nvPr/>
        </p:nvSpPr>
        <p:spPr>
          <a:xfrm>
            <a:off x="2514600" y="2456191"/>
            <a:ext cx="12718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rgbClr val="C00000"/>
                </a:solidFill>
                <a:latin typeface="Corbel"/>
                <a:cs typeface="Corbel"/>
              </a:rPr>
              <a:t>K-V stores (Dynamo),</a:t>
            </a:r>
          </a:p>
          <a:p>
            <a:r>
              <a:rPr lang="en-US" sz="1900" dirty="0">
                <a:solidFill>
                  <a:srgbClr val="C00000"/>
                </a:solidFill>
                <a:latin typeface="Corbel"/>
                <a:cs typeface="Corbel"/>
              </a:rPr>
              <a:t>Database,</a:t>
            </a:r>
          </a:p>
          <a:p>
            <a:r>
              <a:rPr lang="en-US" sz="1900" dirty="0" err="1">
                <a:solidFill>
                  <a:srgbClr val="C00000"/>
                </a:solidFill>
                <a:latin typeface="Corbel"/>
                <a:cs typeface="Corbel"/>
              </a:rPr>
              <a:t>RAMCloud</a:t>
            </a:r>
            <a:endParaRPr lang="en-US" sz="1900" dirty="0">
              <a:solidFill>
                <a:srgbClr val="C00000"/>
              </a:solidFill>
              <a:latin typeface="Corbel"/>
              <a:cs typeface="Corbel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9D73B1-4BB1-CE4D-B098-EF30D0C22AB7}"/>
              </a:ext>
            </a:extLst>
          </p:cNvPr>
          <p:cNvGrpSpPr/>
          <p:nvPr/>
        </p:nvGrpSpPr>
        <p:grpSpPr>
          <a:xfrm>
            <a:off x="6763303" y="3593091"/>
            <a:ext cx="1850924" cy="707706"/>
            <a:chOff x="7198356" y="3810531"/>
            <a:chExt cx="1850924" cy="70770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09B3171-9F87-674C-A9FD-2592B9749DDD}"/>
                </a:ext>
              </a:extLst>
            </p:cNvPr>
            <p:cNvSpPr txBox="1"/>
            <p:nvPr/>
          </p:nvSpPr>
          <p:spPr>
            <a:xfrm>
              <a:off x="7394347" y="3810531"/>
              <a:ext cx="1654933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b="1" dirty="0">
                  <a:latin typeface="Corbel"/>
                  <a:cs typeface="Corbel"/>
                </a:rPr>
                <a:t>Best for batch</a:t>
              </a:r>
            </a:p>
            <a:p>
              <a:pPr algn="ctr"/>
              <a:r>
                <a:rPr lang="en-US" sz="1900" b="1" dirty="0">
                  <a:latin typeface="Corbel"/>
                  <a:cs typeface="Corbel"/>
                </a:rPr>
                <a:t>workloads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6793628-81B6-3744-9885-F3826470B0D9}"/>
                </a:ext>
              </a:extLst>
            </p:cNvPr>
            <p:cNvCxnSpPr/>
            <p:nvPr/>
          </p:nvCxnSpPr>
          <p:spPr>
            <a:xfrm flipV="1">
              <a:off x="7198356" y="4276289"/>
              <a:ext cx="372522" cy="241948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88365DA-1F8F-B14D-A79D-E387A42999F7}"/>
              </a:ext>
            </a:extLst>
          </p:cNvPr>
          <p:cNvGrpSpPr/>
          <p:nvPr/>
        </p:nvGrpSpPr>
        <p:grpSpPr>
          <a:xfrm>
            <a:off x="4234985" y="2443491"/>
            <a:ext cx="1975315" cy="969496"/>
            <a:chOff x="4118932" y="2552832"/>
            <a:chExt cx="1975315" cy="96949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89139C1-48FC-4344-B625-4A8062C2945A}"/>
                </a:ext>
              </a:extLst>
            </p:cNvPr>
            <p:cNvSpPr txBox="1"/>
            <p:nvPr/>
          </p:nvSpPr>
          <p:spPr>
            <a:xfrm>
              <a:off x="4525332" y="2552832"/>
              <a:ext cx="1568915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b="1" dirty="0">
                  <a:latin typeface="Corbel"/>
                  <a:cs typeface="Corbel"/>
                </a:rPr>
                <a:t>Best for</a:t>
              </a:r>
            </a:p>
            <a:p>
              <a:pPr algn="ctr"/>
              <a:r>
                <a:rPr lang="en-US" sz="1900" b="1" dirty="0">
                  <a:latin typeface="Corbel"/>
                  <a:cs typeface="Corbel"/>
                </a:rPr>
                <a:t>transactional</a:t>
              </a:r>
            </a:p>
            <a:p>
              <a:pPr algn="ctr"/>
              <a:r>
                <a:rPr lang="en-US" sz="1900" b="1" dirty="0">
                  <a:latin typeface="Corbel"/>
                  <a:cs typeface="Corbel"/>
                </a:rPr>
                <a:t>workloads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84D1353-D921-3342-97BB-7B940DB2792F}"/>
                </a:ext>
              </a:extLst>
            </p:cNvPr>
            <p:cNvCxnSpPr/>
            <p:nvPr/>
          </p:nvCxnSpPr>
          <p:spPr>
            <a:xfrm>
              <a:off x="4118932" y="3039728"/>
              <a:ext cx="444500" cy="0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F4D7B66-E465-0A45-A361-25697F7913D7}"/>
              </a:ext>
            </a:extLst>
          </p:cNvPr>
          <p:cNvSpPr txBox="1"/>
          <p:nvPr/>
        </p:nvSpPr>
        <p:spPr>
          <a:xfrm>
            <a:off x="3204027" y="4253482"/>
            <a:ext cx="76810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solidFill>
                  <a:srgbClr val="5D832C"/>
                </a:solidFill>
                <a:latin typeface="Corbel"/>
                <a:cs typeface="Corbel"/>
              </a:rPr>
              <a:t>HDFS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58E34C-FCA0-E44F-BE1A-9CA047A78322}"/>
              </a:ext>
            </a:extLst>
          </p:cNvPr>
          <p:cNvSpPr txBox="1"/>
          <p:nvPr/>
        </p:nvSpPr>
        <p:spPr>
          <a:xfrm>
            <a:off x="4679485" y="3865371"/>
            <a:ext cx="23329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chemeClr val="accent1">
                    <a:lumMod val="75000"/>
                  </a:schemeClr>
                </a:solidFill>
                <a:latin typeface="Corbel"/>
                <a:cs typeface="Corbel"/>
              </a:rPr>
              <a:t>A new abstraction??</a:t>
            </a:r>
          </a:p>
        </p:txBody>
      </p:sp>
    </p:spTree>
    <p:extLst>
      <p:ext uri="{BB962C8B-B14F-4D97-AF65-F5344CB8AC3E}">
        <p14:creationId xmlns:p14="http://schemas.microsoft.com/office/powerpoint/2010/main" val="303131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A31E-F338-6943-B7BD-EE63EC6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7A07-8446-4A47-91D6-6CBEBF021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design a distributed memory abstraction that is both </a:t>
            </a:r>
            <a:r>
              <a:rPr lang="en-US" b="1" dirty="0">
                <a:solidFill>
                  <a:srgbClr val="0070C0"/>
                </a:solidFill>
              </a:rPr>
              <a:t>fault-tolerant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/>
                </a:solidFill>
              </a:rPr>
              <a:t>efficient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Existing storage systems allow </a:t>
            </a:r>
            <a:r>
              <a:rPr lang="en-US" b="1" dirty="0">
                <a:solidFill>
                  <a:srgbClr val="00B050"/>
                </a:solidFill>
              </a:rPr>
              <a:t>fine-grained </a:t>
            </a:r>
            <a:r>
              <a:rPr lang="en-US" dirty="0"/>
              <a:t>mutation to state</a:t>
            </a:r>
          </a:p>
          <a:p>
            <a:pPr lvl="1"/>
            <a:r>
              <a:rPr lang="en-US" dirty="0"/>
              <a:t>In-memory key-value stores</a:t>
            </a:r>
          </a:p>
          <a:p>
            <a:pPr lvl="1"/>
            <a:r>
              <a:rPr lang="en-US" dirty="0"/>
              <a:t>Requires replicating data or logs across nodes for fault tolerance</a:t>
            </a:r>
          </a:p>
          <a:p>
            <a:pPr lvl="2"/>
            <a:r>
              <a:rPr lang="en-US" dirty="0"/>
              <a:t>Costly for data-intensive apps</a:t>
            </a:r>
          </a:p>
          <a:p>
            <a:pPr lvl="2"/>
            <a:r>
              <a:rPr lang="en-US" dirty="0"/>
              <a:t>10-100x slower than memory write</a:t>
            </a:r>
          </a:p>
          <a:p>
            <a:pPr lvl="1"/>
            <a:r>
              <a:rPr lang="en-US" dirty="0"/>
              <a:t>They also require costly on-the-fly replication for mutations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D87F1-CED6-3148-A266-EDFD3906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35D92-79B5-7545-AAD6-8E904CF0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29A12-B691-CE4B-A631-FFF57581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D90E07-55C9-8243-88D5-B4D711388419}"/>
              </a:ext>
            </a:extLst>
          </p:cNvPr>
          <p:cNvSpPr/>
          <p:nvPr/>
        </p:nvSpPr>
        <p:spPr>
          <a:xfrm>
            <a:off x="519289" y="2901244"/>
            <a:ext cx="8161867" cy="356416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F1E94-6229-B84A-8558-4EBAE251575F}"/>
              </a:ext>
            </a:extLst>
          </p:cNvPr>
          <p:cNvSpPr txBox="1"/>
          <p:nvPr/>
        </p:nvSpPr>
        <p:spPr>
          <a:xfrm>
            <a:off x="505177" y="3919760"/>
            <a:ext cx="8133645" cy="12557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lvl="0" defTabSz="914377">
              <a:lnSpc>
                <a:spcPct val="90000"/>
              </a:lnSpc>
              <a:spcBef>
                <a:spcPts val="1000"/>
              </a:spcBef>
            </a:pPr>
            <a:r>
              <a:rPr lang="en-US" sz="2800" b="1" dirty="0">
                <a:solidFill>
                  <a:srgbClr val="C00000"/>
                </a:solidFill>
                <a:latin typeface="Helvetica" pitchFamily="2" charset="0"/>
                <a:ea typeface="Helvetica Neue Medium" charset="0"/>
                <a:cs typeface="Helvetica Neue Medium" charset="0"/>
              </a:rPr>
              <a:t>Insight: </a:t>
            </a:r>
            <a:r>
              <a:rPr lang="en-US" sz="2800" dirty="0">
                <a:solidFill>
                  <a:prstClr val="black"/>
                </a:solidFill>
                <a:latin typeface="Helvetica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leverage similar coarse-grained approach that transforms whole dataset per operation, like MapReduce (batch processing)</a:t>
            </a:r>
            <a:endParaRPr lang="en-US" sz="2800" dirty="0">
              <a:latin typeface="Helvetica" pitchFamily="2" charset="0"/>
              <a:ea typeface="Helvetica Neue Medium" charset="0"/>
              <a:cs typeface="Helvetica Neue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969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9706-A2E2-9B4E-902B-A27F223C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Resilient Distributed Datasets (RDDs)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65DC2-299F-2047-8F9E-85F76AFCF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Restricted form of distributed shared memory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Immutable</a:t>
            </a:r>
            <a:r>
              <a:rPr lang="en-US" dirty="0"/>
              <a:t>, partitioned collections of records</a:t>
            </a:r>
          </a:p>
          <a:p>
            <a:pPr lvl="1"/>
            <a:r>
              <a:rPr lang="en-US" dirty="0"/>
              <a:t>Can only be built through </a:t>
            </a:r>
            <a:r>
              <a:rPr lang="en-US" b="1" i="1" dirty="0">
                <a:solidFill>
                  <a:srgbClr val="C00000"/>
                </a:solidFill>
              </a:rPr>
              <a:t>coarse-grained,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deterministic </a:t>
            </a:r>
            <a:r>
              <a:rPr lang="en-US" b="1" i="1" dirty="0"/>
              <a:t>transformations</a:t>
            </a:r>
            <a:r>
              <a:rPr lang="en-US" dirty="0"/>
              <a:t> (map, filter, join, …)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Efficient fault recovery using </a:t>
            </a:r>
            <a:r>
              <a:rPr lang="en-US" b="1" i="1" dirty="0">
                <a:solidFill>
                  <a:srgbClr val="C00000"/>
                </a:solidFill>
              </a:rPr>
              <a:t>lineage</a:t>
            </a:r>
          </a:p>
          <a:p>
            <a:pPr lvl="1"/>
            <a:r>
              <a:rPr lang="en-US" dirty="0"/>
              <a:t>Log </a:t>
            </a:r>
            <a:r>
              <a:rPr lang="en-US" dirty="0">
                <a:solidFill>
                  <a:srgbClr val="0070C0"/>
                </a:solidFill>
              </a:rPr>
              <a:t>one operation </a:t>
            </a:r>
            <a:r>
              <a:rPr lang="en-US" dirty="0"/>
              <a:t>to apply to many elements</a:t>
            </a:r>
          </a:p>
          <a:p>
            <a:pPr lvl="1"/>
            <a:r>
              <a:rPr lang="en-US" dirty="0"/>
              <a:t>Recompute lost partitions on failure</a:t>
            </a:r>
          </a:p>
          <a:p>
            <a:pPr lvl="1"/>
            <a:r>
              <a:rPr lang="en-US" dirty="0"/>
              <a:t>No cost if nothing fails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65409-F8B1-4C46-AF5E-92D52314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13947-B8AD-DA4C-8DCC-5199A5C1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6809E-0B08-4C4D-985B-C25D6C62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0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BCF3-FAB7-CA43-90D9-A6EA3F0A5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programming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57962-43DF-B649-B035-28E91B44E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Scala API, exposed within interpreter as well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Managing RDDs</a:t>
            </a:r>
          </a:p>
          <a:p>
            <a:r>
              <a:rPr lang="en-US" b="1" dirty="0">
                <a:solidFill>
                  <a:srgbClr val="0070C0"/>
                </a:solidFill>
              </a:rPr>
              <a:t>Transformations</a:t>
            </a:r>
            <a:r>
              <a:rPr lang="en-US" dirty="0"/>
              <a:t> on RDDs (RDD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RDD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Actions</a:t>
            </a:r>
            <a:r>
              <a:rPr lang="en-US" dirty="0">
                <a:sym typeface="Wingdings" pitchFamily="2" charset="2"/>
              </a:rPr>
              <a:t> on RDDs (RDD  output)</a:t>
            </a:r>
          </a:p>
          <a:p>
            <a:r>
              <a:rPr lang="en-US" dirty="0">
                <a:sym typeface="Wingdings" pitchFamily="2" charset="2"/>
              </a:rPr>
              <a:t>Control over RDD partitioning (how items are split over nodes)</a:t>
            </a:r>
          </a:p>
          <a:p>
            <a:r>
              <a:rPr lang="en-US" dirty="0">
                <a:sym typeface="Wingdings" pitchFamily="2" charset="2"/>
              </a:rPr>
              <a:t>Control over RDD persistence (in memory, on disk, or recompute on loss)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75919-3047-004C-BE6B-C269DA6E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02521-61CD-D54A-B67F-0AFA8762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2A19F-E739-8A41-B507-FAA19DAD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50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35AB-A9B0-3B4D-92F1-ABC12DC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0BAA2-6590-8E48-BB1E-2A8397019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01887-DCE3-624C-BBAC-EA8C326E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BED4F-0792-F247-97B2-899C1652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4BAA585-9373-2E47-8D0B-D05CA8AE2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368277"/>
              </p:ext>
            </p:extLst>
          </p:nvPr>
        </p:nvGraphicFramePr>
        <p:xfrm>
          <a:off x="457200" y="1480963"/>
          <a:ext cx="8229600" cy="4440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261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Transformations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(define a new RDD)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map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filter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sample</a:t>
                      </a:r>
                    </a:p>
                    <a:p>
                      <a:pPr algn="ctr"/>
                      <a:r>
                        <a:rPr lang="en-US" sz="2400" b="0" i="0" dirty="0" err="1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groupByKey</a:t>
                      </a:r>
                      <a:endParaRPr lang="en-US" sz="24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  <a:p>
                      <a:pPr algn="ctr"/>
                      <a:r>
                        <a:rPr lang="en-US" sz="2400" b="0" i="0" dirty="0" err="1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reduceByKey</a:t>
                      </a:r>
                      <a:endParaRPr lang="en-US" sz="24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  <a:p>
                      <a:pPr algn="ctr"/>
                      <a:r>
                        <a:rPr lang="en-US" sz="2400" b="0" i="0" dirty="0" err="1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sortByKey</a:t>
                      </a:r>
                      <a:endParaRPr lang="en-US" sz="24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err="1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flatMap</a:t>
                      </a:r>
                      <a:endParaRPr lang="en-US" sz="24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union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join</a:t>
                      </a:r>
                    </a:p>
                    <a:p>
                      <a:pPr algn="ctr"/>
                      <a:r>
                        <a:rPr lang="en-US" sz="2400" b="0" i="0" dirty="0" err="1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cogroup</a:t>
                      </a:r>
                      <a:endParaRPr lang="en-US" sz="24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cross</a:t>
                      </a:r>
                      <a:b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</a:br>
                      <a:r>
                        <a:rPr lang="en-US" sz="2400" b="0" i="0" dirty="0" err="1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mapValues</a:t>
                      </a:r>
                      <a:endParaRPr lang="en-US" sz="24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3053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Actions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(return a result to driver program)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collect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reduce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count</a:t>
                      </a:r>
                      <a:b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</a:br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save</a:t>
                      </a:r>
                    </a:p>
                    <a:p>
                      <a:pPr algn="ctr"/>
                      <a:r>
                        <a:rPr lang="en-US" sz="2400" b="0" i="0" dirty="0" err="1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lookupKey</a:t>
                      </a:r>
                      <a:endParaRPr lang="en-US" sz="24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B4217E90-54A6-8140-A36B-0102767378CE}"/>
              </a:ext>
            </a:extLst>
          </p:cNvPr>
          <p:cNvSpPr/>
          <p:nvPr/>
        </p:nvSpPr>
        <p:spPr>
          <a:xfrm>
            <a:off x="372533" y="3894667"/>
            <a:ext cx="8477955" cy="2401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RDDs in terms of Scala types </a:t>
            </a:r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 Scala semantics at workers</a:t>
            </a:r>
          </a:p>
          <a:p>
            <a:endParaRPr lang="en-US" sz="24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sym typeface="Wingdings" pitchFamily="2" charset="2"/>
            </a:endParaRPr>
          </a:p>
          <a:p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Transformations are </a:t>
            </a:r>
            <a:r>
              <a:rPr lang="en-US" sz="2400" b="1" dirty="0">
                <a:solidFill>
                  <a:srgbClr val="0070C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lazy “</a:t>
            </a:r>
            <a:r>
              <a:rPr lang="en-US" sz="2400" b="1" dirty="0" err="1">
                <a:solidFill>
                  <a:srgbClr val="0070C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thunks</a:t>
            </a:r>
            <a:r>
              <a:rPr lang="en-US" sz="2400" b="1" dirty="0">
                <a:solidFill>
                  <a:srgbClr val="0070C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”</a:t>
            </a:r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; cause no cluster action</a:t>
            </a:r>
            <a:endParaRPr lang="en-US" sz="24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19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35AB-A9B0-3B4D-92F1-ABC12DC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0BAA2-6590-8E48-BB1E-2A8397019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01887-DCE3-624C-BBAC-EA8C326E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BED4F-0792-F247-97B2-899C1652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4BAA585-9373-2E47-8D0B-D05CA8AE2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781106"/>
              </p:ext>
            </p:extLst>
          </p:nvPr>
        </p:nvGraphicFramePr>
        <p:xfrm>
          <a:off x="457200" y="1480963"/>
          <a:ext cx="8229600" cy="20430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3053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Actions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(return a result to driver program)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collect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reduce</a:t>
                      </a:r>
                    </a:p>
                    <a:p>
                      <a:pPr algn="ctr"/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count</a:t>
                      </a:r>
                      <a:b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</a:br>
                      <a:r>
                        <a:rPr lang="en-US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save</a:t>
                      </a:r>
                    </a:p>
                    <a:p>
                      <a:pPr algn="ctr"/>
                      <a:r>
                        <a:rPr lang="en-US" sz="2400" b="0" i="0" dirty="0" err="1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lookupKey</a:t>
                      </a:r>
                      <a:endParaRPr lang="en-US" sz="24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7EB3565-5FEC-5F48-934A-8650CC126D1C}"/>
              </a:ext>
            </a:extLst>
          </p:cNvPr>
          <p:cNvSpPr/>
          <p:nvPr/>
        </p:nvSpPr>
        <p:spPr>
          <a:xfrm>
            <a:off x="372533" y="3623733"/>
            <a:ext cx="8477955" cy="26723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Consumes an RDD to </a:t>
            </a:r>
            <a:r>
              <a:rPr lang="en-US" sz="2400" b="1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produce</a:t>
            </a:r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output</a:t>
            </a:r>
          </a:p>
          <a:p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	either to storage (save), or</a:t>
            </a:r>
          </a:p>
          <a:p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	to interpreter/Scala (count, collect, reduce)</a:t>
            </a:r>
          </a:p>
          <a:p>
            <a:endParaRPr lang="en-US" sz="24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Causes RDD lineage chain to get executed on the cluster to produce the output</a:t>
            </a:r>
          </a:p>
          <a:p>
            <a:r>
              <a:rPr lang="en-US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(for any missing pieces of the computation)</a:t>
            </a:r>
          </a:p>
        </p:txBody>
      </p:sp>
    </p:spTree>
    <p:extLst>
      <p:ext uri="{BB962C8B-B14F-4D97-AF65-F5344CB8AC3E}">
        <p14:creationId xmlns:p14="http://schemas.microsoft.com/office/powerpoint/2010/main" val="170492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69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04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FA9C-F0C1-C146-AC69-12980559C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good with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B94FB-B86F-864D-8762-55E311CAC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Scaled analytics to thousands of machines</a:t>
            </a:r>
          </a:p>
          <a:p>
            <a:r>
              <a:rPr lang="en-US" dirty="0"/>
              <a:t>Eliminated fault tolerance as a concern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5D89F-37FD-CE40-88FF-147223EF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E894F-FC21-5446-8A90-7D8401FE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4619E-0F9F-0645-BF94-753EE4F7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49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356CA4B-8FC2-5D4B-A878-8B9B790D584A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14E5F9C-3A27-314E-BBF7-3DCF1676BE38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E4BC6A1-21DB-234D-B3D0-76090739572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6D813D2-9690-034B-BF58-272C3B32A3D3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686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70AD47">
                    <a:lumMod val="75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rgbClr val="70AD47">
                    <a:lumMod val="75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0AD47">
                    <a:lumMod val="75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0D8F17-3DAD-2348-8340-EA51C9B0BC80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481716D-B36C-614D-9FB6-6FD8ED137ACD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372977B-BB9A-3145-9E03-6D4186F8C491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EE66EE2-2456-CE4A-810F-EF97A831E33B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143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E153600-9427-F243-8224-32994949FB2B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A32DAE7-AD9F-0B44-AA44-FBBBD1D8C14A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4373A1A-B0C6-7444-AECC-9B6CBB9A39DD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F02EE0-A12F-B344-BD49-5F755F03929C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602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5D56B-20ED-6E40-9B0E-DBCEC966AF60}"/>
              </a:ext>
            </a:extLst>
          </p:cNvPr>
          <p:cNvGrpSpPr/>
          <p:nvPr/>
        </p:nvGrpSpPr>
        <p:grpSpPr>
          <a:xfrm>
            <a:off x="6113876" y="3621287"/>
            <a:ext cx="2901244" cy="284667"/>
            <a:chOff x="6113876" y="1788408"/>
            <a:chExt cx="2901244" cy="711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D61C33-C10B-5041-9749-7F7EE2CF7E1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2EEC2-5D76-D94D-B22A-0182FF92F350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30D57-873B-324A-B46F-AD94541E5806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590CD7-72FD-1842-89BF-CF88BF4CD1A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CB09D1-15BB-F249-88A7-2A974D3A13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82F2E1-54F1-524D-9A0C-1D0A3AEAADB4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509574" y="2355466"/>
            <a:ext cx="0" cy="131845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B35D5B-1505-C546-85AC-D0BC19E0E19F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211602" y="2355465"/>
            <a:ext cx="0" cy="131845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6AF987-967D-9441-9261-910904BF3D74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7913630" y="2354880"/>
            <a:ext cx="0" cy="13186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95DE7D-5A07-A14D-A627-7C758E089447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8615658" y="2354879"/>
            <a:ext cx="0" cy="13186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E153600-9427-F243-8224-32994949FB2B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A32DAE7-AD9F-0B44-AA44-FBBBD1D8C14A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4373A1A-B0C6-7444-AECC-9B6CBB9A39DD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F02EE0-A12F-B344-BD49-5F755F03929C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438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5D56B-20ED-6E40-9B0E-DBCEC966AF60}"/>
              </a:ext>
            </a:extLst>
          </p:cNvPr>
          <p:cNvGrpSpPr/>
          <p:nvPr/>
        </p:nvGrpSpPr>
        <p:grpSpPr>
          <a:xfrm>
            <a:off x="6113876" y="3621287"/>
            <a:ext cx="2901244" cy="284667"/>
            <a:chOff x="6113876" y="1788408"/>
            <a:chExt cx="2901244" cy="711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D61C33-C10B-5041-9749-7F7EE2CF7E1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2EEC2-5D76-D94D-B22A-0182FF92F350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30D57-873B-324A-B46F-AD94541E5806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590CD7-72FD-1842-89BF-CF88BF4CD1A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CB09D1-15BB-F249-88A7-2A974D3A13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82F2E1-54F1-524D-9A0C-1D0A3AEAADB4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509574" y="2355466"/>
            <a:ext cx="0" cy="131845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B35D5B-1505-C546-85AC-D0BC19E0E19F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211602" y="2355465"/>
            <a:ext cx="0" cy="131845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6AF987-967D-9441-9261-910904BF3D74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7913630" y="2354880"/>
            <a:ext cx="0" cy="13186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95DE7D-5A07-A14D-A627-7C758E089447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8615658" y="2354879"/>
            <a:ext cx="0" cy="13186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47477B0-3D5C-7C4A-989A-21D6E4BD9560}"/>
              </a:ext>
            </a:extLst>
          </p:cNvPr>
          <p:cNvSpPr txBox="1"/>
          <p:nvPr/>
        </p:nvSpPr>
        <p:spPr>
          <a:xfrm>
            <a:off x="5073072" y="407869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count()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E153600-9427-F243-8224-32994949FB2B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A32DAE7-AD9F-0B44-AA44-FBBBD1D8C14A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4373A1A-B0C6-7444-AECC-9B6CBB9A39DD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F02EE0-A12F-B344-BD49-5F755F03929C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2BEA8B4-6070-0142-A0CA-144505245A27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5983111" y="3853113"/>
            <a:ext cx="526463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547F700-8D1A-3A45-8A26-A5A9B096C53D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983111" y="3853113"/>
            <a:ext cx="1228491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BD5FAA2-FD43-9D42-A918-D934903B2350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5983111" y="3852740"/>
            <a:ext cx="1930519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C2B6D68-A484-394D-97D8-1E57B5A140C5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5983111" y="3852740"/>
            <a:ext cx="2632547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854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_.contains(“HDFS”))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5D56B-20ED-6E40-9B0E-DBCEC966AF60}"/>
              </a:ext>
            </a:extLst>
          </p:cNvPr>
          <p:cNvGrpSpPr/>
          <p:nvPr/>
        </p:nvGrpSpPr>
        <p:grpSpPr>
          <a:xfrm>
            <a:off x="6113876" y="3621287"/>
            <a:ext cx="2901244" cy="284667"/>
            <a:chOff x="6113876" y="1788408"/>
            <a:chExt cx="2901244" cy="711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D61C33-C10B-5041-9749-7F7EE2CF7E1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2EEC2-5D76-D94D-B22A-0182FF92F350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30D57-873B-324A-B46F-AD94541E5806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590CD7-72FD-1842-89BF-CF88BF4CD1A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CB09D1-15BB-F249-88A7-2A974D3A13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82F2E1-54F1-524D-9A0C-1D0A3AEAADB4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509574" y="2355466"/>
            <a:ext cx="0" cy="131845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B35D5B-1505-C546-85AC-D0BC19E0E19F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211602" y="2355465"/>
            <a:ext cx="0" cy="131845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6AF987-967D-9441-9261-910904BF3D74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7913630" y="2354880"/>
            <a:ext cx="0" cy="13186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95DE7D-5A07-A14D-A627-7C758E089447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8615658" y="2354879"/>
            <a:ext cx="0" cy="13186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47477B0-3D5C-7C4A-989A-21D6E4BD9560}"/>
              </a:ext>
            </a:extLst>
          </p:cNvPr>
          <p:cNvSpPr txBox="1"/>
          <p:nvPr/>
        </p:nvSpPr>
        <p:spPr>
          <a:xfrm>
            <a:off x="5073072" y="407869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count()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F8327FC-F4F2-0F45-8CE6-67123A171487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281C269-50E1-914E-A3D6-6F69D7D24708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8CA35C-DA0E-5441-AC92-D32F2F341A59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E39DA52-54FA-C744-AFDA-4D39CF58B577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FBCB99-6184-F348-B1F0-274DA6A8E959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526463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3771709-8724-314D-9531-3FA4FC20E290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1228491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F66949A-44C6-1943-A108-995DACEF5A62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1930519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3E1E0B1-19F8-5143-BA37-9C53C6E3DBCE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2632547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745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_.contains(“HDFS”))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_.map(_.split(“\t”)(3))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7474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5D56B-20ED-6E40-9B0E-DBCEC966AF60}"/>
              </a:ext>
            </a:extLst>
          </p:cNvPr>
          <p:cNvGrpSpPr/>
          <p:nvPr/>
        </p:nvGrpSpPr>
        <p:grpSpPr>
          <a:xfrm>
            <a:off x="6113876" y="3621287"/>
            <a:ext cx="2901244" cy="284667"/>
            <a:chOff x="6113876" y="1788408"/>
            <a:chExt cx="2901244" cy="711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D61C33-C10B-5041-9749-7F7EE2CF7E1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2EEC2-5D76-D94D-B22A-0182FF92F350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30D57-873B-324A-B46F-AD94541E5806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590CD7-72FD-1842-89BF-CF88BF4CD1A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CB09D1-15BB-F249-88A7-2A974D3A13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82F2E1-54F1-524D-9A0C-1D0A3AEAADB4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509574" y="2355466"/>
            <a:ext cx="0" cy="131845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B35D5B-1505-C546-85AC-D0BC19E0E19F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211602" y="2355465"/>
            <a:ext cx="0" cy="131845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6AF987-967D-9441-9261-910904BF3D74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7913630" y="2354880"/>
            <a:ext cx="0" cy="13186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95DE7D-5A07-A14D-A627-7C758E089447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8615658" y="2354879"/>
            <a:ext cx="0" cy="13186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47477B0-3D5C-7C4A-989A-21D6E4BD9560}"/>
              </a:ext>
            </a:extLst>
          </p:cNvPr>
          <p:cNvSpPr txBox="1"/>
          <p:nvPr/>
        </p:nvSpPr>
        <p:spPr>
          <a:xfrm>
            <a:off x="5073072" y="407869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count()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F8327FC-F4F2-0F45-8CE6-67123A171487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281C269-50E1-914E-A3D6-6F69D7D24708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8CA35C-DA0E-5441-AC92-D32F2F341A59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E39DA52-54FA-C744-AFDA-4D39CF58B577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FBCB99-6184-F348-B1F0-274DA6A8E959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526463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3771709-8724-314D-9531-3FA4FC20E290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1228491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F66949A-44C6-1943-A108-995DACEF5A62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1930519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3E1E0B1-19F8-5143-BA37-9C53C6E3DBCE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2632547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713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_.contains(“HDFS”))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_.map(_.split(“\t”)(3))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.collect()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7474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5D56B-20ED-6E40-9B0E-DBCEC966AF60}"/>
              </a:ext>
            </a:extLst>
          </p:cNvPr>
          <p:cNvGrpSpPr/>
          <p:nvPr/>
        </p:nvGrpSpPr>
        <p:grpSpPr>
          <a:xfrm>
            <a:off x="6113876" y="3621287"/>
            <a:ext cx="2901244" cy="284667"/>
            <a:chOff x="6113876" y="1788408"/>
            <a:chExt cx="2901244" cy="711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D61C33-C10B-5041-9749-7F7EE2CF7E1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2EEC2-5D76-D94D-B22A-0182FF92F350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30D57-873B-324A-B46F-AD94541E5806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590CD7-72FD-1842-89BF-CF88BF4CD1A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CB09D1-15BB-F249-88A7-2A974D3A13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82F2E1-54F1-524D-9A0C-1D0A3AEAADB4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509574" y="2355466"/>
            <a:ext cx="0" cy="131845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B35D5B-1505-C546-85AC-D0BC19E0E19F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211602" y="2355465"/>
            <a:ext cx="0" cy="131845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6AF987-967D-9441-9261-910904BF3D74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7913630" y="2354880"/>
            <a:ext cx="0" cy="13186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95DE7D-5A07-A14D-A627-7C758E089447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8615658" y="2354879"/>
            <a:ext cx="0" cy="13186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47477B0-3D5C-7C4A-989A-21D6E4BD9560}"/>
              </a:ext>
            </a:extLst>
          </p:cNvPr>
          <p:cNvSpPr txBox="1"/>
          <p:nvPr/>
        </p:nvSpPr>
        <p:spPr>
          <a:xfrm>
            <a:off x="5073072" y="407869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count()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F8327FC-F4F2-0F45-8CE6-67123A171487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281C269-50E1-914E-A3D6-6F69D7D24708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8CA35C-DA0E-5441-AC92-D32F2F341A59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E39DA52-54FA-C744-AFDA-4D39CF58B577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FBCB99-6184-F348-B1F0-274DA6A8E959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526463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3771709-8724-314D-9531-3FA4FC20E290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1228491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F66949A-44C6-1943-A108-995DACEF5A62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1930519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3E1E0B1-19F8-5143-BA37-9C53C6E3DBCE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2632547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942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_.contains(“HDFS”))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_.map(_.split(“\t”)(3))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.collect()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5D56B-20ED-6E40-9B0E-DBCEC966AF60}"/>
              </a:ext>
            </a:extLst>
          </p:cNvPr>
          <p:cNvGrpSpPr/>
          <p:nvPr/>
        </p:nvGrpSpPr>
        <p:grpSpPr>
          <a:xfrm>
            <a:off x="6113876" y="3621287"/>
            <a:ext cx="2901244" cy="284667"/>
            <a:chOff x="6113876" y="1788408"/>
            <a:chExt cx="2901244" cy="711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D61C33-C10B-5041-9749-7F7EE2CF7E1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2EEC2-5D76-D94D-B22A-0182FF92F350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30D57-873B-324A-B46F-AD94541E5806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590CD7-72FD-1842-89BF-CF88BF4CD1A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CB09D1-15BB-F249-88A7-2A974D3A13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D301DA-645C-D340-AA78-B0435FE3D050}"/>
              </a:ext>
            </a:extLst>
          </p:cNvPr>
          <p:cNvGrpSpPr/>
          <p:nvPr/>
        </p:nvGrpSpPr>
        <p:grpSpPr>
          <a:xfrm>
            <a:off x="6113876" y="4778865"/>
            <a:ext cx="2901244" cy="284667"/>
            <a:chOff x="6113876" y="1788408"/>
            <a:chExt cx="2901244" cy="7112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A69AC38-BE43-B140-8F93-DC36E95EE010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518CC85-B830-5D42-8BAC-E4202D1780E6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818B682-1367-C042-85F4-388043F2423A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735FCEE-260C-6D42-8C13-615C95DCE907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CA7953-ADC1-9841-BDC9-4C492821D6F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82F2E1-54F1-524D-9A0C-1D0A3AEAADB4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509574" y="2355466"/>
            <a:ext cx="0" cy="131845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B35D5B-1505-C546-85AC-D0BC19E0E19F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211602" y="2355465"/>
            <a:ext cx="0" cy="131845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6AF987-967D-9441-9261-910904BF3D74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7913630" y="2354880"/>
            <a:ext cx="0" cy="13186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95DE7D-5A07-A14D-A627-7C758E089447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8615658" y="2354879"/>
            <a:ext cx="0" cy="13186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reeform 76">
            <a:extLst>
              <a:ext uri="{FF2B5EF4-FFF2-40B4-BE49-F238E27FC236}">
                <a16:creationId xmlns:a16="http://schemas.microsoft.com/office/drawing/2014/main" id="{F3832011-851A-424D-A5DB-81106D021114}"/>
              </a:ext>
            </a:extLst>
          </p:cNvPr>
          <p:cNvSpPr/>
          <p:nvPr/>
        </p:nvSpPr>
        <p:spPr>
          <a:xfrm>
            <a:off x="6465459" y="2354879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F5E51A3B-1560-7F49-A65A-4BCA5E7962BC}"/>
              </a:ext>
            </a:extLst>
          </p:cNvPr>
          <p:cNvSpPr/>
          <p:nvPr/>
        </p:nvSpPr>
        <p:spPr>
          <a:xfrm>
            <a:off x="7182909" y="2367441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11B59656-3D61-524B-9884-1012ACB41C82}"/>
              </a:ext>
            </a:extLst>
          </p:cNvPr>
          <p:cNvSpPr/>
          <p:nvPr/>
        </p:nvSpPr>
        <p:spPr>
          <a:xfrm>
            <a:off x="7882399" y="2358654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E843CBAC-8984-BF49-A41B-B4954375D576}"/>
              </a:ext>
            </a:extLst>
          </p:cNvPr>
          <p:cNvSpPr/>
          <p:nvPr/>
        </p:nvSpPr>
        <p:spPr>
          <a:xfrm>
            <a:off x="8572441" y="2371854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47477B0-3D5C-7C4A-989A-21D6E4BD9560}"/>
              </a:ext>
            </a:extLst>
          </p:cNvPr>
          <p:cNvSpPr txBox="1"/>
          <p:nvPr/>
        </p:nvSpPr>
        <p:spPr>
          <a:xfrm>
            <a:off x="5073072" y="407869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count()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F8327FC-F4F2-0F45-8CE6-67123A171487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281C269-50E1-914E-A3D6-6F69D7D24708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8CA35C-DA0E-5441-AC92-D32F2F341A59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E39DA52-54FA-C744-AFDA-4D39CF58B577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FBCB99-6184-F348-B1F0-274DA6A8E959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526463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3771709-8724-314D-9531-3FA4FC20E290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1228491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F66949A-44C6-1943-A108-995DACEF5A62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1930519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3E1E0B1-19F8-5143-BA37-9C53C6E3DBCE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2632547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936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_.contains(“HDFS”))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_.map(_.split(“\t”)(3))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.collect()</a:t>
            </a: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5D56B-20ED-6E40-9B0E-DBCEC966AF60}"/>
              </a:ext>
            </a:extLst>
          </p:cNvPr>
          <p:cNvGrpSpPr/>
          <p:nvPr/>
        </p:nvGrpSpPr>
        <p:grpSpPr>
          <a:xfrm>
            <a:off x="6113876" y="3621287"/>
            <a:ext cx="2901244" cy="284667"/>
            <a:chOff x="6113876" y="1788408"/>
            <a:chExt cx="2901244" cy="711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D61C33-C10B-5041-9749-7F7EE2CF7E1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2EEC2-5D76-D94D-B22A-0182FF92F350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30D57-873B-324A-B46F-AD94541E5806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590CD7-72FD-1842-89BF-CF88BF4CD1A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CB09D1-15BB-F249-88A7-2A974D3A13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D301DA-645C-D340-AA78-B0435FE3D050}"/>
              </a:ext>
            </a:extLst>
          </p:cNvPr>
          <p:cNvGrpSpPr/>
          <p:nvPr/>
        </p:nvGrpSpPr>
        <p:grpSpPr>
          <a:xfrm>
            <a:off x="6113876" y="4778865"/>
            <a:ext cx="2901244" cy="284667"/>
            <a:chOff x="6113876" y="1788408"/>
            <a:chExt cx="2901244" cy="7112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A69AC38-BE43-B140-8F93-DC36E95EE010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518CC85-B830-5D42-8BAC-E4202D1780E6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818B682-1367-C042-85F4-388043F2423A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735FCEE-260C-6D42-8C13-615C95DCE907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CA7953-ADC1-9841-BDC9-4C492821D6F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82F2E1-54F1-524D-9A0C-1D0A3AEAADB4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509574" y="2355466"/>
            <a:ext cx="0" cy="131845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B35D5B-1505-C546-85AC-D0BC19E0E19F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211602" y="2355465"/>
            <a:ext cx="0" cy="131845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6AF987-967D-9441-9261-910904BF3D74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7913630" y="2354880"/>
            <a:ext cx="0" cy="13186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95DE7D-5A07-A14D-A627-7C758E089447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8615658" y="2354879"/>
            <a:ext cx="0" cy="13186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reeform 76">
            <a:extLst>
              <a:ext uri="{FF2B5EF4-FFF2-40B4-BE49-F238E27FC236}">
                <a16:creationId xmlns:a16="http://schemas.microsoft.com/office/drawing/2014/main" id="{F3832011-851A-424D-A5DB-81106D021114}"/>
              </a:ext>
            </a:extLst>
          </p:cNvPr>
          <p:cNvSpPr/>
          <p:nvPr/>
        </p:nvSpPr>
        <p:spPr>
          <a:xfrm>
            <a:off x="6465459" y="2354879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F5E51A3B-1560-7F49-A65A-4BCA5E7962BC}"/>
              </a:ext>
            </a:extLst>
          </p:cNvPr>
          <p:cNvSpPr/>
          <p:nvPr/>
        </p:nvSpPr>
        <p:spPr>
          <a:xfrm>
            <a:off x="7182909" y="2367441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11B59656-3D61-524B-9884-1012ACB41C82}"/>
              </a:ext>
            </a:extLst>
          </p:cNvPr>
          <p:cNvSpPr/>
          <p:nvPr/>
        </p:nvSpPr>
        <p:spPr>
          <a:xfrm>
            <a:off x="7882399" y="2358654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E843CBAC-8984-BF49-A41B-B4954375D576}"/>
              </a:ext>
            </a:extLst>
          </p:cNvPr>
          <p:cNvSpPr/>
          <p:nvPr/>
        </p:nvSpPr>
        <p:spPr>
          <a:xfrm>
            <a:off x="8572441" y="2371854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47477B0-3D5C-7C4A-989A-21D6E4BD9560}"/>
              </a:ext>
            </a:extLst>
          </p:cNvPr>
          <p:cNvSpPr txBox="1"/>
          <p:nvPr/>
        </p:nvSpPr>
        <p:spPr>
          <a:xfrm>
            <a:off x="5073072" y="407869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count()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F8327FC-F4F2-0F45-8CE6-67123A171487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281C269-50E1-914E-A3D6-6F69D7D24708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8CA35C-DA0E-5441-AC92-D32F2F341A59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E39DA52-54FA-C744-AFDA-4D39CF58B577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FBCB99-6184-F348-B1F0-274DA6A8E959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526463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3771709-8724-314D-9531-3FA4FC20E290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1228491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F66949A-44C6-1943-A108-995DACEF5A62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1930519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3E1E0B1-19F8-5143-BA37-9C53C6E3DBCE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2632547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730D225-9FE0-8F43-A038-82E0A07B189E}"/>
              </a:ext>
            </a:extLst>
          </p:cNvPr>
          <p:cNvGrpSpPr/>
          <p:nvPr/>
        </p:nvGrpSpPr>
        <p:grpSpPr>
          <a:xfrm>
            <a:off x="6113876" y="5237035"/>
            <a:ext cx="2901244" cy="284667"/>
            <a:chOff x="6113876" y="1788408"/>
            <a:chExt cx="2901244" cy="7112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15778E6-552F-684E-862C-B8BDF986B46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24A3AE3-7A87-A04A-83EC-C9F0DDA43289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1600BA9-A61D-4A42-BFE9-FFAA1FD151BD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E9A009-61B9-1744-A23C-5920C019CA81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8DB7A9D-C4F1-0947-B0E7-001204753C46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1D82658-5EF5-A842-ABAF-2496DC0139EE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6509574" y="5010691"/>
            <a:ext cx="0" cy="27897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8C22292-55A4-834E-882A-5099434AFA2E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7211602" y="5010691"/>
            <a:ext cx="0" cy="27897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D70FA32-DBB8-594D-AE9F-938A7A25B9F3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7913630" y="5010318"/>
            <a:ext cx="0" cy="27897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2D139A7-326B-0A4C-B7D4-E859B0CBE645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8615658" y="5010318"/>
            <a:ext cx="0" cy="27897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43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FA9C-F0C1-C146-AC69-12980559C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B94FB-B86F-864D-8762-55E311CAC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77131"/>
            <a:ext cx="8204265" cy="47901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Scaled analytics to thousands of machines</a:t>
            </a:r>
          </a:p>
          <a:p>
            <a:r>
              <a:rPr lang="en-US" dirty="0"/>
              <a:t>Eliminated fault tolerance as a concern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Not very expressive</a:t>
            </a:r>
          </a:p>
          <a:p>
            <a:pPr lvl="1"/>
            <a:r>
              <a:rPr lang="en-US" dirty="0"/>
              <a:t>Iterative algorithms</a:t>
            </a:r>
          </a:p>
          <a:p>
            <a:pPr marL="457189" lvl="1" indent="0">
              <a:buNone/>
            </a:pPr>
            <a:r>
              <a:rPr lang="en-US" dirty="0"/>
              <a:t>   (PageRank, Logistic Regression, Transitive Closure)</a:t>
            </a:r>
          </a:p>
          <a:p>
            <a:pPr lvl="1"/>
            <a:r>
              <a:rPr lang="en-US" dirty="0"/>
              <a:t>Interactive and ad-hoc queries</a:t>
            </a:r>
          </a:p>
          <a:p>
            <a:pPr marL="457189" lvl="1" indent="0">
              <a:buNone/>
            </a:pPr>
            <a:r>
              <a:rPr lang="en-US" dirty="0"/>
              <a:t>   (Interactive Log Debugging)</a:t>
            </a:r>
          </a:p>
          <a:p>
            <a:pPr lvl="1"/>
            <a:endParaRPr lang="en-US" dirty="0"/>
          </a:p>
          <a:p>
            <a:r>
              <a:rPr lang="en-US" dirty="0"/>
              <a:t>Lots of specialized frameworks</a:t>
            </a:r>
          </a:p>
          <a:p>
            <a:pPr lvl="1"/>
            <a:r>
              <a:rPr lang="en-US" dirty="0"/>
              <a:t>Pregel, </a:t>
            </a:r>
            <a:r>
              <a:rPr lang="en-US" dirty="0" err="1"/>
              <a:t>GraphLab</a:t>
            </a:r>
            <a:r>
              <a:rPr lang="en-US" dirty="0"/>
              <a:t>, </a:t>
            </a:r>
            <a:r>
              <a:rPr lang="en-US" dirty="0" err="1"/>
              <a:t>PowerGraph</a:t>
            </a:r>
            <a:r>
              <a:rPr lang="en-US" dirty="0"/>
              <a:t>, </a:t>
            </a:r>
            <a:r>
              <a:rPr lang="en-US" dirty="0" err="1"/>
              <a:t>DryadLINQ</a:t>
            </a:r>
            <a:r>
              <a:rPr lang="en-US" dirty="0"/>
              <a:t>, </a:t>
            </a:r>
            <a:r>
              <a:rPr lang="en-US" dirty="0" err="1"/>
              <a:t>HaLoop</a:t>
            </a:r>
            <a:r>
              <a:rPr lang="en-US" dirty="0"/>
              <a:t>, Twister…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5D89F-37FD-CE40-88FF-147223EF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E894F-FC21-5446-8A90-7D8401FE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4619E-0F9F-0645-BF94-753EE4F7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65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8D70BE-0FDD-BB4C-AC4C-ED1B06622A40}"/>
              </a:ext>
            </a:extLst>
          </p:cNvPr>
          <p:cNvSpPr/>
          <p:nvPr/>
        </p:nvSpPr>
        <p:spPr>
          <a:xfrm>
            <a:off x="6113876" y="666045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785C-3470-2E45-9718-BE378C3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B5CE-AF96-C949-B80D-9789DEE9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4970639" cy="4790114"/>
          </a:xfrm>
        </p:spPr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textFile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hdfs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foo.log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 = 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lines.filter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		_.</a:t>
            </a: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(“ERROR”)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errors.persist</a:t>
            </a:r>
            <a:r>
              <a:rPr lang="en-US" sz="1800" dirty="0">
                <a:solidFill>
                  <a:prstClr val="black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errors.count</a:t>
            </a:r>
            <a:r>
              <a:rPr lang="en-US" sz="1800" dirty="0">
                <a:solidFill>
                  <a:srgbClr val="E311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	_.contains(“MySQL”)).count()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errors.filter</a:t>
            </a: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_.contains(“HDFS”))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_.map(_.split(“\t”)(3))</a:t>
            </a:r>
          </a:p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74745"/>
                </a:solidFill>
                <a:latin typeface="Consolas"/>
                <a:ea typeface="Consolas"/>
                <a:cs typeface="Consolas"/>
                <a:sym typeface="Consolas"/>
              </a:rPr>
              <a:t>	.collect()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D2A8-53CA-C842-805B-AAB9290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26AA-6E06-8C41-88B4-6399E3E5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B00A-4149-9244-A100-C13FE9B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3D98C-9A76-AA45-9ACF-2089D91C7D18}"/>
              </a:ext>
            </a:extLst>
          </p:cNvPr>
          <p:cNvSpPr/>
          <p:nvPr/>
        </p:nvSpPr>
        <p:spPr>
          <a:xfrm>
            <a:off x="6234526" y="797532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71A2A-D3CA-344A-89DB-9DC7A0C27104}"/>
              </a:ext>
            </a:extLst>
          </p:cNvPr>
          <p:cNvSpPr/>
          <p:nvPr/>
        </p:nvSpPr>
        <p:spPr>
          <a:xfrm>
            <a:off x="6936554" y="79753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E853-3687-764D-8B9B-2156BF33C6B3}"/>
              </a:ext>
            </a:extLst>
          </p:cNvPr>
          <p:cNvSpPr/>
          <p:nvPr/>
        </p:nvSpPr>
        <p:spPr>
          <a:xfrm>
            <a:off x="7638582" y="796599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12A63-8CB8-3046-ACAF-B6351FCA6FA2}"/>
              </a:ext>
            </a:extLst>
          </p:cNvPr>
          <p:cNvSpPr/>
          <p:nvPr/>
        </p:nvSpPr>
        <p:spPr>
          <a:xfrm>
            <a:off x="8340610" y="79659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028" name="Picture 4" descr="Image result for hard disk drive transparent">
            <a:extLst>
              <a:ext uri="{FF2B5EF4-FFF2-40B4-BE49-F238E27FC236}">
                <a16:creationId xmlns:a16="http://schemas.microsoft.com/office/drawing/2014/main" id="{ADE53D86-CBA0-7240-9D06-AF96AE30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04" y="257823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B5B21-2DD6-8442-92C7-58D470A0D9A5}"/>
              </a:ext>
            </a:extLst>
          </p:cNvPr>
          <p:cNvSpPr txBox="1"/>
          <p:nvPr/>
        </p:nvSpPr>
        <p:spPr>
          <a:xfrm>
            <a:off x="5388129" y="95782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A385C-0AB8-CC49-B94B-E9140BC1871C}"/>
              </a:ext>
            </a:extLst>
          </p:cNvPr>
          <p:cNvGrpSpPr/>
          <p:nvPr/>
        </p:nvGrpSpPr>
        <p:grpSpPr>
          <a:xfrm>
            <a:off x="6113876" y="1991608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558012-9D9D-C249-BE0E-EB5D1F1B4F08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D5860E-95BB-114D-86C9-7607B92D2AF5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88A3D-A0D5-9A4B-9AC8-7256D441C13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54039-1EAE-7048-8033-561F38622A28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AB9808-6B3C-294D-80DC-7AD282E181E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B5D56B-20ED-6E40-9B0E-DBCEC966AF60}"/>
              </a:ext>
            </a:extLst>
          </p:cNvPr>
          <p:cNvGrpSpPr/>
          <p:nvPr/>
        </p:nvGrpSpPr>
        <p:grpSpPr>
          <a:xfrm>
            <a:off x="6113876" y="3621287"/>
            <a:ext cx="2901244" cy="284667"/>
            <a:chOff x="6113876" y="1788408"/>
            <a:chExt cx="2901244" cy="711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D61C33-C10B-5041-9749-7F7EE2CF7E1A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2EEC2-5D76-D94D-B22A-0182FF92F350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30D57-873B-324A-B46F-AD94541E5806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590CD7-72FD-1842-89BF-CF88BF4CD1A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CB09D1-15BB-F249-88A7-2A974D3A13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D301DA-645C-D340-AA78-B0435FE3D050}"/>
              </a:ext>
            </a:extLst>
          </p:cNvPr>
          <p:cNvGrpSpPr/>
          <p:nvPr/>
        </p:nvGrpSpPr>
        <p:grpSpPr>
          <a:xfrm>
            <a:off x="6113876" y="4778865"/>
            <a:ext cx="2901244" cy="284667"/>
            <a:chOff x="6113876" y="1788408"/>
            <a:chExt cx="2901244" cy="7112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A69AC38-BE43-B140-8F93-DC36E95EE010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518CC85-B830-5D42-8BAC-E4202D1780E6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818B682-1367-C042-85F4-388043F2423A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735FCEE-260C-6D42-8C13-615C95DCE907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CA7953-ADC1-9841-BDC9-4C492821D6F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1B8E8B3-E21D-CF41-81C4-5631CC20B0B1}"/>
              </a:ext>
            </a:extLst>
          </p:cNvPr>
          <p:cNvGrpSpPr/>
          <p:nvPr/>
        </p:nvGrpSpPr>
        <p:grpSpPr>
          <a:xfrm>
            <a:off x="6113876" y="5237035"/>
            <a:ext cx="2901244" cy="284667"/>
            <a:chOff x="6113876" y="1788408"/>
            <a:chExt cx="2901244" cy="7112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B3B480D-F0CA-A84D-AF64-C17590F83137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E070E12-C792-8445-9639-7D9CC9313397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8958D5F-B5DC-7C44-933F-CFEE4D8234A8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675D6E8-AECF-EB4D-969B-1277E8B1AEBA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F94FEC3-40E3-5840-9D17-D25119FD8F25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pic>
        <p:nvPicPr>
          <p:cNvPr id="39" name="Picture 38" descr="to_ddr333memory_350.gif">
            <a:extLst>
              <a:ext uri="{FF2B5EF4-FFF2-40B4-BE49-F238E27FC236}">
                <a16:creationId xmlns:a16="http://schemas.microsoft.com/office/drawing/2014/main" id="{C2BDC455-366B-9947-886E-D93DA9186B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286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01" y="1508732"/>
            <a:ext cx="1037028" cy="1023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FFE4887-BF8D-3944-A317-2845D05BE65B}"/>
              </a:ext>
            </a:extLst>
          </p:cNvPr>
          <p:cNvSpPr txBox="1"/>
          <p:nvPr/>
        </p:nvSpPr>
        <p:spPr>
          <a:xfrm>
            <a:off x="5314714" y="221456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BF363-707B-3049-A386-A7F9F4C62F2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509574" y="1245231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13FB5-A873-BF40-B7C6-3DAAF59F3ED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211602" y="124523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36EEA9-4A36-9245-BF10-ACB3CD559A9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913630" y="1244298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CD7900-B3A6-9743-A69F-47EA2BF644B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615658" y="124429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82F2E1-54F1-524D-9A0C-1D0A3AEAADB4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509574" y="2355466"/>
            <a:ext cx="0" cy="131845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B35D5B-1505-C546-85AC-D0BC19E0E19F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211602" y="2355465"/>
            <a:ext cx="0" cy="131845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6AF987-967D-9441-9261-910904BF3D74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7913630" y="2354880"/>
            <a:ext cx="0" cy="13186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95DE7D-5A07-A14D-A627-7C758E089447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8615658" y="2354879"/>
            <a:ext cx="0" cy="13186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reeform 76">
            <a:extLst>
              <a:ext uri="{FF2B5EF4-FFF2-40B4-BE49-F238E27FC236}">
                <a16:creationId xmlns:a16="http://schemas.microsoft.com/office/drawing/2014/main" id="{F3832011-851A-424D-A5DB-81106D021114}"/>
              </a:ext>
            </a:extLst>
          </p:cNvPr>
          <p:cNvSpPr/>
          <p:nvPr/>
        </p:nvSpPr>
        <p:spPr>
          <a:xfrm>
            <a:off x="6465459" y="2354879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F5E51A3B-1560-7F49-A65A-4BCA5E7962BC}"/>
              </a:ext>
            </a:extLst>
          </p:cNvPr>
          <p:cNvSpPr/>
          <p:nvPr/>
        </p:nvSpPr>
        <p:spPr>
          <a:xfrm>
            <a:off x="7182909" y="2367441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11B59656-3D61-524B-9884-1012ACB41C82}"/>
              </a:ext>
            </a:extLst>
          </p:cNvPr>
          <p:cNvSpPr/>
          <p:nvPr/>
        </p:nvSpPr>
        <p:spPr>
          <a:xfrm>
            <a:off x="7882399" y="2358654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E843CBAC-8984-BF49-A41B-B4954375D576}"/>
              </a:ext>
            </a:extLst>
          </p:cNvPr>
          <p:cNvSpPr/>
          <p:nvPr/>
        </p:nvSpPr>
        <p:spPr>
          <a:xfrm>
            <a:off x="8572441" y="2371854"/>
            <a:ext cx="369259" cy="2465475"/>
          </a:xfrm>
          <a:custGeom>
            <a:avLst/>
            <a:gdLst>
              <a:gd name="connsiteX0" fmla="*/ 45155 w 282552"/>
              <a:gd name="connsiteY0" fmla="*/ 0 h 2404533"/>
              <a:gd name="connsiteX1" fmla="*/ 282222 w 282552"/>
              <a:gd name="connsiteY1" fmla="*/ 857955 h 2404533"/>
              <a:gd name="connsiteX2" fmla="*/ 0 w 282552"/>
              <a:gd name="connsiteY2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52" h="2404533">
                <a:moveTo>
                  <a:pt x="45155" y="0"/>
                </a:moveTo>
                <a:cubicBezTo>
                  <a:pt x="167451" y="228600"/>
                  <a:pt x="289748" y="457200"/>
                  <a:pt x="282222" y="857955"/>
                </a:cubicBezTo>
                <a:cubicBezTo>
                  <a:pt x="274696" y="1258710"/>
                  <a:pt x="137348" y="1831621"/>
                  <a:pt x="0" y="2404533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61C99CF-3A24-8D47-9C9D-8719E9D371DD}"/>
              </a:ext>
            </a:extLst>
          </p:cNvPr>
          <p:cNvCxnSpPr>
            <a:cxnSpLocks/>
            <a:stCxn id="29" idx="2"/>
            <a:endCxn id="35" idx="0"/>
          </p:cNvCxnSpPr>
          <p:nvPr/>
        </p:nvCxnSpPr>
        <p:spPr>
          <a:xfrm>
            <a:off x="6509574" y="5010691"/>
            <a:ext cx="0" cy="27897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ADE92B7-811E-0141-8E67-5C9143C01DAB}"/>
              </a:ext>
            </a:extLst>
          </p:cNvPr>
          <p:cNvCxnSpPr>
            <a:cxnSpLocks/>
            <a:stCxn id="30" idx="2"/>
            <a:endCxn id="36" idx="0"/>
          </p:cNvCxnSpPr>
          <p:nvPr/>
        </p:nvCxnSpPr>
        <p:spPr>
          <a:xfrm>
            <a:off x="7211602" y="5010691"/>
            <a:ext cx="0" cy="27897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3D590BA-A623-0F4D-B0EA-E00B2EA3104B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7913630" y="5010318"/>
            <a:ext cx="0" cy="27897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442EC5E-AA15-9E4A-A250-69AE772D99D8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8615658" y="5010318"/>
            <a:ext cx="0" cy="27897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4FD3CA7-DC4A-0C42-A377-42C9BE812A11}"/>
              </a:ext>
            </a:extLst>
          </p:cNvPr>
          <p:cNvGrpSpPr/>
          <p:nvPr/>
        </p:nvGrpSpPr>
        <p:grpSpPr>
          <a:xfrm>
            <a:off x="7016524" y="5823935"/>
            <a:ext cx="702028" cy="815531"/>
            <a:chOff x="4220986" y="5101186"/>
            <a:chExt cx="702028" cy="815531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6686E27-CC03-B044-AD7D-0F00E5B37FDE}"/>
                </a:ext>
              </a:extLst>
            </p:cNvPr>
            <p:cNvGrpSpPr/>
            <p:nvPr/>
          </p:nvGrpSpPr>
          <p:grpSpPr>
            <a:xfrm>
              <a:off x="4220986" y="5101186"/>
              <a:ext cx="702028" cy="402360"/>
              <a:chOff x="6784622" y="6096000"/>
              <a:chExt cx="702028" cy="402360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A473A85-F420-EB41-9683-AFB248C67A0E}"/>
                  </a:ext>
                </a:extLst>
              </p:cNvPr>
              <p:cNvSpPr/>
              <p:nvPr/>
            </p:nvSpPr>
            <p:spPr>
              <a:xfrm>
                <a:off x="6784622" y="6096000"/>
                <a:ext cx="702028" cy="137370"/>
              </a:xfrm>
              <a:prstGeom prst="rect">
                <a:avLst/>
              </a:prstGeom>
              <a:solidFill>
                <a:srgbClr val="F0CCD3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2CC336F2-F262-B241-A8AE-92A55B64E5B0}"/>
                  </a:ext>
                </a:extLst>
              </p:cNvPr>
              <p:cNvSpPr/>
              <p:nvPr/>
            </p:nvSpPr>
            <p:spPr>
              <a:xfrm>
                <a:off x="6784622" y="6233370"/>
                <a:ext cx="702028" cy="137370"/>
              </a:xfrm>
              <a:prstGeom prst="rect">
                <a:avLst/>
              </a:prstGeom>
              <a:solidFill>
                <a:srgbClr val="F0CCD3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F50A303-BFEB-1140-A3FC-18D9B1D223E2}"/>
                  </a:ext>
                </a:extLst>
              </p:cNvPr>
              <p:cNvSpPr/>
              <p:nvPr/>
            </p:nvSpPr>
            <p:spPr>
              <a:xfrm>
                <a:off x="6784622" y="6360990"/>
                <a:ext cx="702028" cy="137370"/>
              </a:xfrm>
              <a:prstGeom prst="rect">
                <a:avLst/>
              </a:prstGeom>
              <a:solidFill>
                <a:srgbClr val="F0CCD3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82A9B99-6320-394D-A9F5-DE3FBDF9209F}"/>
                </a:ext>
              </a:extLst>
            </p:cNvPr>
            <p:cNvGrpSpPr/>
            <p:nvPr/>
          </p:nvGrpSpPr>
          <p:grpSpPr>
            <a:xfrm>
              <a:off x="4220986" y="5514357"/>
              <a:ext cx="702028" cy="402360"/>
              <a:chOff x="6937022" y="6248400"/>
              <a:chExt cx="702028" cy="402360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FE3B9471-A9AB-3E44-BBD9-8A7118D27E10}"/>
                  </a:ext>
                </a:extLst>
              </p:cNvPr>
              <p:cNvSpPr/>
              <p:nvPr/>
            </p:nvSpPr>
            <p:spPr>
              <a:xfrm>
                <a:off x="6937022" y="6248400"/>
                <a:ext cx="702028" cy="137370"/>
              </a:xfrm>
              <a:prstGeom prst="rect">
                <a:avLst/>
              </a:prstGeom>
              <a:solidFill>
                <a:srgbClr val="F0CCD3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097006B3-54E6-964D-9C36-71B2BE94EBD3}"/>
                  </a:ext>
                </a:extLst>
              </p:cNvPr>
              <p:cNvSpPr/>
              <p:nvPr/>
            </p:nvSpPr>
            <p:spPr>
              <a:xfrm>
                <a:off x="6937022" y="6385770"/>
                <a:ext cx="702028" cy="137370"/>
              </a:xfrm>
              <a:prstGeom prst="rect">
                <a:avLst/>
              </a:prstGeom>
              <a:solidFill>
                <a:srgbClr val="F0CCD3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6393C0C-784C-B34D-9410-9128EDD2B3E4}"/>
                  </a:ext>
                </a:extLst>
              </p:cNvPr>
              <p:cNvSpPr/>
              <p:nvPr/>
            </p:nvSpPr>
            <p:spPr>
              <a:xfrm>
                <a:off x="6937022" y="6513390"/>
                <a:ext cx="702028" cy="137370"/>
              </a:xfrm>
              <a:prstGeom prst="rect">
                <a:avLst/>
              </a:prstGeom>
              <a:solidFill>
                <a:srgbClr val="F0CCD3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0426C617-230A-D44E-B530-16FA3C0370B3}"/>
              </a:ext>
            </a:extLst>
          </p:cNvPr>
          <p:cNvSpPr txBox="1"/>
          <p:nvPr/>
        </p:nvSpPr>
        <p:spPr>
          <a:xfrm>
            <a:off x="5644889" y="6037051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74745"/>
                </a:solidFill>
                <a:latin typeface="Helvetica" pitchFamily="2" charset="0"/>
              </a:rPr>
              <a:t>collect()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47477B0-3D5C-7C4A-989A-21D6E4BD9560}"/>
              </a:ext>
            </a:extLst>
          </p:cNvPr>
          <p:cNvSpPr txBox="1"/>
          <p:nvPr/>
        </p:nvSpPr>
        <p:spPr>
          <a:xfrm>
            <a:off x="5073072" y="407869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count()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224B2-D66C-AF4B-96B7-3F9130A963E5}"/>
              </a:ext>
            </a:extLst>
          </p:cNvPr>
          <p:cNvSpPr txBox="1"/>
          <p:nvPr/>
        </p:nvSpPr>
        <p:spPr>
          <a:xfrm>
            <a:off x="5090883" y="2729912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11FF"/>
                </a:solidFill>
                <a:latin typeface="Helvetica" pitchFamily="2" charset="0"/>
              </a:rPr>
              <a:t>count()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DCEDA21-D34F-524F-89A5-91BABC7C312C}"/>
              </a:ext>
            </a:extLst>
          </p:cNvPr>
          <p:cNvCxnSpPr>
            <a:cxnSpLocks/>
            <a:stCxn id="35" idx="2"/>
            <a:endCxn id="93" idx="1"/>
          </p:cNvCxnSpPr>
          <p:nvPr/>
        </p:nvCxnSpPr>
        <p:spPr>
          <a:xfrm>
            <a:off x="6509574" y="5468861"/>
            <a:ext cx="506950" cy="42375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8567ED4-DE34-A542-8ADD-1987E61D8E1A}"/>
              </a:ext>
            </a:extLst>
          </p:cNvPr>
          <p:cNvCxnSpPr>
            <a:cxnSpLocks/>
          </p:cNvCxnSpPr>
          <p:nvPr/>
        </p:nvCxnSpPr>
        <p:spPr>
          <a:xfrm flipH="1">
            <a:off x="7211602" y="5500852"/>
            <a:ext cx="22586" cy="60863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565DADC-E4A4-854C-B4ED-CDEA68A2EB71}"/>
              </a:ext>
            </a:extLst>
          </p:cNvPr>
          <p:cNvCxnSpPr>
            <a:cxnSpLocks/>
          </p:cNvCxnSpPr>
          <p:nvPr/>
        </p:nvCxnSpPr>
        <p:spPr>
          <a:xfrm flipH="1">
            <a:off x="7486650" y="5500852"/>
            <a:ext cx="409048" cy="74600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18B9D56-7CBC-0349-83E9-910D6A7726A2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7564498" y="5468488"/>
            <a:ext cx="1051160" cy="1068568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0D489CD-2B61-A441-95B5-A1D16E972A19}"/>
              </a:ext>
            </a:extLst>
          </p:cNvPr>
          <p:cNvCxnSpPr>
            <a:cxnSpLocks/>
          </p:cNvCxnSpPr>
          <p:nvPr/>
        </p:nvCxnSpPr>
        <p:spPr>
          <a:xfrm flipH="1">
            <a:off x="5983111" y="2355466"/>
            <a:ext cx="526463" cy="45546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50E58D5-0C52-B346-BE0F-FFBE8DD1375C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1228491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A6E42C9-1625-4342-B2FF-3C60C81222F1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80"/>
            <a:ext cx="1930519" cy="45605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8C231B8-4B39-B242-B26A-3724E4D9A259}"/>
              </a:ext>
            </a:extLst>
          </p:cNvPr>
          <p:cNvCxnSpPr>
            <a:cxnSpLocks/>
          </p:cNvCxnSpPr>
          <p:nvPr/>
        </p:nvCxnSpPr>
        <p:spPr>
          <a:xfrm flipH="1">
            <a:off x="5983111" y="2354879"/>
            <a:ext cx="2632547" cy="45605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30D95EE-BDB7-FC4E-B315-AA77206BCC00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526463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F5CD37C-7ADC-254A-8C32-45C766811ABA}"/>
              </a:ext>
            </a:extLst>
          </p:cNvPr>
          <p:cNvCxnSpPr>
            <a:cxnSpLocks/>
          </p:cNvCxnSpPr>
          <p:nvPr/>
        </p:nvCxnSpPr>
        <p:spPr>
          <a:xfrm flipH="1">
            <a:off x="5983111" y="3853113"/>
            <a:ext cx="1228491" cy="312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5659311-0715-DF48-AC24-A0F70B5C9557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1930519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B88CD15-5732-C646-A604-74DFD4125EFE}"/>
              </a:ext>
            </a:extLst>
          </p:cNvPr>
          <p:cNvCxnSpPr>
            <a:cxnSpLocks/>
          </p:cNvCxnSpPr>
          <p:nvPr/>
        </p:nvCxnSpPr>
        <p:spPr>
          <a:xfrm flipH="1">
            <a:off x="5983111" y="3852740"/>
            <a:ext cx="2632547" cy="31286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594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ED04-847B-6F4F-B68A-E48F7B73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DBE62-75B0-B145-90BC-DA6F21135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an action nor a transformation</a:t>
            </a:r>
          </a:p>
          <a:p>
            <a:r>
              <a:rPr lang="en-US" dirty="0"/>
              <a:t>A scheduler hint</a:t>
            </a:r>
          </a:p>
          <a:p>
            <a:endParaRPr lang="en-US" dirty="0"/>
          </a:p>
          <a:p>
            <a:r>
              <a:rPr lang="en-US" dirty="0"/>
              <a:t>Tells which RDDs the Spark schedule should materialize and whether in memory or storage</a:t>
            </a:r>
          </a:p>
          <a:p>
            <a:r>
              <a:rPr lang="en-US" dirty="0"/>
              <a:t>Gives the user control over reuse/recompute/recovery tradeoffs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D346F-3772-5C43-89E5-87912F04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29BA1-1942-7B48-B8F5-6CA4C8BB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39E00-CE48-4F4D-8D04-AD0993FC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55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9C6B-1AC3-8240-A67D-09C9D656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Lineage graph of RDDs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E7B3B-A87C-5F48-B132-FD4A2FB5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F0FCF-7901-0F4E-AF50-26998DE4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5CEC5-910F-CB4B-9F5A-D4789E33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FEB91-209F-1243-8B20-0956AD2589C3}"/>
              </a:ext>
            </a:extLst>
          </p:cNvPr>
          <p:cNvSpPr/>
          <p:nvPr/>
        </p:nvSpPr>
        <p:spPr>
          <a:xfrm>
            <a:off x="6000987" y="1286934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B269B6-456A-A445-A0AA-FC0E9DBFFB1C}"/>
              </a:ext>
            </a:extLst>
          </p:cNvPr>
          <p:cNvSpPr/>
          <p:nvPr/>
        </p:nvSpPr>
        <p:spPr>
          <a:xfrm>
            <a:off x="6121637" y="141842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17162D-D7AB-0C48-89FA-A4F620960714}"/>
              </a:ext>
            </a:extLst>
          </p:cNvPr>
          <p:cNvSpPr/>
          <p:nvPr/>
        </p:nvSpPr>
        <p:spPr>
          <a:xfrm>
            <a:off x="6823665" y="1418420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D128D2-CAC6-D642-846F-47D254A693A3}"/>
              </a:ext>
            </a:extLst>
          </p:cNvPr>
          <p:cNvSpPr/>
          <p:nvPr/>
        </p:nvSpPr>
        <p:spPr>
          <a:xfrm>
            <a:off x="7525693" y="141748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95C031-7891-BD44-BC9D-4E7BF5F6D9E4}"/>
              </a:ext>
            </a:extLst>
          </p:cNvPr>
          <p:cNvSpPr/>
          <p:nvPr/>
        </p:nvSpPr>
        <p:spPr>
          <a:xfrm>
            <a:off x="8227721" y="1417487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2" name="Picture 4" descr="Image result for hard disk drive transparent">
            <a:extLst>
              <a:ext uri="{FF2B5EF4-FFF2-40B4-BE49-F238E27FC236}">
                <a16:creationId xmlns:a16="http://schemas.microsoft.com/office/drawing/2014/main" id="{37C55C92-9B99-CE4B-BC71-084388ACA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15" y="878712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2C3F35-F775-4244-B0DE-1C0489558F65}"/>
              </a:ext>
            </a:extLst>
          </p:cNvPr>
          <p:cNvSpPr txBox="1"/>
          <p:nvPr/>
        </p:nvSpPr>
        <p:spPr>
          <a:xfrm>
            <a:off x="5275240" y="1578716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F2E0D2F-D227-E14F-AD05-2836FC84EA19}"/>
              </a:ext>
            </a:extLst>
          </p:cNvPr>
          <p:cNvSpPr/>
          <p:nvPr/>
        </p:nvSpPr>
        <p:spPr>
          <a:xfrm>
            <a:off x="598313" y="1480963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</a:p>
        </p:txBody>
      </p:sp>
    </p:spTree>
    <p:extLst>
      <p:ext uri="{BB962C8B-B14F-4D97-AF65-F5344CB8AC3E}">
        <p14:creationId xmlns:p14="http://schemas.microsoft.com/office/powerpoint/2010/main" val="984901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9C6B-1AC3-8240-A67D-09C9D656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Lineage graph of RDDs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E7B3B-A87C-5F48-B132-FD4A2FB5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F0FCF-7901-0F4E-AF50-26998DE4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5CEC5-910F-CB4B-9F5A-D4789E33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FEB91-209F-1243-8B20-0956AD2589C3}"/>
              </a:ext>
            </a:extLst>
          </p:cNvPr>
          <p:cNvSpPr/>
          <p:nvPr/>
        </p:nvSpPr>
        <p:spPr>
          <a:xfrm>
            <a:off x="6000987" y="1286934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B269B6-456A-A445-A0AA-FC0E9DBFFB1C}"/>
              </a:ext>
            </a:extLst>
          </p:cNvPr>
          <p:cNvSpPr/>
          <p:nvPr/>
        </p:nvSpPr>
        <p:spPr>
          <a:xfrm>
            <a:off x="6121637" y="141842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17162D-D7AB-0C48-89FA-A4F620960714}"/>
              </a:ext>
            </a:extLst>
          </p:cNvPr>
          <p:cNvSpPr/>
          <p:nvPr/>
        </p:nvSpPr>
        <p:spPr>
          <a:xfrm>
            <a:off x="6823665" y="1418420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D128D2-CAC6-D642-846F-47D254A693A3}"/>
              </a:ext>
            </a:extLst>
          </p:cNvPr>
          <p:cNvSpPr/>
          <p:nvPr/>
        </p:nvSpPr>
        <p:spPr>
          <a:xfrm>
            <a:off x="7525693" y="141748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95C031-7891-BD44-BC9D-4E7BF5F6D9E4}"/>
              </a:ext>
            </a:extLst>
          </p:cNvPr>
          <p:cNvSpPr/>
          <p:nvPr/>
        </p:nvSpPr>
        <p:spPr>
          <a:xfrm>
            <a:off x="8227721" y="1417487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2" name="Picture 4" descr="Image result for hard disk drive transparent">
            <a:extLst>
              <a:ext uri="{FF2B5EF4-FFF2-40B4-BE49-F238E27FC236}">
                <a16:creationId xmlns:a16="http://schemas.microsoft.com/office/drawing/2014/main" id="{37C55C92-9B99-CE4B-BC71-084388ACA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15" y="878712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2C3F35-F775-4244-B0DE-1C0489558F65}"/>
              </a:ext>
            </a:extLst>
          </p:cNvPr>
          <p:cNvSpPr txBox="1"/>
          <p:nvPr/>
        </p:nvSpPr>
        <p:spPr>
          <a:xfrm>
            <a:off x="5275240" y="1578716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F2E0D2F-D227-E14F-AD05-2836FC84EA19}"/>
              </a:ext>
            </a:extLst>
          </p:cNvPr>
          <p:cNvSpPr/>
          <p:nvPr/>
        </p:nvSpPr>
        <p:spPr>
          <a:xfrm>
            <a:off x="598313" y="1480963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398011-9EFC-A244-A340-1B950BDA9652}"/>
              </a:ext>
            </a:extLst>
          </p:cNvPr>
          <p:cNvGrpSpPr/>
          <p:nvPr/>
        </p:nvGrpSpPr>
        <p:grpSpPr>
          <a:xfrm>
            <a:off x="6000987" y="2612497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688D13F-B794-B24D-9667-8A2B2A34FFC0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C71AB6-AF10-E449-8DE8-C7A0BB334C87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94F2B2-3480-124C-B55D-C786F5874BBB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5D0387-35B2-8842-A467-2CE4DB2E7347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B39753F-57D5-8F48-9D3F-6BB80B3CB63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6286E27-B22D-FD47-93AB-39359978F4B3}"/>
              </a:ext>
            </a:extLst>
          </p:cNvPr>
          <p:cNvGrpSpPr/>
          <p:nvPr/>
        </p:nvGrpSpPr>
        <p:grpSpPr>
          <a:xfrm>
            <a:off x="5106412" y="2129621"/>
            <a:ext cx="1037028" cy="1105941"/>
            <a:chOff x="5106412" y="2129621"/>
            <a:chExt cx="1037028" cy="1105941"/>
          </a:xfrm>
        </p:grpSpPr>
        <p:pic>
          <p:nvPicPr>
            <p:cNvPr id="21" name="Picture 20" descr="to_ddr333memory_350.gif">
              <a:extLst>
                <a:ext uri="{FF2B5EF4-FFF2-40B4-BE49-F238E27FC236}">
                  <a16:creationId xmlns:a16="http://schemas.microsoft.com/office/drawing/2014/main" id="{4790BD75-7B4B-B840-8760-A989D6E87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412" y="2129621"/>
              <a:ext cx="1037028" cy="1023834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2291D0-5A8A-C847-8DE7-F9B15DEEAF38}"/>
                </a:ext>
              </a:extLst>
            </p:cNvPr>
            <p:cNvSpPr txBox="1"/>
            <p:nvPr/>
          </p:nvSpPr>
          <p:spPr>
            <a:xfrm>
              <a:off x="5201825" y="2835452"/>
              <a:ext cx="853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pitchFamily="2" charset="0"/>
                </a:rPr>
                <a:t>errors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CFB333-39F7-9547-BDF8-0EEE0F4C33C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396685" y="186612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4DCA1B-2F32-6B4A-BD83-5A7B0D173F3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098713" y="1866119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15E61A-7AC2-644B-A20E-02BDF511ABF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7800741" y="186518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98E85D-9FAB-AA4A-89CE-38D22BFBD6E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502769" y="1865186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45D3F65-5B6C-A849-B14B-2C21F4A17467}"/>
              </a:ext>
            </a:extLst>
          </p:cNvPr>
          <p:cNvSpPr/>
          <p:nvPr/>
        </p:nvSpPr>
        <p:spPr>
          <a:xfrm>
            <a:off x="598313" y="2576554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6F8F2E-2E94-D345-B2E7-DA3E9B6D807B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958624" y="1998134"/>
            <a:ext cx="0" cy="5784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4E312CD-0961-5749-A7A2-1ED8A26E1888}"/>
              </a:ext>
            </a:extLst>
          </p:cNvPr>
          <p:cNvSpPr/>
          <p:nvPr/>
        </p:nvSpPr>
        <p:spPr>
          <a:xfrm>
            <a:off x="2055575" y="2058924"/>
            <a:ext cx="33810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filter(_.</a:t>
            </a:r>
            <a:r>
              <a:rPr lang="en-US" sz="2000" i="1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startsWith</a:t>
            </a:r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(“ERROR”))</a:t>
            </a:r>
          </a:p>
        </p:txBody>
      </p:sp>
    </p:spTree>
    <p:extLst>
      <p:ext uri="{BB962C8B-B14F-4D97-AF65-F5344CB8AC3E}">
        <p14:creationId xmlns:p14="http://schemas.microsoft.com/office/powerpoint/2010/main" val="953194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9C6B-1AC3-8240-A67D-09C9D656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Lineage graph of RDDs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E7B3B-A87C-5F48-B132-FD4A2FB5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F0FCF-7901-0F4E-AF50-26998DE4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5CEC5-910F-CB4B-9F5A-D4789E33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FEB91-209F-1243-8B20-0956AD2589C3}"/>
              </a:ext>
            </a:extLst>
          </p:cNvPr>
          <p:cNvSpPr/>
          <p:nvPr/>
        </p:nvSpPr>
        <p:spPr>
          <a:xfrm>
            <a:off x="6000987" y="1286934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B269B6-456A-A445-A0AA-FC0E9DBFFB1C}"/>
              </a:ext>
            </a:extLst>
          </p:cNvPr>
          <p:cNvSpPr/>
          <p:nvPr/>
        </p:nvSpPr>
        <p:spPr>
          <a:xfrm>
            <a:off x="6121637" y="141842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17162D-D7AB-0C48-89FA-A4F620960714}"/>
              </a:ext>
            </a:extLst>
          </p:cNvPr>
          <p:cNvSpPr/>
          <p:nvPr/>
        </p:nvSpPr>
        <p:spPr>
          <a:xfrm>
            <a:off x="6823665" y="1418420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D128D2-CAC6-D642-846F-47D254A693A3}"/>
              </a:ext>
            </a:extLst>
          </p:cNvPr>
          <p:cNvSpPr/>
          <p:nvPr/>
        </p:nvSpPr>
        <p:spPr>
          <a:xfrm>
            <a:off x="7525693" y="141748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95C031-7891-BD44-BC9D-4E7BF5F6D9E4}"/>
              </a:ext>
            </a:extLst>
          </p:cNvPr>
          <p:cNvSpPr/>
          <p:nvPr/>
        </p:nvSpPr>
        <p:spPr>
          <a:xfrm>
            <a:off x="8227721" y="1417487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2" name="Picture 4" descr="Image result for hard disk drive transparent">
            <a:extLst>
              <a:ext uri="{FF2B5EF4-FFF2-40B4-BE49-F238E27FC236}">
                <a16:creationId xmlns:a16="http://schemas.microsoft.com/office/drawing/2014/main" id="{37C55C92-9B99-CE4B-BC71-084388ACA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15" y="878712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2C3F35-F775-4244-B0DE-1C0489558F65}"/>
              </a:ext>
            </a:extLst>
          </p:cNvPr>
          <p:cNvSpPr txBox="1"/>
          <p:nvPr/>
        </p:nvSpPr>
        <p:spPr>
          <a:xfrm>
            <a:off x="5275240" y="1578716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F2E0D2F-D227-E14F-AD05-2836FC84EA19}"/>
              </a:ext>
            </a:extLst>
          </p:cNvPr>
          <p:cNvSpPr/>
          <p:nvPr/>
        </p:nvSpPr>
        <p:spPr>
          <a:xfrm>
            <a:off x="598313" y="1480963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398011-9EFC-A244-A340-1B950BDA9652}"/>
              </a:ext>
            </a:extLst>
          </p:cNvPr>
          <p:cNvGrpSpPr/>
          <p:nvPr/>
        </p:nvGrpSpPr>
        <p:grpSpPr>
          <a:xfrm>
            <a:off x="6000987" y="2612497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688D13F-B794-B24D-9667-8A2B2A34FFC0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C71AB6-AF10-E449-8DE8-C7A0BB334C87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94F2B2-3480-124C-B55D-C786F5874BBB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5D0387-35B2-8842-A467-2CE4DB2E7347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B39753F-57D5-8F48-9D3F-6BB80B3CB63A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6286E27-B22D-FD47-93AB-39359978F4B3}"/>
              </a:ext>
            </a:extLst>
          </p:cNvPr>
          <p:cNvGrpSpPr/>
          <p:nvPr/>
        </p:nvGrpSpPr>
        <p:grpSpPr>
          <a:xfrm>
            <a:off x="5106412" y="2129621"/>
            <a:ext cx="1037028" cy="1105941"/>
            <a:chOff x="5106412" y="2129621"/>
            <a:chExt cx="1037028" cy="1105941"/>
          </a:xfrm>
        </p:grpSpPr>
        <p:pic>
          <p:nvPicPr>
            <p:cNvPr id="21" name="Picture 20" descr="to_ddr333memory_350.gif">
              <a:extLst>
                <a:ext uri="{FF2B5EF4-FFF2-40B4-BE49-F238E27FC236}">
                  <a16:creationId xmlns:a16="http://schemas.microsoft.com/office/drawing/2014/main" id="{4790BD75-7B4B-B840-8760-A989D6E87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412" y="2129621"/>
              <a:ext cx="1037028" cy="1023834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2291D0-5A8A-C847-8DE7-F9B15DEEAF38}"/>
                </a:ext>
              </a:extLst>
            </p:cNvPr>
            <p:cNvSpPr txBox="1"/>
            <p:nvPr/>
          </p:nvSpPr>
          <p:spPr>
            <a:xfrm>
              <a:off x="5201825" y="2835452"/>
              <a:ext cx="853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pitchFamily="2" charset="0"/>
                </a:rPr>
                <a:t>errors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CFB333-39F7-9547-BDF8-0EEE0F4C33C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396685" y="186612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4DCA1B-2F32-6B4A-BD83-5A7B0D173F3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098713" y="1866119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15E61A-7AC2-644B-A20E-02BDF511ABF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7800741" y="186518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98E85D-9FAB-AA4A-89CE-38D22BFBD6E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502769" y="1865186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45D3F65-5B6C-A849-B14B-2C21F4A17467}"/>
              </a:ext>
            </a:extLst>
          </p:cNvPr>
          <p:cNvSpPr/>
          <p:nvPr/>
        </p:nvSpPr>
        <p:spPr>
          <a:xfrm>
            <a:off x="598313" y="2576554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6F8F2E-2E94-D345-B2E7-DA3E9B6D807B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958624" y="1998134"/>
            <a:ext cx="0" cy="5784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4E312CD-0961-5749-A7A2-1ED8A26E1888}"/>
              </a:ext>
            </a:extLst>
          </p:cNvPr>
          <p:cNvSpPr/>
          <p:nvPr/>
        </p:nvSpPr>
        <p:spPr>
          <a:xfrm>
            <a:off x="2055575" y="2058924"/>
            <a:ext cx="33810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filter(_.</a:t>
            </a:r>
            <a:r>
              <a:rPr lang="en-US" sz="2000" i="1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startsWith</a:t>
            </a:r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(“ERROR”))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897F75C-5FD3-D94E-ACDD-3C9AC864E843}"/>
              </a:ext>
            </a:extLst>
          </p:cNvPr>
          <p:cNvGrpSpPr/>
          <p:nvPr/>
        </p:nvGrpSpPr>
        <p:grpSpPr>
          <a:xfrm>
            <a:off x="6000987" y="4061552"/>
            <a:ext cx="2901244" cy="284667"/>
            <a:chOff x="6113876" y="1788408"/>
            <a:chExt cx="2901244" cy="7112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2BB2ADE-A9DE-0748-95D3-6CAD121CCA0C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5FF84E5-2545-EA4E-B19C-EFC8784C3352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F5BCA59-05B8-2A45-9614-B4603B20C30C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466FA6-56E9-6249-8FB9-BB058B710990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F40E7B4-077B-7347-990F-CBB24172004C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3F37907-4353-2349-9E46-FD3CAA1622C5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6396685" y="2976355"/>
            <a:ext cx="0" cy="113782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C808BB-6389-F74D-B99B-5A76DC5BA194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7098713" y="2976354"/>
            <a:ext cx="0" cy="11378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9A0C923-1E3C-2E49-BABE-2962D8A31AF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7800741" y="2975769"/>
            <a:ext cx="0" cy="113803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A2A948-00DC-0E49-AC1E-16C562302144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8502769" y="2975768"/>
            <a:ext cx="0" cy="113804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FDA172D-53CE-644A-A5D7-8D7B3866E592}"/>
              </a:ext>
            </a:extLst>
          </p:cNvPr>
          <p:cNvSpPr/>
          <p:nvPr/>
        </p:nvSpPr>
        <p:spPr>
          <a:xfrm>
            <a:off x="598313" y="3944820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HDFS errors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6524D38-BF8D-8B4D-8319-27F433754318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1958624" y="3093725"/>
            <a:ext cx="0" cy="85109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14AE51B-99E0-494E-9EBD-E416D12FCDD3}"/>
              </a:ext>
            </a:extLst>
          </p:cNvPr>
          <p:cNvSpPr/>
          <p:nvPr/>
        </p:nvSpPr>
        <p:spPr>
          <a:xfrm>
            <a:off x="2055575" y="3454055"/>
            <a:ext cx="3004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filter(_.contains(“HDFS”))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2CC2BF0-E4B5-5348-BFB8-C8F51604908A}"/>
              </a:ext>
            </a:extLst>
          </p:cNvPr>
          <p:cNvGrpSpPr/>
          <p:nvPr/>
        </p:nvGrpSpPr>
        <p:grpSpPr>
          <a:xfrm>
            <a:off x="4916740" y="3491527"/>
            <a:ext cx="1479892" cy="1142332"/>
            <a:chOff x="4909598" y="2129621"/>
            <a:chExt cx="1479892" cy="1142332"/>
          </a:xfrm>
        </p:grpSpPr>
        <p:pic>
          <p:nvPicPr>
            <p:cNvPr id="44" name="Picture 43" descr="to_ddr333memory_350.gif">
              <a:extLst>
                <a:ext uri="{FF2B5EF4-FFF2-40B4-BE49-F238E27FC236}">
                  <a16:creationId xmlns:a16="http://schemas.microsoft.com/office/drawing/2014/main" id="{180C47C5-A645-F64E-9326-89337BF00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412" y="2129621"/>
              <a:ext cx="1037028" cy="1023834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0519232-41B0-D84A-9A16-21538B96DEC4}"/>
                </a:ext>
              </a:extLst>
            </p:cNvPr>
            <p:cNvSpPr txBox="1"/>
            <p:nvPr/>
          </p:nvSpPr>
          <p:spPr>
            <a:xfrm>
              <a:off x="4909598" y="2902621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" pitchFamily="2" charset="0"/>
                </a:rPr>
                <a:t>HDFS errors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3022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9C6B-1AC3-8240-A67D-09C9D656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Lineage graph of RDDs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E7B3B-A87C-5F48-B132-FD4A2FB5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F0FCF-7901-0F4E-AF50-26998DE4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5CEC5-910F-CB4B-9F5A-D4789E33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FEB91-209F-1243-8B20-0956AD2589C3}"/>
              </a:ext>
            </a:extLst>
          </p:cNvPr>
          <p:cNvSpPr/>
          <p:nvPr/>
        </p:nvSpPr>
        <p:spPr>
          <a:xfrm>
            <a:off x="6000987" y="1286934"/>
            <a:ext cx="2901244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B269B6-456A-A445-A0AA-FC0E9DBFFB1C}"/>
              </a:ext>
            </a:extLst>
          </p:cNvPr>
          <p:cNvSpPr/>
          <p:nvPr/>
        </p:nvSpPr>
        <p:spPr>
          <a:xfrm>
            <a:off x="6121637" y="1418421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17162D-D7AB-0C48-89FA-A4F620960714}"/>
              </a:ext>
            </a:extLst>
          </p:cNvPr>
          <p:cNvSpPr/>
          <p:nvPr/>
        </p:nvSpPr>
        <p:spPr>
          <a:xfrm>
            <a:off x="6823665" y="1418420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D128D2-CAC6-D642-846F-47D254A693A3}"/>
              </a:ext>
            </a:extLst>
          </p:cNvPr>
          <p:cNvSpPr/>
          <p:nvPr/>
        </p:nvSpPr>
        <p:spPr>
          <a:xfrm>
            <a:off x="7525693" y="1417488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95C031-7891-BD44-BC9D-4E7BF5F6D9E4}"/>
              </a:ext>
            </a:extLst>
          </p:cNvPr>
          <p:cNvSpPr/>
          <p:nvPr/>
        </p:nvSpPr>
        <p:spPr>
          <a:xfrm>
            <a:off x="8227721" y="1417487"/>
            <a:ext cx="550096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/>
          </a:p>
        </p:txBody>
      </p:sp>
      <p:pic>
        <p:nvPicPr>
          <p:cNvPr id="12" name="Picture 4" descr="Image result for hard disk drive transparent">
            <a:extLst>
              <a:ext uri="{FF2B5EF4-FFF2-40B4-BE49-F238E27FC236}">
                <a16:creationId xmlns:a16="http://schemas.microsoft.com/office/drawing/2014/main" id="{37C55C92-9B99-CE4B-BC71-084388ACA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15" y="878712"/>
            <a:ext cx="993422" cy="7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2C3F35-F775-4244-B0DE-1C0489558F65}"/>
              </a:ext>
            </a:extLst>
          </p:cNvPr>
          <p:cNvSpPr txBox="1"/>
          <p:nvPr/>
        </p:nvSpPr>
        <p:spPr>
          <a:xfrm>
            <a:off x="5275240" y="1578716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lines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2510AA-FB8F-7A47-B648-C320475335A7}"/>
              </a:ext>
            </a:extLst>
          </p:cNvPr>
          <p:cNvGrpSpPr/>
          <p:nvPr/>
        </p:nvGrpSpPr>
        <p:grpSpPr>
          <a:xfrm>
            <a:off x="6000987" y="2612497"/>
            <a:ext cx="2901244" cy="446792"/>
            <a:chOff x="6113876" y="1788408"/>
            <a:chExt cx="2901244" cy="71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ACA11A-E33F-514B-B051-03E554161571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7CE64CC-58CA-014E-926E-16A43315D1EB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9784315-B75C-BE4C-9FB9-0B88194C647A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7A052A5-2C9C-8F4C-AF74-10693A848FAB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B9108CA-F924-274B-B752-87610409199B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E2B6732-6FDF-2847-84FE-D7F43CC5A301}"/>
              </a:ext>
            </a:extLst>
          </p:cNvPr>
          <p:cNvGrpSpPr/>
          <p:nvPr/>
        </p:nvGrpSpPr>
        <p:grpSpPr>
          <a:xfrm>
            <a:off x="6000987" y="4061552"/>
            <a:ext cx="2901244" cy="284667"/>
            <a:chOff x="6113876" y="1788408"/>
            <a:chExt cx="2901244" cy="711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A5BFEE-4D5B-9648-AED3-DD69A889CE05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A1C8AFE-22F4-B848-8ED8-43CC1C3081F7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1E75634-EB58-BF46-BFEA-A0CF79F223D4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2757D99-954B-024C-B82C-B0B1AC0BB8B4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4CFCA9-C659-4842-A113-742C40F9E6CD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BCDB3F-9A89-254B-AEA9-CD52B93C574A}"/>
              </a:ext>
            </a:extLst>
          </p:cNvPr>
          <p:cNvGrpSpPr/>
          <p:nvPr/>
        </p:nvGrpSpPr>
        <p:grpSpPr>
          <a:xfrm>
            <a:off x="6000987" y="5399754"/>
            <a:ext cx="2901244" cy="284667"/>
            <a:chOff x="6113876" y="1788408"/>
            <a:chExt cx="2901244" cy="7112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17681EC-188F-D346-95E6-A0F236E3AFDB}"/>
                </a:ext>
              </a:extLst>
            </p:cNvPr>
            <p:cNvSpPr/>
            <p:nvPr/>
          </p:nvSpPr>
          <p:spPr>
            <a:xfrm>
              <a:off x="6113876" y="1788408"/>
              <a:ext cx="2901244" cy="711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2A77164-04F0-0344-A4C3-E32F5FAD5B3E}"/>
                </a:ext>
              </a:extLst>
            </p:cNvPr>
            <p:cNvSpPr/>
            <p:nvPr/>
          </p:nvSpPr>
          <p:spPr>
            <a:xfrm>
              <a:off x="6234526" y="1919895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431E6F-1140-544A-BEF1-D6F430532C03}"/>
                </a:ext>
              </a:extLst>
            </p:cNvPr>
            <p:cNvSpPr/>
            <p:nvPr/>
          </p:nvSpPr>
          <p:spPr>
            <a:xfrm>
              <a:off x="6936554" y="1919894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417EE4C-A2D9-C34F-AD34-BC7346240C84}"/>
                </a:ext>
              </a:extLst>
            </p:cNvPr>
            <p:cNvSpPr/>
            <p:nvPr/>
          </p:nvSpPr>
          <p:spPr>
            <a:xfrm>
              <a:off x="7638582" y="1918962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5192F2F-8507-8A4B-BA4C-6B62A976C2D7}"/>
                </a:ext>
              </a:extLst>
            </p:cNvPr>
            <p:cNvSpPr/>
            <p:nvPr/>
          </p:nvSpPr>
          <p:spPr>
            <a:xfrm>
              <a:off x="8340610" y="1918961"/>
              <a:ext cx="550096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200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C3822E1-79A5-E24F-8211-F3A31A13BF54}"/>
              </a:ext>
            </a:extLst>
          </p:cNvPr>
          <p:cNvGrpSpPr/>
          <p:nvPr/>
        </p:nvGrpSpPr>
        <p:grpSpPr>
          <a:xfrm>
            <a:off x="5106412" y="2129621"/>
            <a:ext cx="1037028" cy="1105941"/>
            <a:chOff x="5106412" y="2129621"/>
            <a:chExt cx="1037028" cy="1105941"/>
          </a:xfrm>
        </p:grpSpPr>
        <p:pic>
          <p:nvPicPr>
            <p:cNvPr id="38" name="Picture 37" descr="to_ddr333memory_350.gif">
              <a:extLst>
                <a:ext uri="{FF2B5EF4-FFF2-40B4-BE49-F238E27FC236}">
                  <a16:creationId xmlns:a16="http://schemas.microsoft.com/office/drawing/2014/main" id="{D80DC45B-2E12-BB45-9E61-A234416F3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412" y="2129621"/>
              <a:ext cx="1037028" cy="1023834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AE5556B-8D52-6E44-A52A-890A1E7BA856}"/>
                </a:ext>
              </a:extLst>
            </p:cNvPr>
            <p:cNvSpPr txBox="1"/>
            <p:nvPr/>
          </p:nvSpPr>
          <p:spPr>
            <a:xfrm>
              <a:off x="5201825" y="2835452"/>
              <a:ext cx="853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pitchFamily="2" charset="0"/>
                </a:rPr>
                <a:t>errors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E514EDD-F269-1F4E-8D37-31756FF41912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6396685" y="1866120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B479F32-7910-4F49-8BC0-BF4527774C6B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7098713" y="1866119"/>
            <a:ext cx="0" cy="82898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A62A3C8-8C2F-7E42-8F4A-9C526AA4D4BE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7800741" y="1865187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34F03F-0537-A148-B61A-B044AE362115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>
            <a:off x="8502769" y="1865186"/>
            <a:ext cx="0" cy="8293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7C2C0BE-0FEF-374D-BFDA-9C7EC11826D8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6396685" y="2976355"/>
            <a:ext cx="0" cy="113782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4C2248-73DF-5548-B365-4B97D415FC80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>
            <a:off x="7098713" y="2976354"/>
            <a:ext cx="0" cy="113782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51E616-B94B-4A43-83C1-9DFA3CC71780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7800741" y="2975769"/>
            <a:ext cx="0" cy="113803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73C5460-CE97-814D-8068-CEDF28A1B473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>
            <a:off x="8502769" y="2975768"/>
            <a:ext cx="0" cy="113804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F2E0D2F-D227-E14F-AD05-2836FC84EA19}"/>
              </a:ext>
            </a:extLst>
          </p:cNvPr>
          <p:cNvSpPr/>
          <p:nvPr/>
        </p:nvSpPr>
        <p:spPr>
          <a:xfrm>
            <a:off x="598313" y="1480963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50A3515-CBD2-5643-9A8B-20856A464E85}"/>
              </a:ext>
            </a:extLst>
          </p:cNvPr>
          <p:cNvSpPr/>
          <p:nvPr/>
        </p:nvSpPr>
        <p:spPr>
          <a:xfrm>
            <a:off x="598313" y="2576554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errors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01EF632F-924E-7442-ACCE-1B7909828A1E}"/>
              </a:ext>
            </a:extLst>
          </p:cNvPr>
          <p:cNvSpPr/>
          <p:nvPr/>
        </p:nvSpPr>
        <p:spPr>
          <a:xfrm>
            <a:off x="598313" y="3944820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HDFS errors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A8B62AE-1FEB-6C4D-9FB8-38FF0AC0B85B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>
            <a:off x="6396685" y="4293378"/>
            <a:ext cx="0" cy="1159005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2214E2-87E8-884B-940F-D5001FE6EC0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7098713" y="4293005"/>
            <a:ext cx="0" cy="115937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702BB84-9D63-9B4B-AFAC-DD5CFE00E5DE}"/>
              </a:ext>
            </a:extLst>
          </p:cNvPr>
          <p:cNvCxnSpPr>
            <a:cxnSpLocks/>
            <a:stCxn id="24" idx="2"/>
            <a:endCxn id="30" idx="0"/>
          </p:cNvCxnSpPr>
          <p:nvPr/>
        </p:nvCxnSpPr>
        <p:spPr>
          <a:xfrm>
            <a:off x="7800741" y="4293005"/>
            <a:ext cx="0" cy="1159005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594B85B-0491-4949-A266-1D9C3FC5AB12}"/>
              </a:ext>
            </a:extLst>
          </p:cNvPr>
          <p:cNvCxnSpPr>
            <a:cxnSpLocks/>
            <a:stCxn id="25" idx="2"/>
            <a:endCxn id="31" idx="0"/>
          </p:cNvCxnSpPr>
          <p:nvPr/>
        </p:nvCxnSpPr>
        <p:spPr>
          <a:xfrm>
            <a:off x="8502769" y="4293005"/>
            <a:ext cx="0" cy="1159005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D5D510EA-982A-7949-A85B-49B69E21C5D4}"/>
              </a:ext>
            </a:extLst>
          </p:cNvPr>
          <p:cNvSpPr/>
          <p:nvPr/>
        </p:nvSpPr>
        <p:spPr>
          <a:xfrm>
            <a:off x="598313" y="5283022"/>
            <a:ext cx="2720622" cy="51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 fields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C0872B0-1F72-B24B-98FC-E5EA8FA515BE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>
            <a:off x="1958624" y="1998134"/>
            <a:ext cx="0" cy="5784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365DCC0-D1BF-1240-8A8A-CDE8E27A272E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1958624" y="3093725"/>
            <a:ext cx="0" cy="85109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51425FF-02F8-984B-A004-F30D04C2FFE5}"/>
              </a:ext>
            </a:extLst>
          </p:cNvPr>
          <p:cNvCxnSpPr>
            <a:cxnSpLocks/>
            <a:stCxn id="66" idx="2"/>
            <a:endCxn id="79" idx="0"/>
          </p:cNvCxnSpPr>
          <p:nvPr/>
        </p:nvCxnSpPr>
        <p:spPr>
          <a:xfrm>
            <a:off x="1958624" y="4461991"/>
            <a:ext cx="0" cy="8210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79337FF-0062-D04C-A559-5B372C34C78C}"/>
              </a:ext>
            </a:extLst>
          </p:cNvPr>
          <p:cNvSpPr/>
          <p:nvPr/>
        </p:nvSpPr>
        <p:spPr>
          <a:xfrm>
            <a:off x="2055575" y="2058924"/>
            <a:ext cx="33810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filter(_.</a:t>
            </a:r>
            <a:r>
              <a:rPr lang="en-US" sz="2000" i="1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startsWith</a:t>
            </a:r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(“ERROR”))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BF9236C-DEAC-584F-B962-25A850D5EE87}"/>
              </a:ext>
            </a:extLst>
          </p:cNvPr>
          <p:cNvSpPr/>
          <p:nvPr/>
        </p:nvSpPr>
        <p:spPr>
          <a:xfrm>
            <a:off x="2055575" y="3454055"/>
            <a:ext cx="3004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filter(_.contains(“HDFS”))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ECE493F-B980-4145-AE6A-58C0C84777B2}"/>
              </a:ext>
            </a:extLst>
          </p:cNvPr>
          <p:cNvSpPr/>
          <p:nvPr/>
        </p:nvSpPr>
        <p:spPr>
          <a:xfrm>
            <a:off x="2055575" y="4851899"/>
            <a:ext cx="2201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nsolas"/>
              </a:rPr>
              <a:t>map(_.split(‘\t’)(3))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F4BA053-F5B7-8942-98A1-2974A46A43DE}"/>
              </a:ext>
            </a:extLst>
          </p:cNvPr>
          <p:cNvGrpSpPr/>
          <p:nvPr/>
        </p:nvGrpSpPr>
        <p:grpSpPr>
          <a:xfrm>
            <a:off x="4916740" y="3491527"/>
            <a:ext cx="1479892" cy="1142332"/>
            <a:chOff x="4909598" y="2129621"/>
            <a:chExt cx="1479892" cy="1142332"/>
          </a:xfrm>
        </p:grpSpPr>
        <p:pic>
          <p:nvPicPr>
            <p:cNvPr id="96" name="Picture 95" descr="to_ddr333memory_350.gif">
              <a:extLst>
                <a:ext uri="{FF2B5EF4-FFF2-40B4-BE49-F238E27FC236}">
                  <a16:creationId xmlns:a16="http://schemas.microsoft.com/office/drawing/2014/main" id="{2D3F750E-194E-774C-B664-A4DD6E1AC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412" y="2129621"/>
              <a:ext cx="1037028" cy="1023834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5F004AF-0806-494F-B0D2-F699366A0ED8}"/>
                </a:ext>
              </a:extLst>
            </p:cNvPr>
            <p:cNvSpPr txBox="1"/>
            <p:nvPr/>
          </p:nvSpPr>
          <p:spPr>
            <a:xfrm>
              <a:off x="4909598" y="2902621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" pitchFamily="2" charset="0"/>
                </a:rPr>
                <a:t>HDFS errors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AC2AC20-2EF3-5947-BE3B-9EE8F1907875}"/>
              </a:ext>
            </a:extLst>
          </p:cNvPr>
          <p:cNvGrpSpPr/>
          <p:nvPr/>
        </p:nvGrpSpPr>
        <p:grpSpPr>
          <a:xfrm>
            <a:off x="4988602" y="4843680"/>
            <a:ext cx="1223412" cy="1141179"/>
            <a:chOff x="5013220" y="2129621"/>
            <a:chExt cx="1223412" cy="1141179"/>
          </a:xfrm>
        </p:grpSpPr>
        <p:pic>
          <p:nvPicPr>
            <p:cNvPr id="99" name="Picture 98" descr="to_ddr333memory_350.gif">
              <a:extLst>
                <a:ext uri="{FF2B5EF4-FFF2-40B4-BE49-F238E27FC236}">
                  <a16:creationId xmlns:a16="http://schemas.microsoft.com/office/drawing/2014/main" id="{8149FF61-6805-424C-B597-D5C4A61BD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412" y="2129621"/>
              <a:ext cx="1037028" cy="1023834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0C4BD46-3E3C-EA45-BBE8-193CEA5126CB}"/>
                </a:ext>
              </a:extLst>
            </p:cNvPr>
            <p:cNvSpPr txBox="1"/>
            <p:nvPr/>
          </p:nvSpPr>
          <p:spPr>
            <a:xfrm>
              <a:off x="5013220" y="2901468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" pitchFamily="2" charset="0"/>
                </a:rPr>
                <a:t>time fields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90180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3A07-6253-4F4F-96FA-C8BC42DB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 &amp; wide dependencies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2991D-165E-2047-B179-C624C08B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3FC66-FD4B-1D4E-BDD1-0ADC89D2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BB2CC-08F0-A84E-92D8-85F20AA1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9ED2A-F1B0-9E44-A381-1D9B842D1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92" y="1111526"/>
            <a:ext cx="6141301" cy="399636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D4B928-ED45-F74D-B847-0A19B873C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9014" y="5107887"/>
            <a:ext cx="7332594" cy="1457740"/>
          </a:xfrm>
        </p:spPr>
        <p:txBody>
          <a:bodyPr>
            <a:normAutofit fontScale="85000" lnSpcReduction="20000"/>
          </a:bodyPr>
          <a:lstStyle/>
          <a:p>
            <a:pPr marL="0" indent="0">
              <a:buFontTx/>
              <a:buNone/>
            </a:pPr>
            <a:r>
              <a:rPr lang="en-US" sz="2400" b="1" dirty="0">
                <a:ea typeface="ＭＳ Ｐゴシック" charset="-128"/>
                <a:cs typeface="ＭＳ Ｐゴシック" charset="-128"/>
              </a:rPr>
              <a:t>Narrow:</a:t>
            </a:r>
            <a:r>
              <a:rPr lang="en-US" sz="2400" dirty="0">
                <a:ea typeface="ＭＳ Ｐゴシック" charset="-128"/>
                <a:cs typeface="ＭＳ Ｐゴシック" charset="-128"/>
              </a:rPr>
              <a:t> each parent partition used by at most one child partition (can partition on one machine)</a:t>
            </a:r>
          </a:p>
          <a:p>
            <a:pPr marL="0" indent="0">
              <a:buFontTx/>
              <a:buNone/>
            </a:pPr>
            <a:r>
              <a:rPr lang="en-US" sz="2400" b="1" dirty="0">
                <a:ea typeface="ＭＳ Ｐゴシック" charset="-128"/>
                <a:cs typeface="ＭＳ Ｐゴシック" charset="-128"/>
              </a:rPr>
              <a:t>Wide:</a:t>
            </a:r>
            <a:r>
              <a:rPr lang="en-US" sz="2400" dirty="0">
                <a:ea typeface="ＭＳ Ｐゴシック" charset="-128"/>
                <a:cs typeface="ＭＳ Ｐゴシック" charset="-128"/>
              </a:rPr>
              <a:t> multiple child partitions depend on one parent partition</a:t>
            </a:r>
          </a:p>
          <a:p>
            <a:pPr marL="0" indent="0">
              <a:buFontTx/>
              <a:buNone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Must stall for all parent data, loss of child requires whole parent RDD (not just a small # of partitions)</a:t>
            </a:r>
          </a:p>
        </p:txBody>
      </p:sp>
    </p:spTree>
    <p:extLst>
      <p:ext uri="{BB962C8B-B14F-4D97-AF65-F5344CB8AC3E}">
        <p14:creationId xmlns:p14="http://schemas.microsoft.com/office/powerpoint/2010/main" val="3917418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F162-677B-184D-A37B-41657DA4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scheduler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0A8E8-F4FF-5348-A918-9AEAE066C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B2F31-3C60-6247-BE0D-CF9A1017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22BA4-EE6B-DA49-ABE6-405CDE71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4AA2F6-FCD4-6349-86A6-102EAC29B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3" y="1593573"/>
            <a:ext cx="3646178" cy="4304764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Dryad-like DAGs</a:t>
            </a:r>
          </a:p>
          <a:p>
            <a:pPr marL="0" indent="0">
              <a:buFontTx/>
              <a:buNone/>
            </a:pPr>
            <a:endParaRPr lang="en-US" sz="2400" dirty="0">
              <a:ea typeface="ＭＳ Ｐゴシック" charset="-128"/>
              <a:cs typeface="ＭＳ Ｐゴシック" charset="-128"/>
            </a:endParaRPr>
          </a:p>
          <a:p>
            <a:pPr marL="0" indent="0">
              <a:buFontTx/>
              <a:buNone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Pipelines functions</a:t>
            </a:r>
            <a:br>
              <a:rPr lang="en-US" sz="2400" dirty="0">
                <a:ea typeface="ＭＳ Ｐゴシック" charset="-128"/>
                <a:cs typeface="ＭＳ Ｐゴシック" charset="-128"/>
              </a:rPr>
            </a:br>
            <a:r>
              <a:rPr lang="en-US" sz="2400" dirty="0">
                <a:ea typeface="ＭＳ Ｐゴシック" charset="-128"/>
                <a:cs typeface="ＭＳ Ｐゴシック" charset="-128"/>
              </a:rPr>
              <a:t>within a stage</a:t>
            </a:r>
          </a:p>
          <a:p>
            <a:pPr marL="0" indent="0">
              <a:buFontTx/>
              <a:buNone/>
            </a:pPr>
            <a:endParaRPr lang="en-US" sz="2400" dirty="0">
              <a:ea typeface="ＭＳ Ｐゴシック" charset="-128"/>
              <a:cs typeface="ＭＳ Ｐゴシック" charset="-128"/>
            </a:endParaRPr>
          </a:p>
          <a:p>
            <a:pPr marL="0" indent="0">
              <a:buFontTx/>
              <a:buNone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Locality &amp; data </a:t>
            </a:r>
            <a:br>
              <a:rPr lang="en-US" sz="2400" dirty="0">
                <a:ea typeface="ＭＳ Ｐゴシック" charset="-128"/>
                <a:cs typeface="ＭＳ Ｐゴシック" charset="-128"/>
              </a:rPr>
            </a:br>
            <a:r>
              <a:rPr lang="en-US" sz="2400" dirty="0">
                <a:ea typeface="ＭＳ Ｐゴシック" charset="-128"/>
                <a:cs typeface="ＭＳ Ｐゴシック" charset="-128"/>
              </a:rPr>
              <a:t>reuse aware</a:t>
            </a:r>
          </a:p>
          <a:p>
            <a:pPr marL="0" indent="0">
              <a:buFontTx/>
              <a:buNone/>
            </a:pPr>
            <a:endParaRPr lang="en-US" sz="2400" dirty="0">
              <a:ea typeface="ＭＳ Ｐゴシック" charset="-128"/>
              <a:cs typeface="ＭＳ Ｐゴシック" charset="-128"/>
            </a:endParaRPr>
          </a:p>
          <a:p>
            <a:pPr marL="0" indent="0">
              <a:buFontTx/>
              <a:buNone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Partitioning-aware</a:t>
            </a:r>
            <a:br>
              <a:rPr lang="en-US" sz="2400" dirty="0">
                <a:ea typeface="ＭＳ Ｐゴシック" charset="-128"/>
                <a:cs typeface="ＭＳ Ｐゴシック" charset="-128"/>
              </a:rPr>
            </a:br>
            <a:r>
              <a:rPr lang="en-US" sz="2400" dirty="0">
                <a:ea typeface="ＭＳ Ｐゴシック" charset="-128"/>
                <a:cs typeface="ＭＳ Ｐゴシック" charset="-128"/>
              </a:rPr>
              <a:t>to avoid shuffles</a:t>
            </a:r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B13FF0C6-C080-3C40-AB89-B9BE31A31C80}"/>
              </a:ext>
            </a:extLst>
          </p:cNvPr>
          <p:cNvGrpSpPr/>
          <p:nvPr/>
        </p:nvGrpSpPr>
        <p:grpSpPr>
          <a:xfrm>
            <a:off x="3392904" y="1656405"/>
            <a:ext cx="5465572" cy="3797969"/>
            <a:chOff x="3259082" y="2018851"/>
            <a:chExt cx="5656318" cy="3924749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9C5EB10-3D02-7940-B01E-A7F1369CF445}"/>
                </a:ext>
              </a:extLst>
            </p:cNvPr>
            <p:cNvSpPr/>
            <p:nvPr/>
          </p:nvSpPr>
          <p:spPr>
            <a:xfrm>
              <a:off x="3259082" y="2018851"/>
              <a:ext cx="5656318" cy="3924749"/>
            </a:xfrm>
            <a:prstGeom prst="roundRect">
              <a:avLst>
                <a:gd name="adj" fmla="val 11363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DC391057-461C-4347-B3D1-F9C0BBBB2D09}"/>
                </a:ext>
              </a:extLst>
            </p:cNvPr>
            <p:cNvSpPr/>
            <p:nvPr/>
          </p:nvSpPr>
          <p:spPr>
            <a:xfrm>
              <a:off x="3423812" y="2166746"/>
              <a:ext cx="1828800" cy="1381095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C448F441-39A2-C448-9774-54952AE11384}"/>
                </a:ext>
              </a:extLst>
            </p:cNvPr>
            <p:cNvSpPr/>
            <p:nvPr/>
          </p:nvSpPr>
          <p:spPr>
            <a:xfrm>
              <a:off x="3423812" y="3726445"/>
              <a:ext cx="3901060" cy="2074855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EBF79F4-2A0D-5642-AE47-A9B769CEE7E1}"/>
                </a:ext>
              </a:extLst>
            </p:cNvPr>
            <p:cNvSpPr/>
            <p:nvPr/>
          </p:nvSpPr>
          <p:spPr>
            <a:xfrm>
              <a:off x="5039626" y="3878162"/>
              <a:ext cx="591825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0463982-AE27-E94B-ABC9-46B822E4D93A}"/>
                </a:ext>
              </a:extLst>
            </p:cNvPr>
            <p:cNvSpPr/>
            <p:nvPr/>
          </p:nvSpPr>
          <p:spPr>
            <a:xfrm>
              <a:off x="5133256" y="395906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00324DEC-29D1-A748-A5F0-97B368E184B5}"/>
                </a:ext>
              </a:extLst>
            </p:cNvPr>
            <p:cNvSpPr/>
            <p:nvPr/>
          </p:nvSpPr>
          <p:spPr>
            <a:xfrm>
              <a:off x="5133256" y="432264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BB8C1A7-B0B0-4D42-ADB0-DD85CDD2544D}"/>
                </a:ext>
              </a:extLst>
            </p:cNvPr>
            <p:cNvSpPr/>
            <p:nvPr/>
          </p:nvSpPr>
          <p:spPr>
            <a:xfrm>
              <a:off x="5045232" y="4839070"/>
              <a:ext cx="586220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9265494-BB03-A842-8641-B0C7409FA582}"/>
                </a:ext>
              </a:extLst>
            </p:cNvPr>
            <p:cNvSpPr/>
            <p:nvPr/>
          </p:nvSpPr>
          <p:spPr>
            <a:xfrm>
              <a:off x="5138861" y="491997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CBA67459-7E50-B247-A6AB-CABB0BFFD6B8}"/>
                </a:ext>
              </a:extLst>
            </p:cNvPr>
            <p:cNvSpPr/>
            <p:nvPr/>
          </p:nvSpPr>
          <p:spPr>
            <a:xfrm>
              <a:off x="5138861" y="5283553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6043BB2-7BFC-D947-8E2F-F911F9DDD8B2}"/>
                </a:ext>
              </a:extLst>
            </p:cNvPr>
            <p:cNvSpPr/>
            <p:nvPr/>
          </p:nvSpPr>
          <p:spPr>
            <a:xfrm>
              <a:off x="6387251" y="3963700"/>
              <a:ext cx="591825" cy="1528842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9A4352E1-A36C-764E-A9C6-53B400EEF8AF}"/>
                </a:ext>
              </a:extLst>
            </p:cNvPr>
            <p:cNvSpPr/>
            <p:nvPr/>
          </p:nvSpPr>
          <p:spPr>
            <a:xfrm>
              <a:off x="6480881" y="4044600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71CB038-945F-6143-8733-157FEFC867FA}"/>
                </a:ext>
              </a:extLst>
            </p:cNvPr>
            <p:cNvSpPr/>
            <p:nvPr/>
          </p:nvSpPr>
          <p:spPr>
            <a:xfrm>
              <a:off x="6480881" y="440818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D8CCEE3-5F7B-F94E-B4C7-5783AB154B90}"/>
                </a:ext>
              </a:extLst>
            </p:cNvPr>
            <p:cNvSpPr/>
            <p:nvPr/>
          </p:nvSpPr>
          <p:spPr>
            <a:xfrm>
              <a:off x="6480881" y="476792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614CE6EA-FF45-0D45-97C2-20F81D9273E7}"/>
                </a:ext>
              </a:extLst>
            </p:cNvPr>
            <p:cNvSpPr/>
            <p:nvPr/>
          </p:nvSpPr>
          <p:spPr>
            <a:xfrm>
              <a:off x="6480881" y="513150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CC5B78B4-DDCD-BB45-A3AD-7B1C8FDCDE9B}"/>
                </a:ext>
              </a:extLst>
            </p:cNvPr>
            <p:cNvSpPr/>
            <p:nvPr/>
          </p:nvSpPr>
          <p:spPr>
            <a:xfrm>
              <a:off x="4479781" y="2272884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4544E1C4-594E-A246-ACAD-27152FD56D7D}"/>
                </a:ext>
              </a:extLst>
            </p:cNvPr>
            <p:cNvSpPr/>
            <p:nvPr/>
          </p:nvSpPr>
          <p:spPr>
            <a:xfrm>
              <a:off x="4573411" y="235378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E3FBD66A-7752-8043-B896-5B886F2491A1}"/>
                </a:ext>
              </a:extLst>
            </p:cNvPr>
            <p:cNvSpPr/>
            <p:nvPr/>
          </p:nvSpPr>
          <p:spPr>
            <a:xfrm>
              <a:off x="4573411" y="2717367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6F33964-BA4D-1F4E-AA2D-FEE8FF68F91A}"/>
                </a:ext>
              </a:extLst>
            </p:cNvPr>
            <p:cNvSpPr/>
            <p:nvPr/>
          </p:nvSpPr>
          <p:spPr>
            <a:xfrm>
              <a:off x="4573411" y="3063041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35F67C3-6067-6B4C-AB0D-C6BC68986CC0}"/>
                </a:ext>
              </a:extLst>
            </p:cNvPr>
            <p:cNvSpPr/>
            <p:nvPr/>
          </p:nvSpPr>
          <p:spPr>
            <a:xfrm>
              <a:off x="6387251" y="2278969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D0D3C8A3-31CD-8145-BCE4-0E2F1E511107}"/>
                </a:ext>
              </a:extLst>
            </p:cNvPr>
            <p:cNvSpPr/>
            <p:nvPr/>
          </p:nvSpPr>
          <p:spPr>
            <a:xfrm>
              <a:off x="6480881" y="2359870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87C4A9E3-E791-FC42-8F0C-690B9396AFB3}"/>
                </a:ext>
              </a:extLst>
            </p:cNvPr>
            <p:cNvSpPr/>
            <p:nvPr/>
          </p:nvSpPr>
          <p:spPr>
            <a:xfrm>
              <a:off x="6480881" y="272345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3F4FAD9-C73B-484D-91C0-E55C8BC2466D}"/>
                </a:ext>
              </a:extLst>
            </p:cNvPr>
            <p:cNvSpPr/>
            <p:nvPr/>
          </p:nvSpPr>
          <p:spPr>
            <a:xfrm>
              <a:off x="6480881" y="3069126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1E0EB2A8-7302-BF4C-978D-764DC5343251}"/>
                </a:ext>
              </a:extLst>
            </p:cNvPr>
            <p:cNvSpPr/>
            <p:nvPr/>
          </p:nvSpPr>
          <p:spPr>
            <a:xfrm>
              <a:off x="8156030" y="3225190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12FCFB29-F9D4-0143-B9DF-43183448A6A1}"/>
                </a:ext>
              </a:extLst>
            </p:cNvPr>
            <p:cNvSpPr/>
            <p:nvPr/>
          </p:nvSpPr>
          <p:spPr>
            <a:xfrm>
              <a:off x="8249660" y="330609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DBC33E3A-C81A-5541-A966-D7C6C04530C2}"/>
                </a:ext>
              </a:extLst>
            </p:cNvPr>
            <p:cNvSpPr/>
            <p:nvPr/>
          </p:nvSpPr>
          <p:spPr>
            <a:xfrm>
              <a:off x="8249660" y="366967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AE8D22C6-911D-C14A-B8DC-96A2C3E8BB24}"/>
                </a:ext>
              </a:extLst>
            </p:cNvPr>
            <p:cNvSpPr/>
            <p:nvPr/>
          </p:nvSpPr>
          <p:spPr>
            <a:xfrm>
              <a:off x="8249660" y="4015348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6AD5AC8-77F2-664D-ACB2-E72773BCC5A9}"/>
                </a:ext>
              </a:extLst>
            </p:cNvPr>
            <p:cNvCxnSpPr>
              <a:stCxn id="28" idx="3"/>
              <a:endCxn id="32" idx="1"/>
            </p:cNvCxnSpPr>
            <p:nvPr/>
          </p:nvCxnSpPr>
          <p:spPr>
            <a:xfrm>
              <a:off x="6887760" y="2492257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3709EF2-85BF-5C40-9D1A-E3834AC72B3D}"/>
                </a:ext>
              </a:extLst>
            </p:cNvPr>
            <p:cNvCxnSpPr>
              <a:stCxn id="29" idx="3"/>
              <a:endCxn id="33" idx="1"/>
            </p:cNvCxnSpPr>
            <p:nvPr/>
          </p:nvCxnSpPr>
          <p:spPr>
            <a:xfrm>
              <a:off x="6887760" y="2855839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2B867B8-2BAB-4347-BFA9-D2A9F654EF92}"/>
                </a:ext>
              </a:extLst>
            </p:cNvPr>
            <p:cNvCxnSpPr>
              <a:stCxn id="30" idx="3"/>
              <a:endCxn id="34" idx="1"/>
            </p:cNvCxnSpPr>
            <p:nvPr/>
          </p:nvCxnSpPr>
          <p:spPr>
            <a:xfrm>
              <a:off x="6887760" y="3201513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D4105EE-EEB3-AC41-83B4-FFF32A859988}"/>
                </a:ext>
              </a:extLst>
            </p:cNvPr>
            <p:cNvCxnSpPr>
              <a:stCxn id="25" idx="3"/>
              <a:endCxn id="29" idx="1"/>
            </p:cNvCxnSpPr>
            <p:nvPr/>
          </p:nvCxnSpPr>
          <p:spPr>
            <a:xfrm>
              <a:off x="4980290" y="2849754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41BE475-FD59-2F41-A225-B345743F4E1F}"/>
                </a:ext>
              </a:extLst>
            </p:cNvPr>
            <p:cNvCxnSpPr>
              <a:stCxn id="24" idx="3"/>
              <a:endCxn id="28" idx="1"/>
            </p:cNvCxnSpPr>
            <p:nvPr/>
          </p:nvCxnSpPr>
          <p:spPr>
            <a:xfrm>
              <a:off x="4980290" y="2486172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3512FE4-8008-DF46-80F8-37562F6233B0}"/>
                </a:ext>
              </a:extLst>
            </p:cNvPr>
            <p:cNvCxnSpPr>
              <a:stCxn id="14" idx="3"/>
              <a:endCxn id="20" idx="1"/>
            </p:cNvCxnSpPr>
            <p:nvPr/>
          </p:nvCxnSpPr>
          <p:spPr>
            <a:xfrm>
              <a:off x="5540135" y="4455032"/>
              <a:ext cx="940746" cy="8553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B647D52-505D-8A43-B824-92F88ADAEDAB}"/>
                </a:ext>
              </a:extLst>
            </p:cNvPr>
            <p:cNvCxnSpPr>
              <a:stCxn id="19" idx="3"/>
              <a:endCxn id="32" idx="1"/>
            </p:cNvCxnSpPr>
            <p:nvPr/>
          </p:nvCxnSpPr>
          <p:spPr>
            <a:xfrm flipV="1">
              <a:off x="6887760" y="3438479"/>
              <a:ext cx="1361900" cy="73850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5922F15-8CD8-8A4A-9019-63C2F23BA5F2}"/>
                </a:ext>
              </a:extLst>
            </p:cNvPr>
            <p:cNvCxnSpPr>
              <a:stCxn id="26" idx="3"/>
              <a:endCxn id="30" idx="1"/>
            </p:cNvCxnSpPr>
            <p:nvPr/>
          </p:nvCxnSpPr>
          <p:spPr>
            <a:xfrm>
              <a:off x="4980290" y="3195428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D010267-C94B-FC47-9937-2E9AC56B1D12}"/>
                </a:ext>
              </a:extLst>
            </p:cNvPr>
            <p:cNvCxnSpPr>
              <a:stCxn id="21" idx="3"/>
              <a:endCxn id="32" idx="1"/>
            </p:cNvCxnSpPr>
            <p:nvPr/>
          </p:nvCxnSpPr>
          <p:spPr>
            <a:xfrm flipV="1">
              <a:off x="6887760" y="3438479"/>
              <a:ext cx="1361900" cy="146183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BFAA452-7363-9749-AACD-CB7C5CC70DA2}"/>
                </a:ext>
              </a:extLst>
            </p:cNvPr>
            <p:cNvCxnSpPr>
              <a:stCxn id="13" idx="3"/>
              <a:endCxn id="19" idx="1"/>
            </p:cNvCxnSpPr>
            <p:nvPr/>
          </p:nvCxnSpPr>
          <p:spPr>
            <a:xfrm>
              <a:off x="5540135" y="4091451"/>
              <a:ext cx="940746" cy="8553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5D0AB80-D203-B446-95A2-5CBA4863D92A}"/>
                </a:ext>
              </a:extLst>
            </p:cNvPr>
            <p:cNvCxnSpPr>
              <a:stCxn id="16" idx="3"/>
              <a:endCxn id="21" idx="1"/>
            </p:cNvCxnSpPr>
            <p:nvPr/>
          </p:nvCxnSpPr>
          <p:spPr>
            <a:xfrm flipV="1">
              <a:off x="5545740" y="4900309"/>
              <a:ext cx="935141" cy="1520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96A04D3-FEC4-3747-9033-BAA9908A42DB}"/>
                </a:ext>
              </a:extLst>
            </p:cNvPr>
            <p:cNvCxnSpPr>
              <a:stCxn id="17" idx="3"/>
              <a:endCxn id="22" idx="1"/>
            </p:cNvCxnSpPr>
            <p:nvPr/>
          </p:nvCxnSpPr>
          <p:spPr>
            <a:xfrm flipV="1">
              <a:off x="5545740" y="5263891"/>
              <a:ext cx="935141" cy="1520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57FA248-37B3-BE44-A118-6A72FF9760C3}"/>
                </a:ext>
              </a:extLst>
            </p:cNvPr>
            <p:cNvCxnSpPr>
              <a:stCxn id="19" idx="3"/>
              <a:endCxn id="33" idx="1"/>
            </p:cNvCxnSpPr>
            <p:nvPr/>
          </p:nvCxnSpPr>
          <p:spPr>
            <a:xfrm flipV="1">
              <a:off x="6887760" y="3802061"/>
              <a:ext cx="1361900" cy="374926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03FE211-54DA-A849-AD79-B15C45EB75B5}"/>
                </a:ext>
              </a:extLst>
            </p:cNvPr>
            <p:cNvCxnSpPr>
              <a:stCxn id="20" idx="3"/>
              <a:endCxn id="33" idx="1"/>
            </p:cNvCxnSpPr>
            <p:nvPr/>
          </p:nvCxnSpPr>
          <p:spPr>
            <a:xfrm flipV="1">
              <a:off x="6887760" y="3802061"/>
              <a:ext cx="1361900" cy="73850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71E9D4E-9E49-3D42-8E5F-35FA2934E8DD}"/>
                </a:ext>
              </a:extLst>
            </p:cNvPr>
            <p:cNvCxnSpPr>
              <a:stCxn id="21" idx="3"/>
              <a:endCxn id="33" idx="1"/>
            </p:cNvCxnSpPr>
            <p:nvPr/>
          </p:nvCxnSpPr>
          <p:spPr>
            <a:xfrm flipV="1">
              <a:off x="6887760" y="3802061"/>
              <a:ext cx="1361900" cy="10982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F605A9A-AB07-C047-9067-06424D4F4415}"/>
                </a:ext>
              </a:extLst>
            </p:cNvPr>
            <p:cNvCxnSpPr>
              <a:stCxn id="22" idx="3"/>
              <a:endCxn id="33" idx="1"/>
            </p:cNvCxnSpPr>
            <p:nvPr/>
          </p:nvCxnSpPr>
          <p:spPr>
            <a:xfrm flipV="1">
              <a:off x="6887760" y="3802061"/>
              <a:ext cx="1361900" cy="146183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22B934D-2E6C-754C-98B5-BABFE71827AA}"/>
                </a:ext>
              </a:extLst>
            </p:cNvPr>
            <p:cNvCxnSpPr>
              <a:stCxn id="20" idx="3"/>
              <a:endCxn id="32" idx="1"/>
            </p:cNvCxnSpPr>
            <p:nvPr/>
          </p:nvCxnSpPr>
          <p:spPr>
            <a:xfrm flipV="1">
              <a:off x="6887760" y="3438479"/>
              <a:ext cx="1361900" cy="110209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AE5BA4-D187-ED4B-A597-31037237D019}"/>
                </a:ext>
              </a:extLst>
            </p:cNvPr>
            <p:cNvCxnSpPr>
              <a:stCxn id="25" idx="3"/>
              <a:endCxn id="30" idx="1"/>
            </p:cNvCxnSpPr>
            <p:nvPr/>
          </p:nvCxnSpPr>
          <p:spPr>
            <a:xfrm>
              <a:off x="4980290" y="2849754"/>
              <a:ext cx="1500591" cy="35175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3956FFB-462D-8A40-8930-450474F8F42F}"/>
                </a:ext>
              </a:extLst>
            </p:cNvPr>
            <p:cNvCxnSpPr>
              <a:stCxn id="25" idx="3"/>
              <a:endCxn id="28" idx="1"/>
            </p:cNvCxnSpPr>
            <p:nvPr/>
          </p:nvCxnSpPr>
          <p:spPr>
            <a:xfrm flipV="1">
              <a:off x="4980290" y="2492257"/>
              <a:ext cx="1500591" cy="35749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0965110-B9A0-144B-9529-68EEB6EE7260}"/>
                </a:ext>
              </a:extLst>
            </p:cNvPr>
            <p:cNvCxnSpPr>
              <a:stCxn id="26" idx="3"/>
              <a:endCxn id="29" idx="1"/>
            </p:cNvCxnSpPr>
            <p:nvPr/>
          </p:nvCxnSpPr>
          <p:spPr>
            <a:xfrm flipV="1">
              <a:off x="4980290" y="2855839"/>
              <a:ext cx="1500591" cy="33958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9702E79-7B28-1348-9FB9-E375001C08B7}"/>
                </a:ext>
              </a:extLst>
            </p:cNvPr>
            <p:cNvCxnSpPr>
              <a:stCxn id="24" idx="3"/>
              <a:endCxn id="30" idx="1"/>
            </p:cNvCxnSpPr>
            <p:nvPr/>
          </p:nvCxnSpPr>
          <p:spPr>
            <a:xfrm>
              <a:off x="4980290" y="2486172"/>
              <a:ext cx="1500591" cy="71534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91D6AAB-7FBA-0D4B-9843-57170883B242}"/>
                </a:ext>
              </a:extLst>
            </p:cNvPr>
            <p:cNvCxnSpPr>
              <a:stCxn id="22" idx="3"/>
              <a:endCxn id="32" idx="1"/>
            </p:cNvCxnSpPr>
            <p:nvPr/>
          </p:nvCxnSpPr>
          <p:spPr>
            <a:xfrm flipV="1">
              <a:off x="6887760" y="3438479"/>
              <a:ext cx="1361900" cy="182541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90867D6-A305-804C-9A4B-F0866479DA66}"/>
                </a:ext>
              </a:extLst>
            </p:cNvPr>
            <p:cNvCxnSpPr>
              <a:stCxn id="19" idx="3"/>
              <a:endCxn id="34" idx="1"/>
            </p:cNvCxnSpPr>
            <p:nvPr/>
          </p:nvCxnSpPr>
          <p:spPr>
            <a:xfrm flipV="1">
              <a:off x="6887760" y="4147735"/>
              <a:ext cx="1361900" cy="2925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AFFC9A0-1558-A249-BC9B-CFCF7882D6E1}"/>
                </a:ext>
              </a:extLst>
            </p:cNvPr>
            <p:cNvCxnSpPr>
              <a:stCxn id="20" idx="3"/>
              <a:endCxn id="34" idx="1"/>
            </p:cNvCxnSpPr>
            <p:nvPr/>
          </p:nvCxnSpPr>
          <p:spPr>
            <a:xfrm flipV="1">
              <a:off x="6887760" y="4147735"/>
              <a:ext cx="1361900" cy="392834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C44CF1A-E778-9C49-8118-5D32ABD5C8A9}"/>
                </a:ext>
              </a:extLst>
            </p:cNvPr>
            <p:cNvCxnSpPr>
              <a:stCxn id="21" idx="3"/>
              <a:endCxn id="34" idx="1"/>
            </p:cNvCxnSpPr>
            <p:nvPr/>
          </p:nvCxnSpPr>
          <p:spPr>
            <a:xfrm flipV="1">
              <a:off x="6887760" y="4147735"/>
              <a:ext cx="1361900" cy="75257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8A25255-3145-D948-B9DD-321C34D92C6C}"/>
                </a:ext>
              </a:extLst>
            </p:cNvPr>
            <p:cNvCxnSpPr>
              <a:stCxn id="22" idx="3"/>
              <a:endCxn id="34" idx="1"/>
            </p:cNvCxnSpPr>
            <p:nvPr/>
          </p:nvCxnSpPr>
          <p:spPr>
            <a:xfrm flipV="1">
              <a:off x="6887760" y="4147735"/>
              <a:ext cx="1361900" cy="111615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D462F97-01E8-E04A-8FC0-8C9EB2932EFE}"/>
                </a:ext>
              </a:extLst>
            </p:cNvPr>
            <p:cNvSpPr txBox="1"/>
            <p:nvPr/>
          </p:nvSpPr>
          <p:spPr>
            <a:xfrm>
              <a:off x="7472829" y="4745405"/>
              <a:ext cx="570764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join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CB563FE-50C2-C34C-A6D0-79FB4408F149}"/>
                </a:ext>
              </a:extLst>
            </p:cNvPr>
            <p:cNvSpPr txBox="1"/>
            <p:nvPr/>
          </p:nvSpPr>
          <p:spPr>
            <a:xfrm>
              <a:off x="5664808" y="5398364"/>
              <a:ext cx="74948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union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39DA6E4-D5F2-F944-88F7-C13E63B20B36}"/>
                </a:ext>
              </a:extLst>
            </p:cNvPr>
            <p:cNvSpPr txBox="1"/>
            <p:nvPr/>
          </p:nvSpPr>
          <p:spPr>
            <a:xfrm>
              <a:off x="5273881" y="3209701"/>
              <a:ext cx="1032003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groupBy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ACCABDE-86F3-DB42-AE4A-5C0AC4172BE9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 flipV="1">
              <a:off x="4980290" y="2492257"/>
              <a:ext cx="1500591" cy="70317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ECEA769-A9B7-1040-8499-AD44EA16B814}"/>
                </a:ext>
              </a:extLst>
            </p:cNvPr>
            <p:cNvCxnSpPr>
              <a:stCxn id="24" idx="3"/>
              <a:endCxn id="29" idx="1"/>
            </p:cNvCxnSpPr>
            <p:nvPr/>
          </p:nvCxnSpPr>
          <p:spPr>
            <a:xfrm>
              <a:off x="4980290" y="2486172"/>
              <a:ext cx="1500591" cy="36966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D664B7EA-2989-C947-A42A-9E4BA87FA078}"/>
                </a:ext>
              </a:extLst>
            </p:cNvPr>
            <p:cNvSpPr/>
            <p:nvPr/>
          </p:nvSpPr>
          <p:spPr>
            <a:xfrm>
              <a:off x="3810358" y="3878162"/>
              <a:ext cx="591825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774C578F-DA7C-E641-ACAC-7ECB10EA56A4}"/>
                </a:ext>
              </a:extLst>
            </p:cNvPr>
            <p:cNvSpPr/>
            <p:nvPr/>
          </p:nvSpPr>
          <p:spPr>
            <a:xfrm>
              <a:off x="3903988" y="395906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B8B3322A-7BC5-6148-B214-3A8C442747B9}"/>
                </a:ext>
              </a:extLst>
            </p:cNvPr>
            <p:cNvSpPr/>
            <p:nvPr/>
          </p:nvSpPr>
          <p:spPr>
            <a:xfrm>
              <a:off x="3903988" y="432264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F74DC79-0E9A-BA42-BE53-FB372D064C09}"/>
                </a:ext>
              </a:extLst>
            </p:cNvPr>
            <p:cNvCxnSpPr>
              <a:stCxn id="67" idx="3"/>
              <a:endCxn id="13" idx="1"/>
            </p:cNvCxnSpPr>
            <p:nvPr/>
          </p:nvCxnSpPr>
          <p:spPr>
            <a:xfrm>
              <a:off x="4310867" y="4091451"/>
              <a:ext cx="82238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BFF5EFA-6488-AB4A-AD8F-72E9B1BF42D7}"/>
                </a:ext>
              </a:extLst>
            </p:cNvPr>
            <p:cNvCxnSpPr>
              <a:stCxn id="68" idx="3"/>
              <a:endCxn id="14" idx="1"/>
            </p:cNvCxnSpPr>
            <p:nvPr/>
          </p:nvCxnSpPr>
          <p:spPr>
            <a:xfrm>
              <a:off x="4310867" y="4455032"/>
              <a:ext cx="82238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DCD7FD1-9017-574D-9F1B-09FFF6A7D405}"/>
                </a:ext>
              </a:extLst>
            </p:cNvPr>
            <p:cNvSpPr txBox="1"/>
            <p:nvPr/>
          </p:nvSpPr>
          <p:spPr>
            <a:xfrm>
              <a:off x="4403449" y="4431457"/>
              <a:ext cx="632844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map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4F908A5-AEFF-2148-BBFA-E18D76FBD405}"/>
                </a:ext>
              </a:extLst>
            </p:cNvPr>
            <p:cNvSpPr txBox="1"/>
            <p:nvPr/>
          </p:nvSpPr>
          <p:spPr>
            <a:xfrm>
              <a:off x="7804438" y="5449542"/>
              <a:ext cx="924573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2629F01-BFB9-DE41-948E-84AD60502614}"/>
                </a:ext>
              </a:extLst>
            </p:cNvPr>
            <p:cNvSpPr txBox="1"/>
            <p:nvPr/>
          </p:nvSpPr>
          <p:spPr>
            <a:xfrm>
              <a:off x="3514985" y="3139672"/>
              <a:ext cx="923407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44D58EE-CD7D-E742-A864-11E55431A73B}"/>
                </a:ext>
              </a:extLst>
            </p:cNvPr>
            <p:cNvSpPr txBox="1"/>
            <p:nvPr/>
          </p:nvSpPr>
          <p:spPr>
            <a:xfrm>
              <a:off x="3586392" y="5373619"/>
              <a:ext cx="938337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DE94244-8B08-C844-B8C3-D16ABA5DAA8D}"/>
                </a:ext>
              </a:extLst>
            </p:cNvPr>
            <p:cNvSpPr txBox="1"/>
            <p:nvPr/>
          </p:nvSpPr>
          <p:spPr>
            <a:xfrm>
              <a:off x="4112956" y="2157765"/>
              <a:ext cx="405970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A: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6A3FD32-F2A2-E448-8FCB-B6608B620F05}"/>
                </a:ext>
              </a:extLst>
            </p:cNvPr>
            <p:cNvSpPr txBox="1"/>
            <p:nvPr/>
          </p:nvSpPr>
          <p:spPr>
            <a:xfrm>
              <a:off x="5996325" y="2106542"/>
              <a:ext cx="39593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B: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1D1AC92-8975-4E4A-BD44-93C9FB63EC47}"/>
                </a:ext>
              </a:extLst>
            </p:cNvPr>
            <p:cNvSpPr txBox="1"/>
            <p:nvPr/>
          </p:nvSpPr>
          <p:spPr>
            <a:xfrm>
              <a:off x="3447786" y="3802881"/>
              <a:ext cx="39500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C: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8AD6CBD-0495-6B4A-A4F4-76F91FEB5D45}"/>
                </a:ext>
              </a:extLst>
            </p:cNvPr>
            <p:cNvSpPr txBox="1"/>
            <p:nvPr/>
          </p:nvSpPr>
          <p:spPr>
            <a:xfrm>
              <a:off x="4683539" y="3769620"/>
              <a:ext cx="41448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D: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A91B079-EB0E-564B-9AC4-717D8C16A434}"/>
                </a:ext>
              </a:extLst>
            </p:cNvPr>
            <p:cNvSpPr txBox="1"/>
            <p:nvPr/>
          </p:nvSpPr>
          <p:spPr>
            <a:xfrm>
              <a:off x="4712117" y="4721660"/>
              <a:ext cx="385908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E: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9FB55CA-BF2A-9D4B-9773-860B23EF6D3C}"/>
                </a:ext>
              </a:extLst>
            </p:cNvPr>
            <p:cNvSpPr txBox="1"/>
            <p:nvPr/>
          </p:nvSpPr>
          <p:spPr>
            <a:xfrm>
              <a:off x="6052965" y="3760981"/>
              <a:ext cx="37470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F: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FD6C971-4CEB-2847-9E2F-6542E7243592}"/>
                </a:ext>
              </a:extLst>
            </p:cNvPr>
            <p:cNvSpPr txBox="1"/>
            <p:nvPr/>
          </p:nvSpPr>
          <p:spPr>
            <a:xfrm>
              <a:off x="7816768" y="2864847"/>
              <a:ext cx="41378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G:</a:t>
              </a:r>
            </a:p>
          </p:txBody>
        </p:sp>
      </p:grpSp>
      <p:grpSp>
        <p:nvGrpSpPr>
          <p:cNvPr id="82" name="Group 1">
            <a:extLst>
              <a:ext uri="{FF2B5EF4-FFF2-40B4-BE49-F238E27FC236}">
                <a16:creationId xmlns:a16="http://schemas.microsoft.com/office/drawing/2014/main" id="{3B521848-86AD-D34D-AFCB-4D00013EFCF0}"/>
              </a:ext>
            </a:extLst>
          </p:cNvPr>
          <p:cNvGrpSpPr/>
          <p:nvPr/>
        </p:nvGrpSpPr>
        <p:grpSpPr>
          <a:xfrm>
            <a:off x="4902597" y="5687233"/>
            <a:ext cx="2763779" cy="369332"/>
            <a:chOff x="5162865" y="6141700"/>
            <a:chExt cx="2763779" cy="369332"/>
          </a:xfrm>
        </p:grpSpPr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3D382690-F292-8842-9986-D32FAA51D60E}"/>
                </a:ext>
              </a:extLst>
            </p:cNvPr>
            <p:cNvSpPr/>
            <p:nvPr/>
          </p:nvSpPr>
          <p:spPr>
            <a:xfrm>
              <a:off x="5162865" y="6219124"/>
              <a:ext cx="393158" cy="257080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375FEA7-195C-5945-A30B-9345C278ADBB}"/>
                </a:ext>
              </a:extLst>
            </p:cNvPr>
            <p:cNvSpPr txBox="1"/>
            <p:nvPr/>
          </p:nvSpPr>
          <p:spPr>
            <a:xfrm>
              <a:off x="5553240" y="6141700"/>
              <a:ext cx="2373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= cached</a:t>
              </a:r>
              <a:r>
                <a:rPr kumimoji="0" lang="en-US" sz="1800" b="0" i="0" u="none" strike="noStrike" kern="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 data partition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91608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19464" cy="1143000"/>
          </a:xfrm>
        </p:spPr>
        <p:txBody>
          <a:bodyPr>
            <a:noAutofit/>
          </a:bodyPr>
          <a:lstStyle/>
          <a:p>
            <a:r>
              <a:rPr lang="en-US" sz="4000" dirty="0"/>
              <a:t>Interactive debugging (control and data flow)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371600"/>
          </a:xfrm>
        </p:spPr>
        <p:txBody>
          <a:bodyPr/>
          <a:lstStyle/>
          <a:p>
            <a:pPr marL="0">
              <a:buNone/>
            </a:pPr>
            <a:r>
              <a:rPr lang="en-US" sz="3000" dirty="0"/>
              <a:t>Load error messages from a log into memory, then interactively search for various patterns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2667000"/>
            <a:ext cx="57912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Lucida Console"/>
                <a:cs typeface="Lucida Console"/>
              </a:rPr>
              <a:t>lines = </a:t>
            </a:r>
            <a:r>
              <a:rPr lang="en-US" sz="1600" dirty="0" err="1">
                <a:latin typeface="Lucida Console"/>
                <a:cs typeface="Lucida Console"/>
              </a:rPr>
              <a:t>spark.textFile(“hdfs</a:t>
            </a:r>
            <a:r>
              <a:rPr lang="en-US" sz="1600" dirty="0">
                <a:latin typeface="Lucida Console"/>
                <a:cs typeface="Lucida Console"/>
              </a:rPr>
              <a:t>://...”)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Lucida Console"/>
                <a:cs typeface="Lucida Console"/>
              </a:rPr>
              <a:t>errors = </a:t>
            </a:r>
            <a:r>
              <a:rPr lang="en-US" sz="1600" dirty="0" err="1">
                <a:latin typeface="Lucida Console"/>
                <a:cs typeface="Lucida Console"/>
              </a:rPr>
              <a:t>lines.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 err="1">
                <a:latin typeface="Lucida Console"/>
                <a:cs typeface="Lucida Console"/>
              </a:rPr>
              <a:t>(</a:t>
            </a:r>
            <a:r>
              <a:rPr lang="en-US" sz="1600" dirty="0" err="1">
                <a:solidFill>
                  <a:srgbClr val="FF0080"/>
                </a:solidFill>
                <a:latin typeface="Lucida Console"/>
                <a:cs typeface="Lucida Console"/>
              </a:rPr>
              <a:t>_.startsWith(“ERROR</a:t>
            </a:r>
            <a:r>
              <a:rPr lang="en-US" sz="1600" dirty="0">
                <a:solidFill>
                  <a:srgbClr val="FF0080"/>
                </a:solidFill>
                <a:latin typeface="Lucida Console"/>
                <a:cs typeface="Lucida Console"/>
              </a:rPr>
              <a:t>”)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Lucida Console"/>
                <a:cs typeface="Lucida Console"/>
              </a:rPr>
              <a:t>messages = errors.</a:t>
            </a:r>
            <a:r>
              <a:rPr lang="en-US" sz="160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 err="1">
                <a:latin typeface="Lucida Console"/>
                <a:cs typeface="Lucida Console"/>
              </a:rPr>
              <a:t>messages.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persist</a:t>
            </a:r>
            <a:r>
              <a:rPr lang="en-US" sz="1600" dirty="0">
                <a:latin typeface="Lucida Console"/>
                <a:cs typeface="Lucida Console"/>
              </a:rPr>
              <a:t>()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615710" y="2743323"/>
            <a:ext cx="3071090" cy="3851442"/>
            <a:chOff x="5615710" y="2743323"/>
            <a:chExt cx="3071090" cy="38514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7644049" y="3345025"/>
            <a:ext cx="791061" cy="320596"/>
          </a:xfrm>
          <a:prstGeom prst="rect">
            <a:avLst/>
          </a:prstGeom>
          <a:solidFill>
            <a:srgbClr val="FF7E79"/>
          </a:solidFill>
          <a:ln>
            <a:solidFill>
              <a:srgbClr val="C00000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26286" y="5395008"/>
            <a:ext cx="819727" cy="320596"/>
          </a:xfrm>
          <a:prstGeom prst="rect">
            <a:avLst/>
          </a:prstGeom>
          <a:solidFill>
            <a:srgbClr val="FF7E79"/>
          </a:solidFill>
          <a:ln>
            <a:solidFill>
              <a:srgbClr val="C00000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80365" y="6056686"/>
            <a:ext cx="806782" cy="320596"/>
          </a:xfrm>
          <a:prstGeom prst="rect">
            <a:avLst/>
          </a:prstGeom>
          <a:solidFill>
            <a:srgbClr val="FF7E79"/>
          </a:solidFill>
          <a:ln>
            <a:solidFill>
              <a:srgbClr val="C00000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3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019801" y="3042352"/>
            <a:ext cx="1577109" cy="2375746"/>
            <a:chOff x="6019801" y="3042352"/>
            <a:chExt cx="1577109" cy="2375746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6518519" y="3042352"/>
              <a:ext cx="1078391" cy="600181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415567" y="3665623"/>
              <a:ext cx="1142135" cy="1097665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5341447" y="4343977"/>
              <a:ext cx="1752475" cy="395767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5638800" y="2707533"/>
            <a:ext cx="2860965" cy="3075342"/>
            <a:chOff x="5638800" y="2707533"/>
            <a:chExt cx="2860965" cy="3075342"/>
          </a:xfrm>
        </p:grpSpPr>
        <p:sp>
          <p:nvSpPr>
            <p:cNvPr id="15" name="Rounded Rectangle 14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solidFill>
              <a:srgbClr val="00B050"/>
            </a:solidFill>
            <a:ln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Driver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28601" y="4248011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err="1">
                <a:latin typeface="Lucida Console"/>
                <a:cs typeface="Lucida Console"/>
              </a:rPr>
              <a:t>messages.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Lucida Console"/>
                <a:cs typeface="Lucida Console"/>
              </a:rPr>
              <a:t>_.contains(“MySQL”)</a:t>
            </a:r>
            <a:r>
              <a:rPr lang="en-US" sz="1600" dirty="0">
                <a:latin typeface="Lucida Console"/>
                <a:cs typeface="Lucida Console"/>
              </a:rPr>
              <a:t>).</a:t>
            </a:r>
            <a:r>
              <a:rPr lang="en-US" sz="16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5400000" flipH="1" flipV="1">
            <a:off x="5306291" y="4456545"/>
            <a:ext cx="1570182" cy="33712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6742550" y="3840020"/>
            <a:ext cx="958269" cy="905162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6664036" y="2941777"/>
            <a:ext cx="909784" cy="494145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8600" y="4572000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err="1">
                <a:latin typeface="Lucida Console"/>
                <a:cs typeface="Lucida Console"/>
              </a:rPr>
              <a:t>messages.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Lucida Console"/>
                <a:cs typeface="Lucida Console"/>
              </a:rPr>
              <a:t>_.contains(“HDFS”)</a:t>
            </a:r>
            <a:r>
              <a:rPr lang="en-US" sz="1600" dirty="0">
                <a:latin typeface="Lucida Console"/>
                <a:cs typeface="Lucida Console"/>
              </a:rPr>
              <a:t>).</a:t>
            </a:r>
            <a:r>
              <a:rPr lang="en-US" sz="16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97814" y="3242846"/>
            <a:ext cx="622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rbel"/>
                <a:cs typeface="Corbel"/>
              </a:rPr>
              <a:t>tasks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477000" y="2873391"/>
            <a:ext cx="746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rbel"/>
                <a:cs typeface="Corbel"/>
              </a:rPr>
              <a:t>results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111836" y="2449945"/>
            <a:ext cx="727364" cy="320596"/>
          </a:xfrm>
          <a:prstGeom prst="rect">
            <a:avLst/>
          </a:prstGeom>
          <a:solidFill>
            <a:srgbClr val="C9B2EC"/>
          </a:solidFill>
          <a:ln>
            <a:solidFill>
              <a:srgbClr val="7030A0"/>
            </a:solidFill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err="1">
                <a:solidFill>
                  <a:schemeClr val="bg1"/>
                </a:solidFill>
              </a:rPr>
              <a:t>Msgs</a:t>
            </a:r>
            <a:r>
              <a:rPr lang="en-US" sz="1500" dirty="0">
                <a:solidFill>
                  <a:schemeClr val="bg1"/>
                </a:solidFill>
              </a:rPr>
              <a:t>.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047181" y="4523264"/>
            <a:ext cx="727364" cy="320596"/>
          </a:xfrm>
          <a:prstGeom prst="rect">
            <a:avLst/>
          </a:prstGeom>
          <a:solidFill>
            <a:srgbClr val="C9B2EC"/>
          </a:solidFill>
          <a:ln>
            <a:solidFill>
              <a:srgbClr val="7030A0"/>
            </a:solidFill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err="1">
                <a:solidFill>
                  <a:schemeClr val="bg1"/>
                </a:solidFill>
              </a:rPr>
              <a:t>Msgs</a:t>
            </a:r>
            <a:r>
              <a:rPr lang="en-US" sz="1500" dirty="0">
                <a:solidFill>
                  <a:schemeClr val="bg1"/>
                </a:solidFill>
              </a:rPr>
              <a:t>.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95291" y="5161729"/>
            <a:ext cx="727364" cy="320596"/>
          </a:xfrm>
          <a:prstGeom prst="rect">
            <a:avLst/>
          </a:prstGeom>
          <a:solidFill>
            <a:srgbClr val="C9B2EC"/>
          </a:solidFill>
          <a:ln>
            <a:solidFill>
              <a:srgbClr val="7030A0"/>
            </a:solidFill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err="1">
                <a:solidFill>
                  <a:schemeClr val="bg1"/>
                </a:solidFill>
              </a:rPr>
              <a:t>Msgs</a:t>
            </a:r>
            <a:r>
              <a:rPr lang="en-US" sz="1500" dirty="0">
                <a:solidFill>
                  <a:schemeClr val="bg1"/>
                </a:solidFill>
              </a:rPr>
              <a:t>. 3</a:t>
            </a:r>
          </a:p>
        </p:txBody>
      </p:sp>
      <p:sp>
        <p:nvSpPr>
          <p:cNvPr id="70" name="Rectangular Callout 69"/>
          <p:cNvSpPr/>
          <p:nvPr/>
        </p:nvSpPr>
        <p:spPr>
          <a:xfrm>
            <a:off x="5234708" y="2505364"/>
            <a:ext cx="1154547" cy="311727"/>
          </a:xfrm>
          <a:prstGeom prst="wedgeRectCallout">
            <a:avLst>
              <a:gd name="adj1" fmla="val -94279"/>
              <a:gd name="adj2" fmla="val 44724"/>
            </a:avLst>
          </a:prstGeom>
          <a:solidFill>
            <a:srgbClr val="FFC000"/>
          </a:solidFill>
          <a:ln w="19050">
            <a:solidFill>
              <a:schemeClr val="accent2">
                <a:lumMod val="75000"/>
              </a:schemeClr>
            </a:solidFill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Base RDD</a:t>
            </a:r>
          </a:p>
        </p:txBody>
      </p:sp>
      <p:sp>
        <p:nvSpPr>
          <p:cNvPr id="71" name="Rectangular Callout 70"/>
          <p:cNvSpPr/>
          <p:nvPr/>
        </p:nvSpPr>
        <p:spPr>
          <a:xfrm>
            <a:off x="5644327" y="2590800"/>
            <a:ext cx="1834818" cy="311727"/>
          </a:xfrm>
          <a:prstGeom prst="wedgeRectCallout">
            <a:avLst>
              <a:gd name="adj1" fmla="val -46677"/>
              <a:gd name="adj2" fmla="val 118798"/>
            </a:avLst>
          </a:prstGeom>
          <a:solidFill>
            <a:srgbClr val="FFC000"/>
          </a:solidFill>
          <a:ln w="19050">
            <a:solidFill>
              <a:schemeClr val="accent2">
                <a:lumMod val="75000"/>
              </a:schemeClr>
            </a:solidFill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Transformed RDD</a:t>
            </a:r>
          </a:p>
        </p:txBody>
      </p:sp>
      <p:sp>
        <p:nvSpPr>
          <p:cNvPr id="73" name="Rectangular Callout 72"/>
          <p:cNvSpPr/>
          <p:nvPr/>
        </p:nvSpPr>
        <p:spPr>
          <a:xfrm>
            <a:off x="5681829" y="4039068"/>
            <a:ext cx="943617" cy="295960"/>
          </a:xfrm>
          <a:prstGeom prst="wedgeRectCallout">
            <a:avLst>
              <a:gd name="adj1" fmla="val -96339"/>
              <a:gd name="adj2" fmla="val 61948"/>
            </a:avLst>
          </a:prstGeom>
          <a:solidFill>
            <a:srgbClr val="FFC000"/>
          </a:solidFill>
          <a:ln w="19050">
            <a:solidFill>
              <a:schemeClr val="accent2">
                <a:lumMod val="75000"/>
              </a:schemeClr>
            </a:solidFill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Action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04092" y="5606897"/>
            <a:ext cx="4380688" cy="728910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Helvetica" pitchFamily="2" charset="0"/>
              </a:rPr>
              <a:t>Result:</a:t>
            </a:r>
            <a:r>
              <a:rPr lang="en-US" sz="1800" dirty="0">
                <a:latin typeface="Helvetica" pitchFamily="2" charset="0"/>
              </a:rPr>
              <a:t> full-text search of Wikipedia in &lt;1 sec (</a:t>
            </a:r>
            <a:r>
              <a:rPr lang="en-US" sz="1800" dirty="0" err="1">
                <a:latin typeface="Helvetica" pitchFamily="2" charset="0"/>
              </a:rPr>
              <a:t>vs</a:t>
            </a:r>
            <a:r>
              <a:rPr lang="en-US" sz="1800" dirty="0">
                <a:latin typeface="Helvetica" pitchFamily="2" charset="0"/>
              </a:rPr>
              <a:t> 20 sec for on-disk data)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04092" y="5606897"/>
            <a:ext cx="4380688" cy="736518"/>
          </a:xfrm>
          <a:prstGeom prst="roundRect">
            <a:avLst>
              <a:gd name="adj" fmla="val 10339"/>
            </a:avLst>
          </a:prstGeom>
          <a:solidFill>
            <a:srgbClr val="F3DCDB"/>
          </a:solidFill>
          <a:ln w="19050">
            <a:solidFill>
              <a:srgbClr val="C00000"/>
            </a:solidFill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Helvetica" pitchFamily="2" charset="0"/>
              </a:rPr>
              <a:t>Result:</a:t>
            </a:r>
            <a:r>
              <a:rPr lang="en-US" sz="1800" dirty="0">
                <a:latin typeface="Helvetica" pitchFamily="2" charset="0"/>
              </a:rPr>
              <a:t> scaled to 1 TB data in 5-7 sec</a:t>
            </a:r>
            <a:br>
              <a:rPr lang="en-US" sz="1800" dirty="0">
                <a:latin typeface="Helvetica" pitchFamily="2" charset="0"/>
              </a:rPr>
            </a:br>
            <a:r>
              <a:rPr lang="en-US" sz="1800" dirty="0">
                <a:latin typeface="Helvetica" pitchFamily="2" charset="0"/>
              </a:rPr>
              <a:t>(vs 170 sec for on-disk data)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6EAEDD-4B11-5843-BDF9-E0A70C7B645D}"/>
              </a:ext>
            </a:extLst>
          </p:cNvPr>
          <p:cNvGrpSpPr/>
          <p:nvPr/>
        </p:nvGrpSpPr>
        <p:grpSpPr>
          <a:xfrm>
            <a:off x="6048624" y="2568504"/>
            <a:ext cx="2928040" cy="4206445"/>
            <a:chOff x="6048624" y="2568504"/>
            <a:chExt cx="2928040" cy="4206445"/>
          </a:xfrm>
        </p:grpSpPr>
        <p:pic>
          <p:nvPicPr>
            <p:cNvPr id="37" name="Picture 4" descr="Image result for hard disk drive transparent">
              <a:extLst>
                <a:ext uri="{FF2B5EF4-FFF2-40B4-BE49-F238E27FC236}">
                  <a16:creationId xmlns:a16="http://schemas.microsoft.com/office/drawing/2014/main" id="{14DFA468-B116-F94F-9874-EC40DA7A0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4301" y="3555384"/>
              <a:ext cx="552150" cy="43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Image result for hard disk drive transparent">
              <a:extLst>
                <a:ext uri="{FF2B5EF4-FFF2-40B4-BE49-F238E27FC236}">
                  <a16:creationId xmlns:a16="http://schemas.microsoft.com/office/drawing/2014/main" id="{0C2CEC91-F007-D947-9A1A-CEC56B9698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6149" y="5624282"/>
              <a:ext cx="552150" cy="43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Image result for hard disk drive transparent">
              <a:extLst>
                <a:ext uri="{FF2B5EF4-FFF2-40B4-BE49-F238E27FC236}">
                  <a16:creationId xmlns:a16="http://schemas.microsoft.com/office/drawing/2014/main" id="{F85DFCE6-AB13-2848-BF24-5C51FBD279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8624" y="6340346"/>
              <a:ext cx="552150" cy="43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to_ddr333memory_350.gif">
              <a:extLst>
                <a:ext uri="{FF2B5EF4-FFF2-40B4-BE49-F238E27FC236}">
                  <a16:creationId xmlns:a16="http://schemas.microsoft.com/office/drawing/2014/main" id="{0B8C1268-32B9-754D-A16B-A0D38C1B9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1305" y="2568504"/>
              <a:ext cx="585359" cy="577912"/>
            </a:xfrm>
            <a:prstGeom prst="rect">
              <a:avLst/>
            </a:prstGeom>
          </p:spPr>
        </p:pic>
        <p:pic>
          <p:nvPicPr>
            <p:cNvPr id="45" name="Picture 44" descr="to_ddr333memory_350.gif">
              <a:extLst>
                <a:ext uri="{FF2B5EF4-FFF2-40B4-BE49-F238E27FC236}">
                  <a16:creationId xmlns:a16="http://schemas.microsoft.com/office/drawing/2014/main" id="{82592581-0B45-954E-90B1-5149F0490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9365" y="4676136"/>
              <a:ext cx="585359" cy="577912"/>
            </a:xfrm>
            <a:prstGeom prst="rect">
              <a:avLst/>
            </a:prstGeom>
          </p:spPr>
        </p:pic>
        <p:pic>
          <p:nvPicPr>
            <p:cNvPr id="46" name="Picture 45" descr="to_ddr333memory_350.gif">
              <a:extLst>
                <a:ext uri="{FF2B5EF4-FFF2-40B4-BE49-F238E27FC236}">
                  <a16:creationId xmlns:a16="http://schemas.microsoft.com/office/drawing/2014/main" id="{DE871A65-3F62-A343-9030-C0029704B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1189" y="5317763"/>
              <a:ext cx="585359" cy="577912"/>
            </a:xfrm>
            <a:prstGeom prst="rect">
              <a:avLst/>
            </a:prstGeom>
          </p:spPr>
        </p:pic>
      </p:grp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9116EFE-EF75-2A40-A29C-B087D176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34926FB-EAC9-C446-851C-35406652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89D55E0-9BB7-7646-818C-60FFCA2B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4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43" grpId="0" build="allAtOnce"/>
      <p:bldP spid="61" grpId="0" build="allAtOnce"/>
      <p:bldP spid="63" grpId="0"/>
      <p:bldP spid="63" grpId="1"/>
      <p:bldP spid="63" grpId="2"/>
      <p:bldP spid="64" grpId="0"/>
      <p:bldP spid="64" grpId="1"/>
      <p:bldP spid="64" grpId="2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70" grpId="0" animBg="1"/>
      <p:bldP spid="70" grpId="1" animBg="1"/>
      <p:bldP spid="71" grpId="0" animBg="1"/>
      <p:bldP spid="71" grpId="1" animBg="1"/>
      <p:bldP spid="73" grpId="0" animBg="1"/>
      <p:bldP spid="73" grpId="1" animBg="1"/>
      <p:bldP spid="38" grpId="0" animBg="1"/>
      <p:bldP spid="3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wn Arrow 39"/>
          <p:cNvSpPr/>
          <p:nvPr/>
        </p:nvSpPr>
        <p:spPr>
          <a:xfrm>
            <a:off x="3567920" y="4000500"/>
            <a:ext cx="1918480" cy="609600"/>
          </a:xfrm>
          <a:prstGeom prst="downArrow">
            <a:avLst/>
          </a:prstGeom>
          <a:solidFill>
            <a:srgbClr val="FAC090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05800" cy="2275274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RDDs track the graph of transformations that built them (their </a:t>
            </a:r>
            <a:r>
              <a:rPr lang="en-US" i="1" dirty="0">
                <a:solidFill>
                  <a:srgbClr val="0070C0"/>
                </a:solidFill>
                <a:ea typeface="ＭＳ Ｐゴシック" charset="-128"/>
                <a:cs typeface="ＭＳ Ｐゴシック" charset="-128"/>
              </a:rPr>
              <a:t>lineage</a:t>
            </a:r>
            <a:r>
              <a:rPr lang="en-US" dirty="0">
                <a:ea typeface="ＭＳ Ｐゴシック" charset="-128"/>
                <a:cs typeface="ＭＳ Ｐゴシック" charset="-128"/>
              </a:rPr>
              <a:t>) to rebuild lost data</a:t>
            </a:r>
          </a:p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E.g.:</a:t>
            </a: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8907" y="3187700"/>
            <a:ext cx="7418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ucida Console"/>
                <a:cs typeface="Lucida Console"/>
              </a:rPr>
              <a:t>messages = </a:t>
            </a:r>
            <a:r>
              <a:rPr lang="en-US" sz="1800" dirty="0" err="1">
                <a:latin typeface="Lucida Console"/>
                <a:cs typeface="Lucida Console"/>
              </a:rPr>
              <a:t>textFile</a:t>
            </a:r>
            <a:r>
              <a:rPr lang="en-US" sz="1800" dirty="0">
                <a:latin typeface="Lucida Console"/>
                <a:cs typeface="Lucida Console"/>
              </a:rPr>
              <a:t>(...).</a:t>
            </a:r>
            <a:r>
              <a:rPr lang="en-US" sz="1800" dirty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_.contains(“error”)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>
                <a:latin typeface="Lucida Console"/>
                <a:cs typeface="Lucida Console"/>
              </a:rPr>
              <a:t>                        .</a:t>
            </a:r>
            <a:r>
              <a:rPr lang="en-US" sz="180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>
                <a:latin typeface="Lucida Console"/>
                <a:cs typeface="Lucida Console"/>
              </a:rPr>
              <a:t>                       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30702" y="4924274"/>
            <a:ext cx="1941098" cy="930426"/>
          </a:xfrm>
          <a:prstGeom prst="roundRect">
            <a:avLst/>
          </a:prstGeom>
          <a:solidFill>
            <a:srgbClr val="74AAEB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Helvetica" pitchFamily="2" charset="0"/>
              </a:rPr>
              <a:t>HadoopRDD</a:t>
            </a:r>
            <a:endParaRPr lang="en-US" sz="2000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endParaRPr lang="en-US" sz="500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path = </a:t>
            </a:r>
            <a:r>
              <a:rPr lang="en-US" sz="1400" dirty="0" err="1">
                <a:solidFill>
                  <a:schemeClr val="bg1"/>
                </a:solidFill>
                <a:latin typeface="Helvetica" pitchFamily="2" charset="0"/>
              </a:rPr>
              <a:t>hdfs</a:t>
            </a:r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://…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565058" y="4924274"/>
            <a:ext cx="1941098" cy="930426"/>
          </a:xfrm>
          <a:prstGeom prst="roundRect">
            <a:avLst/>
          </a:prstGeom>
          <a:solidFill>
            <a:srgbClr val="74AAEB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Helvetica" pitchFamily="2" charset="0"/>
              </a:rPr>
              <a:t>FilteredRDD</a:t>
            </a:r>
            <a:endParaRPr lang="en-US" sz="2000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endParaRPr lang="en-US" sz="500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Helvetica" pitchFamily="2" charset="0"/>
              </a:rPr>
              <a:t>func</a:t>
            </a:r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 = _.contains(...)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96000" y="4924274"/>
            <a:ext cx="1941098" cy="930426"/>
          </a:xfrm>
          <a:prstGeom prst="roundRect">
            <a:avLst/>
          </a:prstGeom>
          <a:solidFill>
            <a:srgbClr val="74AAEB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Helvetica" pitchFamily="2" charset="0"/>
              </a:rPr>
              <a:t>MappedRDD</a:t>
            </a:r>
            <a:endParaRPr lang="en-US" sz="2000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endParaRPr lang="en-US" sz="500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en-US" sz="1400" dirty="0" err="1">
                <a:solidFill>
                  <a:schemeClr val="bg1"/>
                </a:solidFill>
                <a:latin typeface="Helvetica" pitchFamily="2" charset="0"/>
              </a:rPr>
              <a:t>func</a:t>
            </a:r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 = _.split(…)</a:t>
            </a:r>
          </a:p>
        </p:txBody>
      </p:sp>
      <p:cxnSp>
        <p:nvCxnSpPr>
          <p:cNvPr id="21" name="Straight Arrow Connector 20"/>
          <p:cNvCxnSpPr>
            <a:stCxn id="11" idx="1"/>
            <a:endCxn id="10" idx="3"/>
          </p:cNvCxnSpPr>
          <p:nvPr/>
        </p:nvCxnSpPr>
        <p:spPr>
          <a:xfrm flipH="1">
            <a:off x="2971800" y="5389488"/>
            <a:ext cx="593258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1"/>
            <a:endCxn id="11" idx="3"/>
          </p:cNvCxnSpPr>
          <p:nvPr/>
        </p:nvCxnSpPr>
        <p:spPr>
          <a:xfrm flipH="1">
            <a:off x="5506156" y="5389488"/>
            <a:ext cx="589844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Fault recovery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AB074-062A-0E46-ADE9-4AECBE314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B9164-C6A9-B64B-A6BE-340AE38DC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5A413-1660-2C4C-A3A3-263837F7D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0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F715F-54FD-2A4A-A7A5-6FF00286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data between iterations/ops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89E5-B404-D84F-B073-6D5735721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way to share data between iterations / phases is through shared storage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Slow!</a:t>
            </a:r>
          </a:p>
          <a:p>
            <a:r>
              <a:rPr lang="en-US" dirty="0"/>
              <a:t>Allow operations to feed data to one another </a:t>
            </a:r>
          </a:p>
          <a:p>
            <a:pPr lvl="1"/>
            <a:r>
              <a:rPr lang="en-US" dirty="0"/>
              <a:t>Ideally, through memory instead of disk-based storage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872B6-CF41-E049-983E-128CBF95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59F02-DC95-4247-8F15-6EA7F973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C9275-F3C7-BB4D-B75C-DEA75474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549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wn Arrow 39"/>
          <p:cNvSpPr/>
          <p:nvPr/>
        </p:nvSpPr>
        <p:spPr>
          <a:xfrm>
            <a:off x="3567920" y="4000500"/>
            <a:ext cx="1918480" cy="609600"/>
          </a:xfrm>
          <a:prstGeom prst="downArrow">
            <a:avLst/>
          </a:prstGeom>
          <a:solidFill>
            <a:srgbClr val="FAC090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05800" cy="2275274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RDDs track the graph of transformations that built them (their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lineage</a:t>
            </a:r>
            <a:r>
              <a:rPr lang="en-US" dirty="0">
                <a:ea typeface="ＭＳ Ｐゴシック" charset="-128"/>
                <a:cs typeface="ＭＳ Ｐゴシック" charset="-128"/>
              </a:rPr>
              <a:t>) to rebuild lost data</a:t>
            </a:r>
          </a:p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E.g.:</a:t>
            </a: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8907" y="3187700"/>
            <a:ext cx="7418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ucida Console"/>
                <a:cs typeface="Lucida Console"/>
              </a:rPr>
              <a:t>messages = </a:t>
            </a:r>
            <a:r>
              <a:rPr lang="en-US" sz="1800" dirty="0" err="1">
                <a:latin typeface="Lucida Console"/>
                <a:cs typeface="Lucida Console"/>
              </a:rPr>
              <a:t>textFile</a:t>
            </a:r>
            <a:r>
              <a:rPr lang="en-US" sz="1800" dirty="0">
                <a:latin typeface="Lucida Console"/>
                <a:cs typeface="Lucida Console"/>
              </a:rPr>
              <a:t>(...).</a:t>
            </a:r>
            <a:r>
              <a:rPr lang="en-US" sz="1800" dirty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_.contains(“error”)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>
                <a:latin typeface="Lucida Console"/>
                <a:cs typeface="Lucida Console"/>
              </a:rPr>
              <a:t>                        .</a:t>
            </a:r>
            <a:r>
              <a:rPr lang="en-US" sz="180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>
                <a:latin typeface="Lucida Console"/>
                <a:cs typeface="Lucida Console"/>
              </a:rPr>
              <a:t>                        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030702" y="4924274"/>
            <a:ext cx="7006396" cy="930426"/>
            <a:chOff x="1066673" y="4756967"/>
            <a:chExt cx="5050559" cy="653233"/>
          </a:xfrm>
        </p:grpSpPr>
        <p:sp>
          <p:nvSpPr>
            <p:cNvPr id="10" name="Rounded Rectangle 9"/>
            <p:cNvSpPr/>
            <p:nvPr/>
          </p:nvSpPr>
          <p:spPr>
            <a:xfrm>
              <a:off x="1066673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/>
                <a:t>HadoopRDD</a:t>
              </a:r>
              <a:endParaRPr lang="en-US" sz="2200" dirty="0"/>
            </a:p>
            <a:p>
              <a:pPr algn="ctr"/>
              <a:endParaRPr lang="en-US" sz="600" dirty="0"/>
            </a:p>
            <a:p>
              <a:pPr algn="ctr"/>
              <a:r>
                <a:rPr lang="en-US" sz="1600" dirty="0"/>
                <a:t>path = </a:t>
              </a:r>
              <a:r>
                <a:rPr lang="en-US" sz="1600" dirty="0" err="1"/>
                <a:t>hdfs</a:t>
              </a:r>
              <a:r>
                <a:rPr lang="en-US" sz="1600" dirty="0"/>
                <a:t>://…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3563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/>
                <a:t>FilteredRDD</a:t>
              </a:r>
              <a:endParaRPr lang="en-US" sz="2200" dirty="0"/>
            </a:p>
            <a:p>
              <a:pPr algn="ctr"/>
              <a:endParaRPr lang="en-US" sz="600" dirty="0"/>
            </a:p>
            <a:p>
              <a:pPr algn="ctr"/>
              <a:r>
                <a:rPr lang="en-US" sz="1600" dirty="0" err="1"/>
                <a:t>func</a:t>
              </a:r>
              <a:r>
                <a:rPr lang="en-US" sz="1600" dirty="0"/>
                <a:t> = _.contains(...)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17992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/>
                <a:t>MappedRDD</a:t>
              </a:r>
              <a:endParaRPr lang="en-US" sz="2200" dirty="0"/>
            </a:p>
            <a:p>
              <a:pPr algn="ctr"/>
              <a:endParaRPr lang="en-US" sz="600" dirty="0"/>
            </a:p>
            <a:p>
              <a:pPr algn="ctr"/>
              <a:r>
                <a:rPr lang="en-US" sz="1600" dirty="0" err="1"/>
                <a:t>func</a:t>
              </a:r>
              <a:r>
                <a:rPr lang="en-US" sz="1600" dirty="0"/>
                <a:t> = _.split(…)</a:t>
              </a:r>
            </a:p>
          </p:txBody>
        </p:sp>
        <p:cxnSp>
          <p:nvCxnSpPr>
            <p:cNvPr id="21" name="Straight Arrow Connector 20"/>
            <p:cNvCxnSpPr>
              <a:stCxn id="11" idx="1"/>
              <a:endCxn id="10" idx="3"/>
            </p:cNvCxnSpPr>
            <p:nvPr/>
          </p:nvCxnSpPr>
          <p:spPr>
            <a:xfrm flipH="1">
              <a:off x="2465913" y="5083584"/>
              <a:ext cx="4276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1"/>
              <a:endCxn id="11" idx="3"/>
            </p:cNvCxnSpPr>
            <p:nvPr/>
          </p:nvCxnSpPr>
          <p:spPr>
            <a:xfrm flipH="1">
              <a:off x="4292803" y="5083584"/>
              <a:ext cx="42518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Fault recovery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457200" y="4648200"/>
            <a:ext cx="8229600" cy="2095500"/>
            <a:chOff x="457200" y="4533900"/>
            <a:chExt cx="8229600" cy="2095500"/>
          </a:xfrm>
        </p:grpSpPr>
        <p:sp>
          <p:nvSpPr>
            <p:cNvPr id="6" name="Rectangle 5"/>
            <p:cNvSpPr/>
            <p:nvPr/>
          </p:nvSpPr>
          <p:spPr>
            <a:xfrm>
              <a:off x="457200" y="4648200"/>
              <a:ext cx="8229600" cy="19812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747302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837774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837774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837774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837774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228733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319205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319205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319205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319205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654800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45272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745272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745272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745272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35" name="Straight Arrow Connector 34"/>
            <p:cNvCxnSpPr>
              <a:stCxn id="18" idx="3"/>
              <a:endCxn id="26" idx="1"/>
            </p:cNvCxnSpPr>
            <p:nvPr/>
          </p:nvCxnSpPr>
          <p:spPr>
            <a:xfrm>
              <a:off x="2230932" y="5549334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6" name="Straight Arrow Connector 35"/>
            <p:cNvCxnSpPr>
              <a:stCxn id="19" idx="3"/>
              <a:endCxn id="27" idx="1"/>
            </p:cNvCxnSpPr>
            <p:nvPr/>
          </p:nvCxnSpPr>
          <p:spPr>
            <a:xfrm>
              <a:off x="2230932" y="5897454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7" name="Straight Arrow Connector 36"/>
            <p:cNvCxnSpPr>
              <a:stCxn id="20" idx="3"/>
              <a:endCxn id="28" idx="1"/>
            </p:cNvCxnSpPr>
            <p:nvPr/>
          </p:nvCxnSpPr>
          <p:spPr>
            <a:xfrm>
              <a:off x="2230932" y="6249291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" name="Straight Arrow Connector 21"/>
            <p:cNvCxnSpPr>
              <a:stCxn id="17" idx="3"/>
              <a:endCxn id="24" idx="1"/>
            </p:cNvCxnSpPr>
            <p:nvPr/>
          </p:nvCxnSpPr>
          <p:spPr>
            <a:xfrm>
              <a:off x="2230932" y="5197497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3" name="Straight Arrow Connector 42"/>
            <p:cNvCxnSpPr>
              <a:stCxn id="26" idx="3"/>
              <a:endCxn id="31" idx="1"/>
            </p:cNvCxnSpPr>
            <p:nvPr/>
          </p:nvCxnSpPr>
          <p:spPr>
            <a:xfrm>
              <a:off x="4712363" y="5549334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4" name="Straight Arrow Connector 43"/>
            <p:cNvCxnSpPr>
              <a:stCxn id="27" idx="3"/>
              <a:endCxn id="32" idx="1"/>
            </p:cNvCxnSpPr>
            <p:nvPr/>
          </p:nvCxnSpPr>
          <p:spPr>
            <a:xfrm>
              <a:off x="4712363" y="5897454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5" name="Straight Arrow Connector 44"/>
            <p:cNvCxnSpPr>
              <a:stCxn id="24" idx="3"/>
              <a:endCxn id="30" idx="1"/>
            </p:cNvCxnSpPr>
            <p:nvPr/>
          </p:nvCxnSpPr>
          <p:spPr>
            <a:xfrm>
              <a:off x="4712363" y="5197497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6" name="Straight Arrow Connector 45"/>
            <p:cNvCxnSpPr>
              <a:stCxn id="28" idx="3"/>
              <a:endCxn id="33" idx="1"/>
            </p:cNvCxnSpPr>
            <p:nvPr/>
          </p:nvCxnSpPr>
          <p:spPr>
            <a:xfrm>
              <a:off x="4712363" y="6249291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1219200" y="4533900"/>
              <a:ext cx="16584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latin typeface="Corbel"/>
                  <a:cs typeface="Corbel"/>
                </a:rPr>
                <a:t>HadoopRDD</a:t>
              </a:r>
              <a:endParaRPr lang="en-US" sz="2200" dirty="0">
                <a:latin typeface="Corbel"/>
                <a:cs typeface="Corbel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95700" y="4533900"/>
              <a:ext cx="16276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latin typeface="Corbel"/>
                  <a:cs typeface="Corbel"/>
                </a:rPr>
                <a:t>FilteredRDD</a:t>
              </a:r>
              <a:endParaRPr lang="en-US" sz="2200" dirty="0">
                <a:latin typeface="Corbel"/>
                <a:cs typeface="Corbel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81212" y="4533900"/>
              <a:ext cx="16911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latin typeface="Corbel"/>
                  <a:cs typeface="Corbel"/>
                </a:rPr>
                <a:t>MappedRDD</a:t>
              </a:r>
              <a:endParaRPr lang="en-US" sz="2200" dirty="0">
                <a:latin typeface="Corbel"/>
                <a:cs typeface="Corbel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E1E6E-8B7E-474B-A242-325D0FA3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A8FE114-FB79-2645-BCE0-9F9164C1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7EA0DF-6D23-2042-A73A-CC328B2E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770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wn Arrow 39"/>
          <p:cNvSpPr/>
          <p:nvPr/>
        </p:nvSpPr>
        <p:spPr>
          <a:xfrm>
            <a:off x="3567920" y="4000500"/>
            <a:ext cx="1918480" cy="609600"/>
          </a:xfrm>
          <a:prstGeom prst="downArrow">
            <a:avLst/>
          </a:prstGeom>
          <a:solidFill>
            <a:srgbClr val="FAC090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05800" cy="2275274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RDDs track the graph of transformations that built them (their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lineage</a:t>
            </a:r>
            <a:r>
              <a:rPr lang="en-US" dirty="0">
                <a:ea typeface="ＭＳ Ｐゴシック" charset="-128"/>
                <a:cs typeface="ＭＳ Ｐゴシック" charset="-128"/>
              </a:rPr>
              <a:t>) to rebuild lost data</a:t>
            </a:r>
          </a:p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E.g.:</a:t>
            </a: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8907" y="3187700"/>
            <a:ext cx="7418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ucida Console"/>
                <a:cs typeface="Lucida Console"/>
              </a:rPr>
              <a:t>messages = </a:t>
            </a:r>
            <a:r>
              <a:rPr lang="en-US" sz="1800" dirty="0" err="1">
                <a:latin typeface="Lucida Console"/>
                <a:cs typeface="Lucida Console"/>
              </a:rPr>
              <a:t>textFile</a:t>
            </a:r>
            <a:r>
              <a:rPr lang="en-US" sz="1800" dirty="0">
                <a:latin typeface="Lucida Console"/>
                <a:cs typeface="Lucida Console"/>
              </a:rPr>
              <a:t>(...).</a:t>
            </a:r>
            <a:r>
              <a:rPr lang="en-US" sz="1800" dirty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_.contains(“error”)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>
                <a:latin typeface="Lucida Console"/>
                <a:cs typeface="Lucida Console"/>
              </a:rPr>
              <a:t>                        .</a:t>
            </a:r>
            <a:r>
              <a:rPr lang="en-US" sz="180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>
                <a:latin typeface="Lucida Console"/>
                <a:cs typeface="Lucida Console"/>
              </a:rPr>
              <a:t>                        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030702" y="4924274"/>
            <a:ext cx="7006396" cy="930426"/>
            <a:chOff x="1066673" y="4756967"/>
            <a:chExt cx="5050559" cy="653233"/>
          </a:xfrm>
        </p:grpSpPr>
        <p:sp>
          <p:nvSpPr>
            <p:cNvPr id="10" name="Rounded Rectangle 9"/>
            <p:cNvSpPr/>
            <p:nvPr/>
          </p:nvSpPr>
          <p:spPr>
            <a:xfrm>
              <a:off x="1066673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/>
                <a:t>HadoopRDD</a:t>
              </a:r>
              <a:endParaRPr lang="en-US" sz="2200" dirty="0"/>
            </a:p>
            <a:p>
              <a:pPr algn="ctr"/>
              <a:endParaRPr lang="en-US" sz="600" dirty="0"/>
            </a:p>
            <a:p>
              <a:pPr algn="ctr"/>
              <a:r>
                <a:rPr lang="en-US" sz="1600" dirty="0"/>
                <a:t>path = </a:t>
              </a:r>
              <a:r>
                <a:rPr lang="en-US" sz="1600" dirty="0" err="1"/>
                <a:t>hdfs</a:t>
              </a:r>
              <a:r>
                <a:rPr lang="en-US" sz="1600" dirty="0"/>
                <a:t>://…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3563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/>
                <a:t>FilteredRDD</a:t>
              </a:r>
              <a:endParaRPr lang="en-US" sz="2200" dirty="0"/>
            </a:p>
            <a:p>
              <a:pPr algn="ctr"/>
              <a:endParaRPr lang="en-US" sz="600" dirty="0"/>
            </a:p>
            <a:p>
              <a:pPr algn="ctr"/>
              <a:r>
                <a:rPr lang="en-US" sz="1600" dirty="0" err="1"/>
                <a:t>func</a:t>
              </a:r>
              <a:r>
                <a:rPr lang="en-US" sz="1600" dirty="0"/>
                <a:t> = _.contains(...)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17992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/>
                <a:t>MappedRDD</a:t>
              </a:r>
              <a:endParaRPr lang="en-US" sz="2200" dirty="0"/>
            </a:p>
            <a:p>
              <a:pPr algn="ctr"/>
              <a:endParaRPr lang="en-US" sz="600" dirty="0"/>
            </a:p>
            <a:p>
              <a:pPr algn="ctr"/>
              <a:r>
                <a:rPr lang="en-US" sz="1600" dirty="0" err="1"/>
                <a:t>func</a:t>
              </a:r>
              <a:r>
                <a:rPr lang="en-US" sz="1600" dirty="0"/>
                <a:t> = _.split(…)</a:t>
              </a:r>
            </a:p>
          </p:txBody>
        </p:sp>
        <p:cxnSp>
          <p:nvCxnSpPr>
            <p:cNvPr id="21" name="Straight Arrow Connector 20"/>
            <p:cNvCxnSpPr>
              <a:stCxn id="11" idx="1"/>
              <a:endCxn id="10" idx="3"/>
            </p:cNvCxnSpPr>
            <p:nvPr/>
          </p:nvCxnSpPr>
          <p:spPr>
            <a:xfrm flipH="1">
              <a:off x="2465913" y="5083584"/>
              <a:ext cx="4276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1"/>
              <a:endCxn id="11" idx="3"/>
            </p:cNvCxnSpPr>
            <p:nvPr/>
          </p:nvCxnSpPr>
          <p:spPr>
            <a:xfrm flipH="1">
              <a:off x="4292803" y="5083584"/>
              <a:ext cx="42518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Fault recovery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457200" y="4648200"/>
            <a:ext cx="8229600" cy="2095500"/>
            <a:chOff x="457200" y="4533900"/>
            <a:chExt cx="8229600" cy="2095500"/>
          </a:xfrm>
        </p:grpSpPr>
        <p:sp>
          <p:nvSpPr>
            <p:cNvPr id="6" name="Rectangle 5"/>
            <p:cNvSpPr/>
            <p:nvPr/>
          </p:nvSpPr>
          <p:spPr>
            <a:xfrm>
              <a:off x="457200" y="4648200"/>
              <a:ext cx="8229600" cy="19812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747302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837774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837774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837774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837774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228733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319205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319205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319205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319205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654800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45272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745272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745272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745272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35" name="Straight Arrow Connector 34"/>
            <p:cNvCxnSpPr>
              <a:stCxn id="18" idx="3"/>
              <a:endCxn id="26" idx="1"/>
            </p:cNvCxnSpPr>
            <p:nvPr/>
          </p:nvCxnSpPr>
          <p:spPr>
            <a:xfrm>
              <a:off x="2230932" y="5549334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6" name="Straight Arrow Connector 35"/>
            <p:cNvCxnSpPr>
              <a:stCxn id="19" idx="3"/>
              <a:endCxn id="27" idx="1"/>
            </p:cNvCxnSpPr>
            <p:nvPr/>
          </p:nvCxnSpPr>
          <p:spPr>
            <a:xfrm>
              <a:off x="2230932" y="5897454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7" name="Straight Arrow Connector 36"/>
            <p:cNvCxnSpPr>
              <a:stCxn id="20" idx="3"/>
              <a:endCxn id="28" idx="1"/>
            </p:cNvCxnSpPr>
            <p:nvPr/>
          </p:nvCxnSpPr>
          <p:spPr>
            <a:xfrm>
              <a:off x="2230932" y="6249291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" name="Straight Arrow Connector 21"/>
            <p:cNvCxnSpPr>
              <a:stCxn id="17" idx="3"/>
              <a:endCxn id="24" idx="1"/>
            </p:cNvCxnSpPr>
            <p:nvPr/>
          </p:nvCxnSpPr>
          <p:spPr>
            <a:xfrm>
              <a:off x="2230932" y="5197497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3" name="Straight Arrow Connector 42"/>
            <p:cNvCxnSpPr>
              <a:stCxn id="26" idx="3"/>
              <a:endCxn id="31" idx="1"/>
            </p:cNvCxnSpPr>
            <p:nvPr/>
          </p:nvCxnSpPr>
          <p:spPr>
            <a:xfrm>
              <a:off x="4712363" y="5549334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4" name="Straight Arrow Connector 43"/>
            <p:cNvCxnSpPr>
              <a:stCxn id="27" idx="3"/>
              <a:endCxn id="32" idx="1"/>
            </p:cNvCxnSpPr>
            <p:nvPr/>
          </p:nvCxnSpPr>
          <p:spPr>
            <a:xfrm>
              <a:off x="4712363" y="5897454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5" name="Straight Arrow Connector 44"/>
            <p:cNvCxnSpPr>
              <a:stCxn id="24" idx="3"/>
              <a:endCxn id="30" idx="1"/>
            </p:cNvCxnSpPr>
            <p:nvPr/>
          </p:nvCxnSpPr>
          <p:spPr>
            <a:xfrm>
              <a:off x="4712363" y="5197497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6" name="Straight Arrow Connector 45"/>
            <p:cNvCxnSpPr>
              <a:stCxn id="28" idx="3"/>
              <a:endCxn id="33" idx="1"/>
            </p:cNvCxnSpPr>
            <p:nvPr/>
          </p:nvCxnSpPr>
          <p:spPr>
            <a:xfrm>
              <a:off x="4712363" y="6249291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1219200" y="4533900"/>
              <a:ext cx="16584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latin typeface="Corbel"/>
                  <a:cs typeface="Corbel"/>
                </a:rPr>
                <a:t>HadoopRDD</a:t>
              </a:r>
              <a:endParaRPr lang="en-US" sz="2200" dirty="0">
                <a:latin typeface="Corbel"/>
                <a:cs typeface="Corbel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95700" y="4533900"/>
              <a:ext cx="16276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latin typeface="Corbel"/>
                  <a:cs typeface="Corbel"/>
                </a:rPr>
                <a:t>FilteredRDD</a:t>
              </a:r>
              <a:endParaRPr lang="en-US" sz="2200" dirty="0">
                <a:latin typeface="Corbel"/>
                <a:cs typeface="Corbel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81212" y="4533900"/>
              <a:ext cx="16911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latin typeface="Corbel"/>
                  <a:cs typeface="Corbel"/>
                </a:rPr>
                <a:t>MappedRDD</a:t>
              </a:r>
              <a:endParaRPr lang="en-US" sz="2200" dirty="0">
                <a:latin typeface="Corbel"/>
                <a:cs typeface="Corbel"/>
              </a:endParaRPr>
            </a:p>
          </p:txBody>
        </p:sp>
      </p:grpSp>
      <p:sp>
        <p:nvSpPr>
          <p:cNvPr id="4" name="Lightning Bolt 3">
            <a:extLst>
              <a:ext uri="{FF2B5EF4-FFF2-40B4-BE49-F238E27FC236}">
                <a16:creationId xmlns:a16="http://schemas.microsoft.com/office/drawing/2014/main" id="{872EC172-111C-D04A-9948-5DB55CC473DD}"/>
              </a:ext>
            </a:extLst>
          </p:cNvPr>
          <p:cNvSpPr/>
          <p:nvPr/>
        </p:nvSpPr>
        <p:spPr>
          <a:xfrm>
            <a:off x="4288958" y="4976780"/>
            <a:ext cx="399711" cy="465214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B97E0-672D-A945-9357-34583F1D0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C4635F-7336-F648-8974-BBC8AC3C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F2905B-50C7-4149-B3D7-1BBDB0D5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031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FF34A-5FD1-9F4E-80D4-5636A6DE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recovery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A53FB-AE38-D44E-B30D-711C0F4C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58471-2F63-E844-9B6F-AD00429F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E5C53-F3A9-1D4A-B5B5-476CF5C8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C292602-741A-D348-BEDF-12364E05F8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2495443"/>
              </p:ext>
            </p:extLst>
          </p:nvPr>
        </p:nvGraphicFramePr>
        <p:xfrm>
          <a:off x="484522" y="2057400"/>
          <a:ext cx="7924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34D4BA-15A1-1E44-9C76-8CE498FC9623}"/>
              </a:ext>
            </a:extLst>
          </p:cNvPr>
          <p:cNvCxnSpPr/>
          <p:nvPr/>
        </p:nvCxnSpPr>
        <p:spPr>
          <a:xfrm>
            <a:off x="4836259" y="2928351"/>
            <a:ext cx="192504" cy="457200"/>
          </a:xfrm>
          <a:prstGeom prst="straightConnector1">
            <a:avLst/>
          </a:prstGeom>
          <a:ln w="50800" cmpd="sng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6668DE-3C35-204B-983D-3E8BE69A9E1C}"/>
              </a:ext>
            </a:extLst>
          </p:cNvPr>
          <p:cNvSpPr txBox="1"/>
          <p:nvPr/>
        </p:nvSpPr>
        <p:spPr>
          <a:xfrm>
            <a:off x="3855155" y="2477975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rbel"/>
                <a:cs typeface="Corbel"/>
              </a:rPr>
              <a:t>Failure happens</a:t>
            </a:r>
          </a:p>
        </p:txBody>
      </p:sp>
    </p:spTree>
    <p:extLst>
      <p:ext uri="{BB962C8B-B14F-4D97-AF65-F5344CB8AC3E}">
        <p14:creationId xmlns:p14="http://schemas.microsoft.com/office/powerpoint/2010/main" val="8446976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7A61-188A-DC4B-907D-ACB5A159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PageRank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B8253-45D8-854A-A5F0-88D62CC0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2D957-41AC-A048-90DF-A296B648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71D09-975F-F046-B50A-FE5EAE26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Vertical Text Placeholder 2">
            <a:extLst>
              <a:ext uri="{FF2B5EF4-FFF2-40B4-BE49-F238E27FC236}">
                <a16:creationId xmlns:a16="http://schemas.microsoft.com/office/drawing/2014/main" id="{08BB5552-2D7A-A445-8C91-656B7ECD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1. Start each page with a rank of 1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800" dirty="0"/>
              <a:t>2. On each iteration, update each page j’s rank to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800" dirty="0" err="1"/>
              <a:t>Σ</a:t>
            </a:r>
            <a:r>
              <a:rPr lang="en-US" sz="2800" baseline="-25000" dirty="0" err="1"/>
              <a:t>i</a:t>
            </a:r>
            <a:r>
              <a:rPr lang="en-US" sz="2800" baseline="-25000" dirty="0" err="1">
                <a:latin typeface="Corbel"/>
                <a:cs typeface="Corbel"/>
              </a:rPr>
              <a:t>∈</a:t>
            </a:r>
            <a:r>
              <a:rPr lang="en-US" sz="2800" baseline="-25000" dirty="0" err="1"/>
              <a:t>neighbors</a:t>
            </a:r>
            <a:r>
              <a:rPr lang="en-US" baseline="-25000" dirty="0"/>
              <a:t> of</a:t>
            </a:r>
            <a:r>
              <a:rPr lang="en-US" sz="2800" baseline="-25000" dirty="0"/>
              <a:t> </a:t>
            </a:r>
            <a:r>
              <a:rPr lang="en-US" sz="2400" baseline="-25000" dirty="0"/>
              <a:t>j</a:t>
            </a:r>
            <a:r>
              <a:rPr lang="en-US" sz="2800" dirty="0"/>
              <a:t> </a:t>
            </a:r>
            <a:r>
              <a:rPr lang="en-US" sz="2800" dirty="0" err="1"/>
              <a:t>rank</a:t>
            </a:r>
            <a:r>
              <a:rPr lang="en-US" sz="2800" baseline="-25000" dirty="0" err="1"/>
              <a:t>i</a:t>
            </a:r>
            <a:r>
              <a:rPr lang="en-US" sz="2800" dirty="0"/>
              <a:t> / |</a:t>
            </a:r>
            <a:r>
              <a:rPr lang="en-US" sz="2800" dirty="0" err="1"/>
              <a:t>neighbors</a:t>
            </a:r>
            <a:r>
              <a:rPr lang="en-US" sz="2800" baseline="-25000" dirty="0" err="1"/>
              <a:t>i</a:t>
            </a:r>
            <a:r>
              <a:rPr lang="en-US" sz="2800" dirty="0"/>
              <a:t>|</a:t>
            </a:r>
            <a:endParaRPr lang="en-US" sz="28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Vertical Text Placeholder 2">
            <a:extLst>
              <a:ext uri="{FF2B5EF4-FFF2-40B4-BE49-F238E27FC236}">
                <a16:creationId xmlns:a16="http://schemas.microsoft.com/office/drawing/2014/main" id="{22416F9A-4FA1-B148-A2EC-1053904202EB}"/>
              </a:ext>
            </a:extLst>
          </p:cNvPr>
          <p:cNvSpPr txBox="1">
            <a:spLocks/>
          </p:cNvSpPr>
          <p:nvPr/>
        </p:nvSpPr>
        <p:spPr bwMode="auto">
          <a:xfrm>
            <a:off x="628650" y="3530890"/>
            <a:ext cx="8371226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links = 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// RDD of (</a:t>
            </a:r>
            <a:r>
              <a:rPr lang="en-US" sz="1900" dirty="0" err="1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, neighbors) pairs</a:t>
            </a: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ranks = 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// RDD of (</a:t>
            </a:r>
            <a:r>
              <a:rPr lang="en-US" sz="1900" dirty="0" err="1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, rank) pairs</a:t>
            </a:r>
          </a:p>
          <a:p>
            <a:pPr>
              <a:spcBef>
                <a:spcPct val="0"/>
              </a:spcBef>
            </a:pPr>
            <a:endParaRPr lang="en-US" sz="1400" dirty="0">
              <a:solidFill>
                <a:srgbClr val="008000"/>
              </a:solidFill>
              <a:latin typeface="Lucida Console"/>
              <a:ea typeface="Consolas" charset="0"/>
              <a:cs typeface="Lucida Console"/>
            </a:endParaRP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for (</a:t>
            </a: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i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 &lt;- 1 to ITERATIONS) {</a:t>
            </a: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  ranks = </a:t>
            </a: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links.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join</a:t>
            </a: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(ranks).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flatMap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 {</a:t>
            </a:r>
          </a:p>
          <a:p>
            <a:pPr>
              <a:spcBef>
                <a:spcPct val="0"/>
              </a:spcBef>
            </a:pP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  (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, (links, rank)) =&gt;</a:t>
            </a:r>
          </a:p>
          <a:p>
            <a:pPr>
              <a:spcBef>
                <a:spcPct val="0"/>
              </a:spcBef>
            </a:pP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    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links.map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dest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=&gt; (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dest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, rank/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links.size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))</a:t>
            </a:r>
          </a:p>
          <a:p>
            <a:pPr>
              <a:spcBef>
                <a:spcPct val="0"/>
              </a:spcBef>
            </a:pP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}.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reduceByKey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_ + _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}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8724341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cal Text Placeholder 2">
            <a:extLst>
              <a:ext uri="{FF2B5EF4-FFF2-40B4-BE49-F238E27FC236}">
                <a16:creationId xmlns:a16="http://schemas.microsoft.com/office/drawing/2014/main" id="{22416F9A-4FA1-B148-A2EC-1053904202EB}"/>
              </a:ext>
            </a:extLst>
          </p:cNvPr>
          <p:cNvSpPr txBox="1">
            <a:spLocks/>
          </p:cNvSpPr>
          <p:nvPr/>
        </p:nvSpPr>
        <p:spPr bwMode="auto">
          <a:xfrm>
            <a:off x="628650" y="3530889"/>
            <a:ext cx="8371226" cy="2643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links = 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// RDD of (</a:t>
            </a:r>
            <a:r>
              <a:rPr lang="en-US" sz="1900" dirty="0" err="1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, neighbors) pairs</a:t>
            </a: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ranks = 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// RDD of (</a:t>
            </a:r>
            <a:r>
              <a:rPr lang="en-US" sz="1900" dirty="0" err="1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900" dirty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, rank) pairs</a:t>
            </a:r>
          </a:p>
          <a:p>
            <a:pPr>
              <a:spcBef>
                <a:spcPct val="0"/>
              </a:spcBef>
            </a:pPr>
            <a:endParaRPr lang="en-US" sz="1400" dirty="0">
              <a:solidFill>
                <a:srgbClr val="008000"/>
              </a:solidFill>
              <a:latin typeface="Lucida Console"/>
              <a:ea typeface="Consolas" charset="0"/>
              <a:cs typeface="Lucida Console"/>
            </a:endParaRP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for (</a:t>
            </a: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i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 &lt;- 1 to ITERATIONS) {</a:t>
            </a: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  ranks = </a:t>
            </a: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links.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join</a:t>
            </a:r>
            <a:r>
              <a:rPr lang="en-US" sz="1900" dirty="0" err="1">
                <a:latin typeface="Lucida Console"/>
                <a:ea typeface="Consolas" charset="0"/>
                <a:cs typeface="Lucida Console"/>
              </a:rPr>
              <a:t>(ranks).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flatMap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 {</a:t>
            </a:r>
          </a:p>
          <a:p>
            <a:pPr>
              <a:spcBef>
                <a:spcPct val="0"/>
              </a:spcBef>
            </a:pP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  (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, (links, rank)) =&gt;</a:t>
            </a:r>
          </a:p>
          <a:p>
            <a:pPr>
              <a:spcBef>
                <a:spcPct val="0"/>
              </a:spcBef>
            </a:pP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    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links.map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dest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=&gt; (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dest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, rank/</a:t>
            </a:r>
            <a:r>
              <a:rPr lang="en-US" sz="19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links.size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))</a:t>
            </a:r>
          </a:p>
          <a:p>
            <a:pPr>
              <a:spcBef>
                <a:spcPct val="0"/>
              </a:spcBef>
            </a:pP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}.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reduceByKey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_ + _</a:t>
            </a:r>
            <a:r>
              <a:rPr lang="en-US" sz="1900" dirty="0">
                <a:latin typeface="Lucida Console"/>
                <a:ea typeface="Consolas" charset="0"/>
                <a:cs typeface="Lucida Console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/>
                <a:ea typeface="Consolas" charset="0"/>
                <a:cs typeface="Lucida Console"/>
              </a:rPr>
              <a:t>}</a:t>
            </a:r>
          </a:p>
          <a:p>
            <a:endParaRPr lang="en-US" sz="1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27A61-188A-DC4B-907D-ACB5A159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PageRank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B8253-45D8-854A-A5F0-88D62CC0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2D957-41AC-A048-90DF-A296B648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71D09-975F-F046-B50A-FE5EAE26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Vertical Text Placeholder 2">
            <a:extLst>
              <a:ext uri="{FF2B5EF4-FFF2-40B4-BE49-F238E27FC236}">
                <a16:creationId xmlns:a16="http://schemas.microsoft.com/office/drawing/2014/main" id="{08BB5552-2D7A-A445-8C91-656B7ECD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1. Start each page with a rank of 1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800" dirty="0"/>
              <a:t>2. On each iteration, update each page’s rank to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dirty="0" err="1"/>
              <a:t>Σ</a:t>
            </a:r>
            <a:r>
              <a:rPr lang="en-US" baseline="-25000" dirty="0" err="1"/>
              <a:t>i</a:t>
            </a:r>
            <a:r>
              <a:rPr lang="en-US" baseline="-25000" dirty="0" err="1">
                <a:latin typeface="Corbel"/>
                <a:cs typeface="Corbel"/>
              </a:rPr>
              <a:t>∈</a:t>
            </a:r>
            <a:r>
              <a:rPr lang="en-US" baseline="-25000" dirty="0" err="1"/>
              <a:t>neighbors</a:t>
            </a:r>
            <a:r>
              <a:rPr lang="en-US" baseline="-25000" dirty="0"/>
              <a:t> of </a:t>
            </a:r>
            <a:r>
              <a:rPr lang="en-US" sz="2400" baseline="-25000" dirty="0"/>
              <a:t>j</a:t>
            </a:r>
            <a:r>
              <a:rPr lang="en-US" dirty="0"/>
              <a:t> </a:t>
            </a:r>
            <a:r>
              <a:rPr lang="en-US" dirty="0" err="1"/>
              <a:t>rank</a:t>
            </a:r>
            <a:r>
              <a:rPr lang="en-US" baseline="-25000" dirty="0" err="1"/>
              <a:t>i</a:t>
            </a:r>
            <a:r>
              <a:rPr lang="en-US" dirty="0"/>
              <a:t> / |</a:t>
            </a:r>
            <a:r>
              <a:rPr lang="en-US" dirty="0" err="1"/>
              <a:t>neighbors</a:t>
            </a:r>
            <a:r>
              <a:rPr lang="en-US" baseline="-25000" dirty="0" err="1"/>
              <a:t>i</a:t>
            </a:r>
            <a:r>
              <a:rPr lang="en-US" dirty="0"/>
              <a:t>|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CF794E-30F0-7547-8034-A55D7F4F1491}"/>
              </a:ext>
            </a:extLst>
          </p:cNvPr>
          <p:cNvCxnSpPr>
            <a:cxnSpLocks/>
          </p:cNvCxnSpPr>
          <p:nvPr/>
        </p:nvCxnSpPr>
        <p:spPr>
          <a:xfrm flipH="1">
            <a:off x="1311965" y="3321826"/>
            <a:ext cx="198785" cy="296017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29F764-E301-1A43-AB8A-60FAE3D6584D}"/>
              </a:ext>
            </a:extLst>
          </p:cNvPr>
          <p:cNvSpPr txBox="1"/>
          <p:nvPr/>
        </p:nvSpPr>
        <p:spPr>
          <a:xfrm>
            <a:off x="1023730" y="3051016"/>
            <a:ext cx="2653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RDD[(URL, </a:t>
            </a:r>
            <a:r>
              <a:rPr lang="en-US" sz="1600" b="1" dirty="0" err="1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Seq</a:t>
            </a:r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[URL])]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BFA311-D462-124D-87FB-6765A57E6735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5883965" y="4045707"/>
            <a:ext cx="691336" cy="15388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8B9A0C-B8E3-9F46-8D7D-3540AA9FF32A}"/>
              </a:ext>
            </a:extLst>
          </p:cNvPr>
          <p:cNvSpPr txBox="1"/>
          <p:nvPr/>
        </p:nvSpPr>
        <p:spPr>
          <a:xfrm>
            <a:off x="6575301" y="3891818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RDD[(URL, Rank)]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98210D-1AA0-814B-ADCD-54AEC6C37A33}"/>
              </a:ext>
            </a:extLst>
          </p:cNvPr>
          <p:cNvSpPr txBox="1"/>
          <p:nvPr/>
        </p:nvSpPr>
        <p:spPr>
          <a:xfrm>
            <a:off x="5426765" y="4321689"/>
            <a:ext cx="351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RDD[(URL, (</a:t>
            </a:r>
            <a:r>
              <a:rPr lang="en-US" sz="1600" b="1" dirty="0" err="1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Seq</a:t>
            </a:r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[URL],Rank))]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10CA25F-3379-9946-A688-6FEC14A04D8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3677020" y="4490966"/>
            <a:ext cx="1749745" cy="244663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8D9358C-8FEC-AA40-AAE1-50F3D167071C}"/>
              </a:ext>
            </a:extLst>
          </p:cNvPr>
          <p:cNvSpPr txBox="1"/>
          <p:nvPr/>
        </p:nvSpPr>
        <p:spPr>
          <a:xfrm>
            <a:off x="3769553" y="5781908"/>
            <a:ext cx="5376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 each neighbor in links emits </a:t>
            </a:r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(URL, </a:t>
            </a:r>
            <a:r>
              <a:rPr lang="en-US" sz="1600" b="1" dirty="0" err="1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RankContrib</a:t>
            </a:r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D82FAB-D530-FC46-9E67-833A2BAAA767}"/>
              </a:ext>
            </a:extLst>
          </p:cNvPr>
          <p:cNvCxnSpPr>
            <a:cxnSpLocks/>
          </p:cNvCxnSpPr>
          <p:nvPr/>
        </p:nvCxnSpPr>
        <p:spPr>
          <a:xfrm flipH="1" flipV="1">
            <a:off x="5544153" y="4947386"/>
            <a:ext cx="570897" cy="834522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CD19AFB-6EDB-7147-832C-FBC15661F953}"/>
              </a:ext>
            </a:extLst>
          </p:cNvPr>
          <p:cNvSpPr txBox="1"/>
          <p:nvPr/>
        </p:nvSpPr>
        <p:spPr>
          <a:xfrm>
            <a:off x="248042" y="6273010"/>
            <a:ext cx="3164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Reduce to </a:t>
            </a:r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  <a:cs typeface="Corbel"/>
              </a:rPr>
              <a:t>RDD[(URL, Rank)]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AE57C1-D2C2-E34B-9EFE-5C202C444D2D}"/>
              </a:ext>
            </a:extLst>
          </p:cNvPr>
          <p:cNvCxnSpPr>
            <a:cxnSpLocks/>
          </p:cNvCxnSpPr>
          <p:nvPr/>
        </p:nvCxnSpPr>
        <p:spPr>
          <a:xfrm flipV="1">
            <a:off x="1749287" y="5845758"/>
            <a:ext cx="253012" cy="405827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4705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BC83-C7AA-324E-BAAE-A2A0CF92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 (⨝)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92441-F7FD-5C46-83AD-F4ECE5AF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15E07-CA63-5344-BA0D-CD9F021B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B13C8-57D5-A547-ABD6-C279EDDF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45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B3CA35B-308F-CE4B-99CB-9C344DDA8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904105"/>
              </p:ext>
            </p:extLst>
          </p:nvPr>
        </p:nvGraphicFramePr>
        <p:xfrm>
          <a:off x="628650" y="1397001"/>
          <a:ext cx="2164246" cy="12269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123">
                  <a:extLst>
                    <a:ext uri="{9D8B030D-6E8A-4147-A177-3AD203B41FA5}">
                      <a16:colId xmlns:a16="http://schemas.microsoft.com/office/drawing/2014/main" val="1413869720"/>
                    </a:ext>
                  </a:extLst>
                </a:gridCol>
                <a:gridCol w="1082123">
                  <a:extLst>
                    <a:ext uri="{9D8B030D-6E8A-4147-A177-3AD203B41FA5}">
                      <a16:colId xmlns:a16="http://schemas.microsoft.com/office/drawing/2014/main" val="3485927065"/>
                    </a:ext>
                  </a:extLst>
                </a:gridCol>
              </a:tblGrid>
              <a:tr h="408977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59857"/>
                  </a:ext>
                </a:extLst>
              </a:tr>
              <a:tr h="408977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757218"/>
                  </a:ext>
                </a:extLst>
              </a:tr>
              <a:tr h="408977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3547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76C9C0A-F114-2C41-A4CE-EEE7D1718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512783"/>
              </p:ext>
            </p:extLst>
          </p:nvPr>
        </p:nvGraphicFramePr>
        <p:xfrm>
          <a:off x="3414920" y="1388529"/>
          <a:ext cx="2164246" cy="12269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123">
                  <a:extLst>
                    <a:ext uri="{9D8B030D-6E8A-4147-A177-3AD203B41FA5}">
                      <a16:colId xmlns:a16="http://schemas.microsoft.com/office/drawing/2014/main" val="1413869720"/>
                    </a:ext>
                  </a:extLst>
                </a:gridCol>
                <a:gridCol w="1082123">
                  <a:extLst>
                    <a:ext uri="{9D8B030D-6E8A-4147-A177-3AD203B41FA5}">
                      <a16:colId xmlns:a16="http://schemas.microsoft.com/office/drawing/2014/main" val="3485927065"/>
                    </a:ext>
                  </a:extLst>
                </a:gridCol>
              </a:tblGrid>
              <a:tr h="408977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59857"/>
                  </a:ext>
                </a:extLst>
              </a:tr>
              <a:tr h="408977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757218"/>
                  </a:ext>
                </a:extLst>
              </a:tr>
              <a:tr h="408977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35476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FC991F2-2FEE-124D-BF3A-F71B4FE4EAF6}"/>
              </a:ext>
            </a:extLst>
          </p:cNvPr>
          <p:cNvSpPr/>
          <p:nvPr/>
        </p:nvSpPr>
        <p:spPr>
          <a:xfrm>
            <a:off x="2873237" y="1771161"/>
            <a:ext cx="461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⨝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FBB973E-D8A8-1343-B208-3B9917F4D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573876"/>
              </p:ext>
            </p:extLst>
          </p:nvPr>
        </p:nvGraphicFramePr>
        <p:xfrm>
          <a:off x="6201189" y="1388527"/>
          <a:ext cx="2465733" cy="122693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1911">
                  <a:extLst>
                    <a:ext uri="{9D8B030D-6E8A-4147-A177-3AD203B41FA5}">
                      <a16:colId xmlns:a16="http://schemas.microsoft.com/office/drawing/2014/main" val="1413869720"/>
                    </a:ext>
                  </a:extLst>
                </a:gridCol>
                <a:gridCol w="821911">
                  <a:extLst>
                    <a:ext uri="{9D8B030D-6E8A-4147-A177-3AD203B41FA5}">
                      <a16:colId xmlns:a16="http://schemas.microsoft.com/office/drawing/2014/main" val="1664584991"/>
                    </a:ext>
                  </a:extLst>
                </a:gridCol>
                <a:gridCol w="821911">
                  <a:extLst>
                    <a:ext uri="{9D8B030D-6E8A-4147-A177-3AD203B41FA5}">
                      <a16:colId xmlns:a16="http://schemas.microsoft.com/office/drawing/2014/main" val="1829166595"/>
                    </a:ext>
                  </a:extLst>
                </a:gridCol>
              </a:tblGrid>
              <a:tr h="408978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59857"/>
                  </a:ext>
                </a:extLst>
              </a:tr>
              <a:tr h="408978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757218"/>
                  </a:ext>
                </a:extLst>
              </a:tr>
              <a:tr h="408978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3547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E660056B-422A-084F-9DD3-885C07E6ABC0}"/>
              </a:ext>
            </a:extLst>
          </p:cNvPr>
          <p:cNvSpPr/>
          <p:nvPr/>
        </p:nvSpPr>
        <p:spPr>
          <a:xfrm>
            <a:off x="5729909" y="1761221"/>
            <a:ext cx="461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5DD65B7-24C1-AC44-AF15-9B5B51CE4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865829"/>
              </p:ext>
            </p:extLst>
          </p:nvPr>
        </p:nvGraphicFramePr>
        <p:xfrm>
          <a:off x="628650" y="2916309"/>
          <a:ext cx="2164246" cy="32091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123">
                  <a:extLst>
                    <a:ext uri="{9D8B030D-6E8A-4147-A177-3AD203B41FA5}">
                      <a16:colId xmlns:a16="http://schemas.microsoft.com/office/drawing/2014/main" val="2975568073"/>
                    </a:ext>
                  </a:extLst>
                </a:gridCol>
                <a:gridCol w="1082123">
                  <a:extLst>
                    <a:ext uri="{9D8B030D-6E8A-4147-A177-3AD203B41FA5}">
                      <a16:colId xmlns:a16="http://schemas.microsoft.com/office/drawing/2014/main" val="3563209724"/>
                    </a:ext>
                  </a:extLst>
                </a:gridCol>
              </a:tblGrid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</a:t>
                      </a:r>
                    </a:p>
                  </a:txBody>
                  <a:tcPr>
                    <a:solidFill>
                      <a:srgbClr val="F3DC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>
                    <a:solidFill>
                      <a:srgbClr val="F3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766034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</a:t>
                      </a:r>
                    </a:p>
                  </a:txBody>
                  <a:tcPr>
                    <a:solidFill>
                      <a:srgbClr val="F3DC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>
                    <a:solidFill>
                      <a:srgbClr val="F3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45964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</a:t>
                      </a:r>
                    </a:p>
                  </a:txBody>
                  <a:tcPr>
                    <a:solidFill>
                      <a:srgbClr val="F3DC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>
                    <a:solidFill>
                      <a:srgbClr val="F3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852707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</a:t>
                      </a:r>
                    </a:p>
                  </a:txBody>
                  <a:tcPr>
                    <a:solidFill>
                      <a:srgbClr val="C9B2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>
                    <a:solidFill>
                      <a:srgbClr val="C9B2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586761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</a:t>
                      </a:r>
                    </a:p>
                  </a:txBody>
                  <a:tcPr>
                    <a:solidFill>
                      <a:srgbClr val="C9B2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>
                    <a:solidFill>
                      <a:srgbClr val="C9B2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598870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867273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60478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AAC8B0D-8213-7D41-8E51-25CEBD286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776724"/>
              </p:ext>
            </p:extLst>
          </p:nvPr>
        </p:nvGraphicFramePr>
        <p:xfrm>
          <a:off x="3414920" y="2916308"/>
          <a:ext cx="2164246" cy="32091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2123">
                  <a:extLst>
                    <a:ext uri="{9D8B030D-6E8A-4147-A177-3AD203B41FA5}">
                      <a16:colId xmlns:a16="http://schemas.microsoft.com/office/drawing/2014/main" val="2975568073"/>
                    </a:ext>
                  </a:extLst>
                </a:gridCol>
                <a:gridCol w="1082123">
                  <a:extLst>
                    <a:ext uri="{9D8B030D-6E8A-4147-A177-3AD203B41FA5}">
                      <a16:colId xmlns:a16="http://schemas.microsoft.com/office/drawing/2014/main" val="3563209724"/>
                    </a:ext>
                  </a:extLst>
                </a:gridCol>
              </a:tblGrid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766034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45964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852707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586761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598870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867273"/>
                  </a:ext>
                </a:extLst>
              </a:tr>
              <a:tr h="458455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8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604786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A7A4591-F746-9441-8317-FA61BEF7B6A8}"/>
              </a:ext>
            </a:extLst>
          </p:cNvPr>
          <p:cNvSpPr/>
          <p:nvPr/>
        </p:nvSpPr>
        <p:spPr>
          <a:xfrm>
            <a:off x="2873236" y="4290067"/>
            <a:ext cx="461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⨝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60053B-4580-1D43-A347-16BDBC92B84C}"/>
              </a:ext>
            </a:extLst>
          </p:cNvPr>
          <p:cNvCxnSpPr/>
          <p:nvPr/>
        </p:nvCxnSpPr>
        <p:spPr>
          <a:xfrm>
            <a:off x="2792896" y="3070459"/>
            <a:ext cx="622024" cy="952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043A00D-B408-F44F-81CA-FE448B291655}"/>
              </a:ext>
            </a:extLst>
          </p:cNvPr>
          <p:cNvCxnSpPr>
            <a:cxnSpLocks/>
          </p:cNvCxnSpPr>
          <p:nvPr/>
        </p:nvCxnSpPr>
        <p:spPr>
          <a:xfrm>
            <a:off x="2792896" y="3546909"/>
            <a:ext cx="622024" cy="48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2F44A5-DBAA-5342-AA43-E84C35F743B2}"/>
              </a:ext>
            </a:extLst>
          </p:cNvPr>
          <p:cNvCxnSpPr>
            <a:cxnSpLocks/>
          </p:cNvCxnSpPr>
          <p:nvPr/>
        </p:nvCxnSpPr>
        <p:spPr>
          <a:xfrm>
            <a:off x="2792896" y="4023360"/>
            <a:ext cx="622024" cy="6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BB6A2AD-F096-6A47-9750-E97E25A9902B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792896" y="3546909"/>
            <a:ext cx="622024" cy="973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D36E65-048B-874A-A0BB-5156F5AA45BD}"/>
              </a:ext>
            </a:extLst>
          </p:cNvPr>
          <p:cNvCxnSpPr>
            <a:cxnSpLocks/>
          </p:cNvCxnSpPr>
          <p:nvPr/>
        </p:nvCxnSpPr>
        <p:spPr>
          <a:xfrm flipV="1">
            <a:off x="2792893" y="3550658"/>
            <a:ext cx="622027" cy="1446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FFA3139-1E49-6A41-B4FF-A5AF38F8C8FE}"/>
              </a:ext>
            </a:extLst>
          </p:cNvPr>
          <p:cNvCxnSpPr>
            <a:cxnSpLocks/>
          </p:cNvCxnSpPr>
          <p:nvPr/>
        </p:nvCxnSpPr>
        <p:spPr>
          <a:xfrm flipV="1">
            <a:off x="2792893" y="3175407"/>
            <a:ext cx="622027" cy="2229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E85CFA5-E09E-2844-99E8-C00D05E56F64}"/>
              </a:ext>
            </a:extLst>
          </p:cNvPr>
          <p:cNvCxnSpPr>
            <a:cxnSpLocks/>
          </p:cNvCxnSpPr>
          <p:nvPr/>
        </p:nvCxnSpPr>
        <p:spPr>
          <a:xfrm flipV="1">
            <a:off x="2792893" y="5881036"/>
            <a:ext cx="62202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36BFA29-8C4B-3E4C-BE8E-A44BC52D6432}"/>
              </a:ext>
            </a:extLst>
          </p:cNvPr>
          <p:cNvCxnSpPr>
            <a:cxnSpLocks/>
          </p:cNvCxnSpPr>
          <p:nvPr/>
        </p:nvCxnSpPr>
        <p:spPr>
          <a:xfrm flipV="1">
            <a:off x="2792893" y="3199831"/>
            <a:ext cx="622027" cy="267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B7575F-9723-AF4F-A307-6325F8FF2E3D}"/>
              </a:ext>
            </a:extLst>
          </p:cNvPr>
          <p:cNvCxnSpPr>
            <a:cxnSpLocks/>
          </p:cNvCxnSpPr>
          <p:nvPr/>
        </p:nvCxnSpPr>
        <p:spPr>
          <a:xfrm>
            <a:off x="2792893" y="5429753"/>
            <a:ext cx="622027" cy="448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B4A78D5-1CDC-F64C-BD4D-CD5CC9AB2A08}"/>
              </a:ext>
            </a:extLst>
          </p:cNvPr>
          <p:cNvCxnSpPr>
            <a:cxnSpLocks/>
          </p:cNvCxnSpPr>
          <p:nvPr/>
        </p:nvCxnSpPr>
        <p:spPr>
          <a:xfrm>
            <a:off x="2792893" y="4997351"/>
            <a:ext cx="622027" cy="475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A7F7E2-B399-754F-B158-2EF1519BBAFF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792893" y="4520900"/>
            <a:ext cx="622027" cy="441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313963C-0C7C-E74E-80B1-2EA3352B00D9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 flipV="1">
            <a:off x="2792896" y="4520900"/>
            <a:ext cx="6220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CF26F34-5863-FF40-B253-CBC91EF9099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792896" y="4520901"/>
            <a:ext cx="622024" cy="9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3F0DDB4-3C1A-B043-889E-C4CE5424DE54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792896" y="3550657"/>
            <a:ext cx="622024" cy="970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F3A244D-3B33-864D-BC99-904D008C9295}"/>
              </a:ext>
            </a:extLst>
          </p:cNvPr>
          <p:cNvCxnSpPr>
            <a:cxnSpLocks/>
          </p:cNvCxnSpPr>
          <p:nvPr/>
        </p:nvCxnSpPr>
        <p:spPr>
          <a:xfrm>
            <a:off x="2792893" y="4042575"/>
            <a:ext cx="622027" cy="919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9C64567-0F80-9748-A6D1-E3DEA5B0C530}"/>
              </a:ext>
            </a:extLst>
          </p:cNvPr>
          <p:cNvCxnSpPr>
            <a:cxnSpLocks/>
          </p:cNvCxnSpPr>
          <p:nvPr/>
        </p:nvCxnSpPr>
        <p:spPr>
          <a:xfrm>
            <a:off x="2792893" y="3569934"/>
            <a:ext cx="622027" cy="1355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450FB3C-4AC4-EF4D-B55B-C4EE29175E9B}"/>
              </a:ext>
            </a:extLst>
          </p:cNvPr>
          <p:cNvCxnSpPr>
            <a:cxnSpLocks/>
          </p:cNvCxnSpPr>
          <p:nvPr/>
        </p:nvCxnSpPr>
        <p:spPr>
          <a:xfrm>
            <a:off x="2792893" y="3082139"/>
            <a:ext cx="622027" cy="1843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E06A1E5B-9588-FA4C-BD70-8512DF180004}"/>
              </a:ext>
            </a:extLst>
          </p:cNvPr>
          <p:cNvSpPr/>
          <p:nvPr/>
        </p:nvSpPr>
        <p:spPr>
          <a:xfrm>
            <a:off x="6115050" y="3412904"/>
            <a:ext cx="24003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If partitioning doesn’t match, then need to reshuffle to match pairs. Same problem in </a:t>
            </a:r>
            <a:r>
              <a:rPr lang="en-US" sz="1800" dirty="0">
                <a:latin typeface="Lucida Console" panose="020B0609040504020204" pitchFamily="49" charset="0"/>
                <a:ea typeface="Helvetica Neue" panose="02000503000000020004" pitchFamily="2" charset="0"/>
                <a:cs typeface="Helvetica Neue" panose="02000503000000020004" pitchFamily="2" charset="0"/>
              </a:rPr>
              <a:t>reduce()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for MapReduce.</a:t>
            </a:r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9267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C86D-0476-0747-8E0C-7ED7FE98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placement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67623-866E-B047-A695-8D322D0A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A6A2A-1A8D-4D43-95D2-8D3610EC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A1145-6EAB-CA4B-945E-AA880444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347FB7-CF82-BC4E-837C-FA1CE81E7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6347" y="1535571"/>
            <a:ext cx="4825279" cy="4221162"/>
          </a:xfrm>
        </p:spPr>
        <p:txBody>
          <a:bodyPr/>
          <a:lstStyle/>
          <a:p>
            <a:r>
              <a:rPr lang="en-US" sz="1900" dirty="0">
                <a:latin typeface="Lucida Console"/>
                <a:cs typeface="Lucida Console"/>
              </a:rPr>
              <a:t>links</a:t>
            </a:r>
            <a:r>
              <a:rPr lang="en-US" sz="2600" dirty="0"/>
              <a:t> &amp; </a:t>
            </a:r>
            <a:r>
              <a:rPr lang="en-US" sz="1900" dirty="0">
                <a:latin typeface="Lucida Console"/>
                <a:cs typeface="Lucida Console"/>
              </a:rPr>
              <a:t>ranks</a:t>
            </a:r>
            <a:r>
              <a:rPr lang="en-US" sz="2600" dirty="0">
                <a:solidFill>
                  <a:prstClr val="black"/>
                </a:solidFill>
              </a:rPr>
              <a:t> repeatedly joined</a:t>
            </a:r>
            <a:endParaRPr lang="en-US" sz="1900" dirty="0">
              <a:latin typeface="Lucida Console"/>
              <a:cs typeface="Lucida Console"/>
            </a:endParaRPr>
          </a:p>
          <a:p>
            <a:r>
              <a:rPr lang="en-US" sz="2600" dirty="0"/>
              <a:t>Can </a:t>
            </a:r>
            <a:r>
              <a:rPr lang="en-US" sz="2600" i="1" dirty="0"/>
              <a:t>co-partition</a:t>
            </a:r>
            <a:r>
              <a:rPr lang="en-US" sz="2600" dirty="0"/>
              <a:t> them (e.g. hash both on URL) to avoid shuffles</a:t>
            </a:r>
          </a:p>
          <a:p>
            <a:r>
              <a:rPr lang="en-US" sz="2600" dirty="0"/>
              <a:t>Can also use app knowledge, e.g., hash on DNS name</a:t>
            </a:r>
          </a:p>
          <a:p>
            <a:pPr>
              <a:spcBef>
                <a:spcPts val="3800"/>
              </a:spcBef>
            </a:pPr>
            <a:r>
              <a:rPr lang="en-US" sz="1900" dirty="0">
                <a:latin typeface="Lucida Console"/>
                <a:cs typeface="Lucida Console"/>
              </a:rPr>
              <a:t>links = </a:t>
            </a:r>
            <a:r>
              <a:rPr lang="en-US" sz="1900" dirty="0" err="1">
                <a:latin typeface="Lucida Console"/>
                <a:cs typeface="Lucida Console"/>
              </a:rPr>
              <a:t>links.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cs typeface="Lucida Console"/>
              </a:rPr>
              <a:t>partitionBy</a:t>
            </a:r>
            <a:r>
              <a:rPr lang="en-US" sz="1900" dirty="0">
                <a:latin typeface="Lucida Console"/>
                <a:cs typeface="Lucida Console"/>
              </a:rPr>
              <a:t>(</a:t>
            </a:r>
            <a:br>
              <a:rPr lang="en-US" sz="1900" dirty="0">
                <a:latin typeface="Lucida Console"/>
                <a:cs typeface="Lucida Console"/>
              </a:rPr>
            </a:br>
            <a:r>
              <a:rPr lang="en-US" sz="1900" dirty="0">
                <a:latin typeface="Lucida Console"/>
                <a:cs typeface="Lucida Console"/>
              </a:rPr>
              <a:t>         new </a:t>
            </a:r>
            <a:r>
              <a:rPr lang="en-US" sz="1900" dirty="0" err="1">
                <a:latin typeface="Lucida Console"/>
                <a:cs typeface="Lucida Console"/>
              </a:rPr>
              <a:t>URLPartitioner</a:t>
            </a:r>
            <a:r>
              <a:rPr lang="en-US" sz="1900" dirty="0">
                <a:latin typeface="Lucida Console"/>
                <a:cs typeface="Lucida Console"/>
              </a:rPr>
              <a:t>())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FFFAE9-BF2D-914D-B24C-D4D95E232816}"/>
              </a:ext>
            </a:extLst>
          </p:cNvPr>
          <p:cNvCxnSpPr>
            <a:stCxn id="10" idx="2"/>
            <a:endCxn id="30" idx="0"/>
          </p:cNvCxnSpPr>
          <p:nvPr/>
        </p:nvCxnSpPr>
        <p:spPr>
          <a:xfrm>
            <a:off x="3018337" y="3028190"/>
            <a:ext cx="0" cy="430765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FCB9DA-7CC4-2647-92A8-8EEDAC3A7913}"/>
              </a:ext>
            </a:extLst>
          </p:cNvPr>
          <p:cNvSpPr txBox="1"/>
          <p:nvPr/>
        </p:nvSpPr>
        <p:spPr>
          <a:xfrm>
            <a:off x="3103159" y="3066121"/>
            <a:ext cx="9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reduce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DFF31D2-1CC7-1141-9624-41FB800BCFFA}"/>
              </a:ext>
            </a:extLst>
          </p:cNvPr>
          <p:cNvSpPr/>
          <p:nvPr/>
        </p:nvSpPr>
        <p:spPr>
          <a:xfrm>
            <a:off x="2284815" y="2653286"/>
            <a:ext cx="1467044" cy="3749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Contribs</a:t>
            </a:r>
            <a:r>
              <a:rPr lang="en-US" sz="2000" baseline="-25000" dirty="0">
                <a:solidFill>
                  <a:srgbClr val="000000"/>
                </a:solidFill>
              </a:rPr>
              <a:t>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207F27-7F29-4D42-80F9-F4B76EF353E5}"/>
              </a:ext>
            </a:extLst>
          </p:cNvPr>
          <p:cNvCxnSpPr>
            <a:stCxn id="21" idx="2"/>
            <a:endCxn id="10" idx="0"/>
          </p:cNvCxnSpPr>
          <p:nvPr/>
        </p:nvCxnSpPr>
        <p:spPr>
          <a:xfrm>
            <a:off x="3018337" y="2164146"/>
            <a:ext cx="0" cy="489140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470D1B-F5C2-3C4B-8F7D-FDC8F221AD22}"/>
              </a:ext>
            </a:extLst>
          </p:cNvPr>
          <p:cNvCxnSpPr/>
          <p:nvPr/>
        </p:nvCxnSpPr>
        <p:spPr>
          <a:xfrm>
            <a:off x="2853063" y="2402300"/>
            <a:ext cx="1" cy="241641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09704C-75FA-4E4D-A273-B010577A7B19}"/>
              </a:ext>
            </a:extLst>
          </p:cNvPr>
          <p:cNvSpPr txBox="1"/>
          <p:nvPr/>
        </p:nvSpPr>
        <p:spPr>
          <a:xfrm>
            <a:off x="3103159" y="2202509"/>
            <a:ext cx="590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join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11CC5D-95E8-C64F-9F0F-FAC9ECFDDBC1}"/>
              </a:ext>
            </a:extLst>
          </p:cNvPr>
          <p:cNvCxnSpPr>
            <a:stCxn id="22" idx="2"/>
          </p:cNvCxnSpPr>
          <p:nvPr/>
        </p:nvCxnSpPr>
        <p:spPr>
          <a:xfrm>
            <a:off x="1104585" y="2157462"/>
            <a:ext cx="1744534" cy="24965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8C8D53-EC88-084B-BEA6-C0A662E77B21}"/>
              </a:ext>
            </a:extLst>
          </p:cNvPr>
          <p:cNvCxnSpPr>
            <a:stCxn id="22" idx="2"/>
          </p:cNvCxnSpPr>
          <p:nvPr/>
        </p:nvCxnSpPr>
        <p:spPr>
          <a:xfrm>
            <a:off x="1104585" y="2164146"/>
            <a:ext cx="0" cy="318603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ADF8CA-57C2-E541-8AC6-47FD27BE3C06}"/>
              </a:ext>
            </a:extLst>
          </p:cNvPr>
          <p:cNvCxnSpPr>
            <a:stCxn id="30" idx="2"/>
            <a:endCxn id="19" idx="0"/>
          </p:cNvCxnSpPr>
          <p:nvPr/>
        </p:nvCxnSpPr>
        <p:spPr>
          <a:xfrm flipH="1">
            <a:off x="3018223" y="3757150"/>
            <a:ext cx="113" cy="516003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05C01E-D19E-F442-926C-36D1E2F5216C}"/>
              </a:ext>
            </a:extLst>
          </p:cNvPr>
          <p:cNvCxnSpPr/>
          <p:nvPr/>
        </p:nvCxnSpPr>
        <p:spPr>
          <a:xfrm>
            <a:off x="2865547" y="4036436"/>
            <a:ext cx="1" cy="241641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9D2B859-F383-5047-8BE5-8FA2CC82EC45}"/>
              </a:ext>
            </a:extLst>
          </p:cNvPr>
          <p:cNvSpPr txBox="1"/>
          <p:nvPr/>
        </p:nvSpPr>
        <p:spPr>
          <a:xfrm>
            <a:off x="3103159" y="3822414"/>
            <a:ext cx="590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join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38F2B2B-370A-D247-B197-BAD187043CC6}"/>
              </a:ext>
            </a:extLst>
          </p:cNvPr>
          <p:cNvSpPr/>
          <p:nvPr/>
        </p:nvSpPr>
        <p:spPr>
          <a:xfrm>
            <a:off x="2284702" y="4273153"/>
            <a:ext cx="1467044" cy="3743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Contribs</a:t>
            </a:r>
            <a:r>
              <a:rPr lang="en-US" sz="2000" baseline="-25000" dirty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B1E8A2-57FE-DD4E-8F3B-E1A2A99A6B6A}"/>
              </a:ext>
            </a:extLst>
          </p:cNvPr>
          <p:cNvCxnSpPr/>
          <p:nvPr/>
        </p:nvCxnSpPr>
        <p:spPr>
          <a:xfrm>
            <a:off x="1100642" y="3786710"/>
            <a:ext cx="1764906" cy="24965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7EBC18C-B030-E741-B639-3FD6A611C148}"/>
              </a:ext>
            </a:extLst>
          </p:cNvPr>
          <p:cNvSpPr/>
          <p:nvPr/>
        </p:nvSpPr>
        <p:spPr>
          <a:xfrm>
            <a:off x="2284815" y="1572726"/>
            <a:ext cx="1467044" cy="5914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Ranks</a:t>
            </a:r>
            <a:r>
              <a:rPr lang="en-US" sz="2000" baseline="-25000" dirty="0">
                <a:solidFill>
                  <a:srgbClr val="000000"/>
                </a:solidFill>
              </a:rPr>
              <a:t>0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url</a:t>
            </a:r>
            <a:r>
              <a:rPr lang="en-US" sz="1600" dirty="0">
                <a:solidFill>
                  <a:schemeClr val="tx1"/>
                </a:solidFill>
              </a:rPr>
              <a:t>, rank)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01984D7-7719-B947-8FDD-86041B0C414A}"/>
              </a:ext>
            </a:extLst>
          </p:cNvPr>
          <p:cNvSpPr/>
          <p:nvPr/>
        </p:nvSpPr>
        <p:spPr>
          <a:xfrm>
            <a:off x="371063" y="1572726"/>
            <a:ext cx="1467044" cy="5914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Links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url</a:t>
            </a:r>
            <a:r>
              <a:rPr lang="en-US" sz="1600" dirty="0">
                <a:solidFill>
                  <a:schemeClr val="tx1"/>
                </a:solidFill>
              </a:rPr>
              <a:t>, neighbors)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F0781B-9677-7C4A-8D10-650E6535C2F3}"/>
              </a:ext>
            </a:extLst>
          </p:cNvPr>
          <p:cNvCxnSpPr/>
          <p:nvPr/>
        </p:nvCxnSpPr>
        <p:spPr>
          <a:xfrm>
            <a:off x="2840466" y="5610899"/>
            <a:ext cx="0" cy="213103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D2BC421-AD96-0F4A-9041-D47EA87E8352}"/>
              </a:ext>
            </a:extLst>
          </p:cNvPr>
          <p:cNvSpPr txBox="1"/>
          <p:nvPr/>
        </p:nvSpPr>
        <p:spPr>
          <a:xfrm>
            <a:off x="2543982" y="5706450"/>
            <a:ext cx="95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.  .  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DAC7F3-F368-0749-A29E-92CBEB6C6F52}"/>
              </a:ext>
            </a:extLst>
          </p:cNvPr>
          <p:cNvCxnSpPr/>
          <p:nvPr/>
        </p:nvCxnSpPr>
        <p:spPr>
          <a:xfrm>
            <a:off x="3018223" y="5371230"/>
            <a:ext cx="0" cy="452772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E11463-F1C3-CA4D-B3A4-727447EFA984}"/>
              </a:ext>
            </a:extLst>
          </p:cNvPr>
          <p:cNvCxnSpPr/>
          <p:nvPr/>
        </p:nvCxnSpPr>
        <p:spPr>
          <a:xfrm>
            <a:off x="1104586" y="5350180"/>
            <a:ext cx="1744534" cy="24965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DF138E-B156-A049-B799-2D5FF003403D}"/>
              </a:ext>
            </a:extLst>
          </p:cNvPr>
          <p:cNvCxnSpPr>
            <a:endCxn id="28" idx="0"/>
          </p:cNvCxnSpPr>
          <p:nvPr/>
        </p:nvCxnSpPr>
        <p:spPr>
          <a:xfrm>
            <a:off x="3018224" y="4647548"/>
            <a:ext cx="0" cy="387978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80E7429-6812-FA44-9EFF-697F5E3FD702}"/>
              </a:ext>
            </a:extLst>
          </p:cNvPr>
          <p:cNvSpPr/>
          <p:nvPr/>
        </p:nvSpPr>
        <p:spPr>
          <a:xfrm>
            <a:off x="2284704" y="5035526"/>
            <a:ext cx="1467045" cy="3743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Ranks</a:t>
            </a:r>
            <a:r>
              <a:rPr lang="en-US" sz="200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F656A5-D3C6-BE44-B218-C8F6A7B7D92F}"/>
              </a:ext>
            </a:extLst>
          </p:cNvPr>
          <p:cNvSpPr txBox="1"/>
          <p:nvPr/>
        </p:nvSpPr>
        <p:spPr>
          <a:xfrm>
            <a:off x="3103159" y="4630686"/>
            <a:ext cx="9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reduce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FA2784B-21A3-F248-91B3-D309F306CD85}"/>
              </a:ext>
            </a:extLst>
          </p:cNvPr>
          <p:cNvSpPr/>
          <p:nvPr/>
        </p:nvSpPr>
        <p:spPr>
          <a:xfrm>
            <a:off x="2284816" y="3458955"/>
            <a:ext cx="1467045" cy="3743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Ranks</a:t>
            </a:r>
            <a:r>
              <a:rPr lang="en-US" sz="2000" baseline="-25000" dirty="0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892781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C86D-0476-0747-8E0C-7ED7FE98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placement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67623-866E-B047-A695-8D322D0A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A6A2A-1A8D-4D43-95D2-8D3610EC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A1145-6EAB-CA4B-945E-AA880444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347FB7-CF82-BC4E-837C-FA1CE81E7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6347" y="1535571"/>
            <a:ext cx="4825279" cy="4221162"/>
          </a:xfrm>
        </p:spPr>
        <p:txBody>
          <a:bodyPr/>
          <a:lstStyle/>
          <a:p>
            <a:r>
              <a:rPr lang="en-US" sz="1900" dirty="0">
                <a:latin typeface="Lucida Console"/>
                <a:cs typeface="Lucida Console"/>
              </a:rPr>
              <a:t>links</a:t>
            </a:r>
            <a:r>
              <a:rPr lang="en-US" sz="2600" dirty="0"/>
              <a:t> &amp; </a:t>
            </a:r>
            <a:r>
              <a:rPr lang="en-US" sz="1900" dirty="0">
                <a:latin typeface="Lucida Console"/>
                <a:cs typeface="Lucida Console"/>
              </a:rPr>
              <a:t>ranks</a:t>
            </a:r>
            <a:r>
              <a:rPr lang="en-US" sz="2600" dirty="0">
                <a:solidFill>
                  <a:prstClr val="black"/>
                </a:solidFill>
              </a:rPr>
              <a:t> repeatedly joined</a:t>
            </a:r>
            <a:endParaRPr lang="en-US" sz="1900" dirty="0">
              <a:latin typeface="Lucida Console"/>
              <a:cs typeface="Lucida Console"/>
            </a:endParaRPr>
          </a:p>
          <a:p>
            <a:r>
              <a:rPr lang="en-US" sz="2600" dirty="0"/>
              <a:t>Can </a:t>
            </a:r>
            <a:r>
              <a:rPr lang="en-US" sz="2600" i="1" dirty="0"/>
              <a:t>co-partition</a:t>
            </a:r>
            <a:r>
              <a:rPr lang="en-US" sz="2600" dirty="0"/>
              <a:t> them (e.g. hash both on URL) to avoid shuffles</a:t>
            </a:r>
          </a:p>
          <a:p>
            <a:r>
              <a:rPr lang="en-US" sz="2600" dirty="0"/>
              <a:t>Can also use app knowledge, e.g., hash on DNS name</a:t>
            </a:r>
          </a:p>
          <a:p>
            <a:pPr>
              <a:spcBef>
                <a:spcPts val="3800"/>
              </a:spcBef>
            </a:pPr>
            <a:r>
              <a:rPr lang="en-US" sz="1900" dirty="0">
                <a:latin typeface="Lucida Console"/>
                <a:cs typeface="Lucida Console"/>
              </a:rPr>
              <a:t>links = </a:t>
            </a:r>
            <a:r>
              <a:rPr lang="en-US" sz="1900" dirty="0" err="1">
                <a:latin typeface="Lucida Console"/>
                <a:cs typeface="Lucida Console"/>
              </a:rPr>
              <a:t>links.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cs typeface="Lucida Console"/>
              </a:rPr>
              <a:t>partitionBy</a:t>
            </a:r>
            <a:r>
              <a:rPr lang="en-US" sz="1900" dirty="0">
                <a:latin typeface="Lucida Console"/>
                <a:cs typeface="Lucida Console"/>
              </a:rPr>
              <a:t>(</a:t>
            </a:r>
            <a:br>
              <a:rPr lang="en-US" sz="1900" dirty="0">
                <a:latin typeface="Lucida Console"/>
                <a:cs typeface="Lucida Console"/>
              </a:rPr>
            </a:br>
            <a:r>
              <a:rPr lang="en-US" sz="1900" dirty="0">
                <a:latin typeface="Lucida Console"/>
                <a:cs typeface="Lucida Console"/>
              </a:rPr>
              <a:t>         new </a:t>
            </a:r>
            <a:r>
              <a:rPr lang="en-US" sz="1900" dirty="0" err="1">
                <a:latin typeface="Lucida Console"/>
                <a:cs typeface="Lucida Console"/>
              </a:rPr>
              <a:t>URLPartitioner</a:t>
            </a:r>
            <a:r>
              <a:rPr lang="en-US" sz="1900" dirty="0">
                <a:latin typeface="Lucida Console"/>
                <a:cs typeface="Lucida Console"/>
              </a:rPr>
              <a:t>())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FFFAE9-BF2D-914D-B24C-D4D95E232816}"/>
              </a:ext>
            </a:extLst>
          </p:cNvPr>
          <p:cNvCxnSpPr>
            <a:stCxn id="10" idx="2"/>
            <a:endCxn id="30" idx="0"/>
          </p:cNvCxnSpPr>
          <p:nvPr/>
        </p:nvCxnSpPr>
        <p:spPr>
          <a:xfrm>
            <a:off x="3018337" y="3028190"/>
            <a:ext cx="0" cy="430765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FCB9DA-7CC4-2647-92A8-8EEDAC3A7913}"/>
              </a:ext>
            </a:extLst>
          </p:cNvPr>
          <p:cNvSpPr txBox="1"/>
          <p:nvPr/>
        </p:nvSpPr>
        <p:spPr>
          <a:xfrm>
            <a:off x="3103159" y="3066121"/>
            <a:ext cx="9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reduce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DFF31D2-1CC7-1141-9624-41FB800BCFFA}"/>
              </a:ext>
            </a:extLst>
          </p:cNvPr>
          <p:cNvSpPr/>
          <p:nvPr/>
        </p:nvSpPr>
        <p:spPr>
          <a:xfrm>
            <a:off x="2284815" y="2653286"/>
            <a:ext cx="1467044" cy="3749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Contribs</a:t>
            </a:r>
            <a:r>
              <a:rPr lang="en-US" sz="2000" baseline="-25000" dirty="0">
                <a:solidFill>
                  <a:srgbClr val="000000"/>
                </a:solidFill>
              </a:rPr>
              <a:t>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207F27-7F29-4D42-80F9-F4B76EF353E5}"/>
              </a:ext>
            </a:extLst>
          </p:cNvPr>
          <p:cNvCxnSpPr>
            <a:stCxn id="21" idx="2"/>
            <a:endCxn id="10" idx="0"/>
          </p:cNvCxnSpPr>
          <p:nvPr/>
        </p:nvCxnSpPr>
        <p:spPr>
          <a:xfrm>
            <a:off x="3018337" y="2164146"/>
            <a:ext cx="0" cy="489140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470D1B-F5C2-3C4B-8F7D-FDC8F221AD22}"/>
              </a:ext>
            </a:extLst>
          </p:cNvPr>
          <p:cNvCxnSpPr/>
          <p:nvPr/>
        </p:nvCxnSpPr>
        <p:spPr>
          <a:xfrm>
            <a:off x="2853063" y="2402300"/>
            <a:ext cx="1" cy="241641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09704C-75FA-4E4D-A273-B010577A7B19}"/>
              </a:ext>
            </a:extLst>
          </p:cNvPr>
          <p:cNvSpPr txBox="1"/>
          <p:nvPr/>
        </p:nvSpPr>
        <p:spPr>
          <a:xfrm>
            <a:off x="3103159" y="2202509"/>
            <a:ext cx="590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join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11CC5D-95E8-C64F-9F0F-FAC9ECFDDBC1}"/>
              </a:ext>
            </a:extLst>
          </p:cNvPr>
          <p:cNvCxnSpPr>
            <a:stCxn id="22" idx="2"/>
          </p:cNvCxnSpPr>
          <p:nvPr/>
        </p:nvCxnSpPr>
        <p:spPr>
          <a:xfrm>
            <a:off x="1104585" y="2157462"/>
            <a:ext cx="1744534" cy="24965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8C8D53-EC88-084B-BEA6-C0A662E77B21}"/>
              </a:ext>
            </a:extLst>
          </p:cNvPr>
          <p:cNvCxnSpPr>
            <a:stCxn id="22" idx="2"/>
          </p:cNvCxnSpPr>
          <p:nvPr/>
        </p:nvCxnSpPr>
        <p:spPr>
          <a:xfrm>
            <a:off x="1104585" y="2164146"/>
            <a:ext cx="0" cy="318603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ADF8CA-57C2-E541-8AC6-47FD27BE3C06}"/>
              </a:ext>
            </a:extLst>
          </p:cNvPr>
          <p:cNvCxnSpPr>
            <a:stCxn id="30" idx="2"/>
            <a:endCxn id="19" idx="0"/>
          </p:cNvCxnSpPr>
          <p:nvPr/>
        </p:nvCxnSpPr>
        <p:spPr>
          <a:xfrm flipH="1">
            <a:off x="3018223" y="3757150"/>
            <a:ext cx="113" cy="516003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05C01E-D19E-F442-926C-36D1E2F5216C}"/>
              </a:ext>
            </a:extLst>
          </p:cNvPr>
          <p:cNvCxnSpPr/>
          <p:nvPr/>
        </p:nvCxnSpPr>
        <p:spPr>
          <a:xfrm>
            <a:off x="2865547" y="4036436"/>
            <a:ext cx="1" cy="241641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9D2B859-F383-5047-8BE5-8FA2CC82EC45}"/>
              </a:ext>
            </a:extLst>
          </p:cNvPr>
          <p:cNvSpPr txBox="1"/>
          <p:nvPr/>
        </p:nvSpPr>
        <p:spPr>
          <a:xfrm>
            <a:off x="3103159" y="3822414"/>
            <a:ext cx="590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join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38F2B2B-370A-D247-B197-BAD187043CC6}"/>
              </a:ext>
            </a:extLst>
          </p:cNvPr>
          <p:cNvSpPr/>
          <p:nvPr/>
        </p:nvSpPr>
        <p:spPr>
          <a:xfrm>
            <a:off x="2284702" y="4273153"/>
            <a:ext cx="1467044" cy="3743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Contribs</a:t>
            </a:r>
            <a:r>
              <a:rPr lang="en-US" sz="2000" baseline="-25000" dirty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B1E8A2-57FE-DD4E-8F3B-E1A2A99A6B6A}"/>
              </a:ext>
            </a:extLst>
          </p:cNvPr>
          <p:cNvCxnSpPr/>
          <p:nvPr/>
        </p:nvCxnSpPr>
        <p:spPr>
          <a:xfrm>
            <a:off x="1100642" y="3786710"/>
            <a:ext cx="1764906" cy="24965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7EBC18C-B030-E741-B639-3FD6A611C148}"/>
              </a:ext>
            </a:extLst>
          </p:cNvPr>
          <p:cNvSpPr/>
          <p:nvPr/>
        </p:nvSpPr>
        <p:spPr>
          <a:xfrm>
            <a:off x="2284815" y="1572726"/>
            <a:ext cx="1467044" cy="5914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Ranks</a:t>
            </a:r>
            <a:r>
              <a:rPr lang="en-US" sz="2000" baseline="-25000" dirty="0">
                <a:solidFill>
                  <a:srgbClr val="000000"/>
                </a:solidFill>
              </a:rPr>
              <a:t>0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url</a:t>
            </a:r>
            <a:r>
              <a:rPr lang="en-US" sz="1600" dirty="0">
                <a:solidFill>
                  <a:schemeClr val="tx1"/>
                </a:solidFill>
              </a:rPr>
              <a:t>, rank)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01984D7-7719-B947-8FDD-86041B0C414A}"/>
              </a:ext>
            </a:extLst>
          </p:cNvPr>
          <p:cNvSpPr/>
          <p:nvPr/>
        </p:nvSpPr>
        <p:spPr>
          <a:xfrm>
            <a:off x="371063" y="1572726"/>
            <a:ext cx="1467044" cy="5914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Links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url</a:t>
            </a:r>
            <a:r>
              <a:rPr lang="en-US" sz="1600" dirty="0">
                <a:solidFill>
                  <a:schemeClr val="tx1"/>
                </a:solidFill>
              </a:rPr>
              <a:t>, neighbors)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F0781B-9677-7C4A-8D10-650E6535C2F3}"/>
              </a:ext>
            </a:extLst>
          </p:cNvPr>
          <p:cNvCxnSpPr/>
          <p:nvPr/>
        </p:nvCxnSpPr>
        <p:spPr>
          <a:xfrm>
            <a:off x="2840466" y="5610899"/>
            <a:ext cx="0" cy="213103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D2BC421-AD96-0F4A-9041-D47EA87E8352}"/>
              </a:ext>
            </a:extLst>
          </p:cNvPr>
          <p:cNvSpPr txBox="1"/>
          <p:nvPr/>
        </p:nvSpPr>
        <p:spPr>
          <a:xfrm>
            <a:off x="2543982" y="5706450"/>
            <a:ext cx="95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.  .  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DAC7F3-F368-0749-A29E-92CBEB6C6F52}"/>
              </a:ext>
            </a:extLst>
          </p:cNvPr>
          <p:cNvCxnSpPr/>
          <p:nvPr/>
        </p:nvCxnSpPr>
        <p:spPr>
          <a:xfrm>
            <a:off x="3018223" y="5371230"/>
            <a:ext cx="0" cy="452772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E11463-F1C3-CA4D-B3A4-727447EFA984}"/>
              </a:ext>
            </a:extLst>
          </p:cNvPr>
          <p:cNvCxnSpPr/>
          <p:nvPr/>
        </p:nvCxnSpPr>
        <p:spPr>
          <a:xfrm>
            <a:off x="1104586" y="5350180"/>
            <a:ext cx="1744534" cy="24965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DF138E-B156-A049-B799-2D5FF003403D}"/>
              </a:ext>
            </a:extLst>
          </p:cNvPr>
          <p:cNvCxnSpPr>
            <a:endCxn id="28" idx="0"/>
          </p:cNvCxnSpPr>
          <p:nvPr/>
        </p:nvCxnSpPr>
        <p:spPr>
          <a:xfrm>
            <a:off x="3018224" y="4647548"/>
            <a:ext cx="0" cy="387978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80E7429-6812-FA44-9EFF-697F5E3FD702}"/>
              </a:ext>
            </a:extLst>
          </p:cNvPr>
          <p:cNvSpPr/>
          <p:nvPr/>
        </p:nvSpPr>
        <p:spPr>
          <a:xfrm>
            <a:off x="2284704" y="5035526"/>
            <a:ext cx="1467045" cy="3743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Ranks</a:t>
            </a:r>
            <a:r>
              <a:rPr lang="en-US" sz="200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F656A5-D3C6-BE44-B218-C8F6A7B7D92F}"/>
              </a:ext>
            </a:extLst>
          </p:cNvPr>
          <p:cNvSpPr txBox="1"/>
          <p:nvPr/>
        </p:nvSpPr>
        <p:spPr>
          <a:xfrm>
            <a:off x="3103159" y="4630686"/>
            <a:ext cx="9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/>
                <a:cs typeface="Corbel"/>
              </a:rPr>
              <a:t>reduce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FA2784B-21A3-F248-91B3-D309F306CD85}"/>
              </a:ext>
            </a:extLst>
          </p:cNvPr>
          <p:cNvSpPr/>
          <p:nvPr/>
        </p:nvSpPr>
        <p:spPr>
          <a:xfrm>
            <a:off x="2284816" y="3458955"/>
            <a:ext cx="1467045" cy="3743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Ranks</a:t>
            </a:r>
            <a:r>
              <a:rPr lang="en-US" sz="2000" baseline="-25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119F71F-6F0F-D542-87B2-F9E043573F4F}"/>
              </a:ext>
            </a:extLst>
          </p:cNvPr>
          <p:cNvSpPr txBox="1">
            <a:spLocks/>
          </p:cNvSpPr>
          <p:nvPr/>
        </p:nvSpPr>
        <p:spPr>
          <a:xfrm>
            <a:off x="4351804" y="5688091"/>
            <a:ext cx="4594364" cy="4582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C00000"/>
                </a:solidFill>
              </a:rPr>
              <a:t>Q: Where might we have placed </a:t>
            </a:r>
            <a:r>
              <a:rPr lang="en-US" sz="18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persist()</a:t>
            </a:r>
            <a:r>
              <a:rPr lang="en-US" sz="18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967747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301B-4B61-AE4B-ABBA-FE7D4610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Co-partitioning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0034E-3BE0-7947-A40C-3F126391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221E6-DB38-0F4B-89E2-A4BE6D0F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59604-1BE2-7546-BF5D-21FA3EBC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E79C00-3F4A-CA43-AB2C-9B98BB4C2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9014" y="5107887"/>
            <a:ext cx="7332594" cy="145774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sz="2400" b="1" dirty="0">
                <a:ea typeface="ＭＳ Ｐゴシック" charset="-128"/>
                <a:cs typeface="ＭＳ Ｐゴシック" charset="-128"/>
              </a:rPr>
              <a:t>Co-partitioning </a:t>
            </a:r>
            <a:r>
              <a:rPr lang="en-US" sz="2400" dirty="0">
                <a:ea typeface="ＭＳ Ｐゴシック" charset="-128"/>
                <a:cs typeface="ＭＳ Ｐゴシック" charset="-128"/>
              </a:rPr>
              <a:t>can avoid shuffle on join</a:t>
            </a:r>
          </a:p>
          <a:p>
            <a:pPr marL="0" indent="0">
              <a:buFontTx/>
              <a:buNone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But, fundamentally a shuffle on </a:t>
            </a:r>
            <a:r>
              <a:rPr lang="en-US" sz="2400" dirty="0" err="1">
                <a:latin typeface="Lucida Console" panose="020B0609040504020204" pitchFamily="49" charset="0"/>
                <a:ea typeface="ＭＳ Ｐゴシック" charset="-128"/>
                <a:cs typeface="ＭＳ Ｐゴシック" charset="-128"/>
              </a:rPr>
              <a:t>reduceByKey</a:t>
            </a:r>
            <a:endParaRPr lang="en-US" sz="2400" dirty="0">
              <a:latin typeface="Lucida Console" panose="020B0609040504020204" pitchFamily="49" charset="0"/>
              <a:ea typeface="ＭＳ Ｐゴシック" charset="-128"/>
              <a:cs typeface="ＭＳ Ｐゴシック" charset="-128"/>
            </a:endParaRPr>
          </a:p>
          <a:p>
            <a:pPr marL="0" indent="0">
              <a:buFontTx/>
              <a:buNone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Optimization: custom </a:t>
            </a:r>
            <a:r>
              <a:rPr lang="en-US" sz="2400" dirty="0" err="1">
                <a:ea typeface="ＭＳ Ｐゴシック" charset="-128"/>
                <a:cs typeface="ＭＳ Ｐゴシック" charset="-128"/>
              </a:rPr>
              <a:t>partitioner</a:t>
            </a:r>
            <a:r>
              <a:rPr lang="en-US" sz="2400" dirty="0">
                <a:ea typeface="ＭＳ Ｐゴシック" charset="-128"/>
                <a:cs typeface="ＭＳ Ｐゴシック" charset="-128"/>
              </a:rPr>
              <a:t> on domain</a:t>
            </a:r>
          </a:p>
        </p:txBody>
      </p:sp>
    </p:spTree>
    <p:extLst>
      <p:ext uri="{BB962C8B-B14F-4D97-AF65-F5344CB8AC3E}">
        <p14:creationId xmlns:p14="http://schemas.microsoft.com/office/powerpoint/2010/main" val="21067993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1863-528B-EC44-84AE-B2FE2F2A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 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0410F-1197-F845-AE43-790DA0CD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F9343-6865-C54B-99FC-C1D4CC671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767C9-B29A-734B-9352-CCA15E23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49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CB91778-7DA7-B541-8F6F-01C5EBD14B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1129657"/>
              </p:ext>
            </p:extLst>
          </p:nvPr>
        </p:nvGraphicFramePr>
        <p:xfrm>
          <a:off x="762996" y="1954696"/>
          <a:ext cx="7752354" cy="3579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D39EE18-1C47-BF4F-B935-BCDEEA94447F}"/>
              </a:ext>
            </a:extLst>
          </p:cNvPr>
          <p:cNvSpPr txBox="1">
            <a:spLocks/>
          </p:cNvSpPr>
          <p:nvPr/>
        </p:nvSpPr>
        <p:spPr>
          <a:xfrm>
            <a:off x="825422" y="6007140"/>
            <a:ext cx="7493155" cy="458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Font typeface="Arial" panose="020B0604020202020204" pitchFamily="34" charset="0"/>
              <a:buNone/>
            </a:pP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</a:rPr>
              <a:t>* Figure 10a: 30 machines on 54 GB of Wikipedia data computing PageRank</a:t>
            </a:r>
          </a:p>
        </p:txBody>
      </p:sp>
    </p:spTree>
    <p:extLst>
      <p:ext uri="{BB962C8B-B14F-4D97-AF65-F5344CB8AC3E}">
        <p14:creationId xmlns:p14="http://schemas.microsoft.com/office/powerpoint/2010/main" val="383027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F715F-54FD-2A4A-A7A5-6FF00286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data between iterations/ops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89E5-B404-D84F-B073-6D5735721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way to share data between iterations / phases is through shared storage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Slow!</a:t>
            </a:r>
          </a:p>
          <a:p>
            <a:r>
              <a:rPr lang="en-US" dirty="0"/>
              <a:t>Allow operations to feed data to one another </a:t>
            </a:r>
          </a:p>
          <a:p>
            <a:pPr lvl="1"/>
            <a:r>
              <a:rPr lang="en-US" dirty="0"/>
              <a:t>Ideally, through memory instead of disk-based storage</a:t>
            </a:r>
          </a:p>
          <a:p>
            <a:r>
              <a:rPr lang="en-US" dirty="0"/>
              <a:t>Need the “chain” of operations to be exposed to make this work</a:t>
            </a:r>
          </a:p>
          <a:p>
            <a:r>
              <a:rPr lang="en-US" b="1" dirty="0">
                <a:solidFill>
                  <a:srgbClr val="0070C0"/>
                </a:solidFill>
              </a:rPr>
              <a:t>Problem to solve: </a:t>
            </a:r>
            <a:r>
              <a:rPr lang="en-US" dirty="0"/>
              <a:t>Would this break the MR fault-tolerance scheme?</a:t>
            </a:r>
          </a:p>
          <a:p>
            <a:pPr lvl="1"/>
            <a:r>
              <a:rPr lang="en-US" dirty="0"/>
              <a:t>Retry and Map or Reduce task since idempotent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872B6-CF41-E049-983E-128CBF95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59F02-DC95-4247-8F15-6EA7F973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C9275-F3C7-BB4D-B75C-DEA75474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660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AE54-3CA0-914F-BB45-FE6BE0E5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 space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2C725-F174-6B4F-A9BF-7A0A3B65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0ACA7-CE2F-7146-A79F-8C151C3C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BD353-7DF1-F949-BE32-B65242DF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0D5BCF-904D-8E4E-9B0F-89C6D79FD67B}"/>
              </a:ext>
            </a:extLst>
          </p:cNvPr>
          <p:cNvGrpSpPr/>
          <p:nvPr/>
        </p:nvGrpSpPr>
        <p:grpSpPr>
          <a:xfrm>
            <a:off x="6205285" y="1734283"/>
            <a:ext cx="1282310" cy="3428705"/>
            <a:chOff x="6186968" y="2127288"/>
            <a:chExt cx="1282310" cy="342870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26B889-7AD3-5B4E-89F8-8AAB56F6D933}"/>
                </a:ext>
              </a:extLst>
            </p:cNvPr>
            <p:cNvCxnSpPr/>
            <p:nvPr/>
          </p:nvCxnSpPr>
          <p:spPr>
            <a:xfrm flipV="1">
              <a:off x="6827185" y="2806717"/>
              <a:ext cx="938" cy="2749276"/>
            </a:xfrm>
            <a:prstGeom prst="line">
              <a:avLst/>
            </a:prstGeom>
            <a:ln w="19050" cmpd="sng">
              <a:solidFill>
                <a:srgbClr val="595959"/>
              </a:solidFill>
              <a:prstDash val="dash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E3A63E-0BED-2541-9822-CEC1DBF6F03F}"/>
                </a:ext>
              </a:extLst>
            </p:cNvPr>
            <p:cNvSpPr txBox="1"/>
            <p:nvPr/>
          </p:nvSpPr>
          <p:spPr>
            <a:xfrm>
              <a:off x="6186968" y="2127288"/>
              <a:ext cx="1282310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dirty="0">
                  <a:solidFill>
                    <a:srgbClr val="595959"/>
                  </a:solidFill>
                  <a:latin typeface="Corbel"/>
                  <a:cs typeface="Corbel"/>
                </a:rPr>
                <a:t>Memory</a:t>
              </a:r>
            </a:p>
            <a:p>
              <a:pPr algn="ctr"/>
              <a:r>
                <a:rPr lang="en-US" sz="1900" dirty="0">
                  <a:solidFill>
                    <a:srgbClr val="595959"/>
                  </a:solidFill>
                  <a:latin typeface="Corbel"/>
                  <a:cs typeface="Corbel"/>
                </a:rPr>
                <a:t>bandwidth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0C61638-2105-1C4C-8E51-2CDDE042ACDC}"/>
              </a:ext>
            </a:extLst>
          </p:cNvPr>
          <p:cNvGrpSpPr/>
          <p:nvPr/>
        </p:nvGrpSpPr>
        <p:grpSpPr>
          <a:xfrm>
            <a:off x="3659016" y="1734283"/>
            <a:ext cx="1282310" cy="3428705"/>
            <a:chOff x="3516316" y="2127288"/>
            <a:chExt cx="1282310" cy="342870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7C5981B-4688-7F45-83EA-9A43AA4C13CE}"/>
                </a:ext>
              </a:extLst>
            </p:cNvPr>
            <p:cNvCxnSpPr/>
            <p:nvPr/>
          </p:nvCxnSpPr>
          <p:spPr>
            <a:xfrm flipV="1">
              <a:off x="4156535" y="2798025"/>
              <a:ext cx="936" cy="2757968"/>
            </a:xfrm>
            <a:prstGeom prst="line">
              <a:avLst/>
            </a:prstGeom>
            <a:ln w="19050" cmpd="sng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02870B-188E-6542-8686-244207DB4F9B}"/>
                </a:ext>
              </a:extLst>
            </p:cNvPr>
            <p:cNvSpPr txBox="1"/>
            <p:nvPr/>
          </p:nvSpPr>
          <p:spPr>
            <a:xfrm>
              <a:off x="3516316" y="2127288"/>
              <a:ext cx="1282310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rbel"/>
                  <a:cs typeface="Corbel"/>
                </a:rPr>
                <a:t>Network</a:t>
              </a:r>
            </a:p>
            <a:p>
              <a:pPr algn="ctr"/>
              <a:r>
                <a:rPr lang="en-US" sz="1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rbel"/>
                  <a:cs typeface="Corbel"/>
                </a:rPr>
                <a:t>bandwidth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4504CE-B1B4-4A40-89EE-CF24696F7D4F}"/>
              </a:ext>
            </a:extLst>
          </p:cNvPr>
          <p:cNvCxnSpPr/>
          <p:nvPr/>
        </p:nvCxnSpPr>
        <p:spPr>
          <a:xfrm flipV="1">
            <a:off x="2366475" y="2132404"/>
            <a:ext cx="0" cy="3169116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3B7E74-438C-BA48-B06C-0556D011AA77}"/>
              </a:ext>
            </a:extLst>
          </p:cNvPr>
          <p:cNvCxnSpPr/>
          <p:nvPr/>
        </p:nvCxnSpPr>
        <p:spPr>
          <a:xfrm>
            <a:off x="2287679" y="5225320"/>
            <a:ext cx="5215217" cy="0"/>
          </a:xfrm>
          <a:prstGeom prst="line">
            <a:avLst/>
          </a:prstGeom>
          <a:ln w="34925" cmpd="sng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D55A9D5-ED0C-A145-8B13-8125FE65E66F}"/>
              </a:ext>
            </a:extLst>
          </p:cNvPr>
          <p:cNvSpPr txBox="1"/>
          <p:nvPr/>
        </p:nvSpPr>
        <p:spPr>
          <a:xfrm>
            <a:off x="457200" y="3204756"/>
            <a:ext cx="163378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>
                <a:latin typeface="Corbel"/>
                <a:cs typeface="Corbel"/>
              </a:rPr>
              <a:t>Granularity</a:t>
            </a:r>
          </a:p>
          <a:p>
            <a:pPr algn="ctr"/>
            <a:r>
              <a:rPr lang="en-US" sz="2300" b="1" dirty="0">
                <a:latin typeface="Corbel"/>
                <a:cs typeface="Corbel"/>
              </a:rPr>
              <a:t>of updates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B9D9CB-EFD4-8A49-A14C-D79822044BD7}"/>
              </a:ext>
            </a:extLst>
          </p:cNvPr>
          <p:cNvSpPr txBox="1"/>
          <p:nvPr/>
        </p:nvSpPr>
        <p:spPr>
          <a:xfrm>
            <a:off x="3693547" y="5561519"/>
            <a:ext cx="241765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>
                <a:latin typeface="Corbel"/>
                <a:cs typeface="Corbel"/>
              </a:rPr>
              <a:t>Write throughput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1F6BC5-765C-5C48-9F01-C709BD048F9A}"/>
              </a:ext>
            </a:extLst>
          </p:cNvPr>
          <p:cNvSpPr txBox="1"/>
          <p:nvPr/>
        </p:nvSpPr>
        <p:spPr>
          <a:xfrm>
            <a:off x="1584452" y="2132404"/>
            <a:ext cx="6591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dirty="0">
                <a:latin typeface="Corbel"/>
                <a:cs typeface="Corbel"/>
              </a:rPr>
              <a:t>Fine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E7E632-3D2A-E242-BA4B-6AD2EF05DFF5}"/>
              </a:ext>
            </a:extLst>
          </p:cNvPr>
          <p:cNvSpPr txBox="1"/>
          <p:nvPr/>
        </p:nvSpPr>
        <p:spPr>
          <a:xfrm>
            <a:off x="1291660" y="4754097"/>
            <a:ext cx="9519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dirty="0">
                <a:latin typeface="Corbel"/>
                <a:cs typeface="Corbel"/>
              </a:rPr>
              <a:t>Coarse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82C7DD-F9AF-2A44-BEC4-BFEA3B0D191B}"/>
              </a:ext>
            </a:extLst>
          </p:cNvPr>
          <p:cNvSpPr txBox="1"/>
          <p:nvPr/>
        </p:nvSpPr>
        <p:spPr>
          <a:xfrm>
            <a:off x="2370094" y="5301520"/>
            <a:ext cx="6601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orbel"/>
                <a:cs typeface="Corbel"/>
              </a:rPr>
              <a:t>Low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F22B0F-15EB-EA4F-B310-AE59EEB4EF93}"/>
              </a:ext>
            </a:extLst>
          </p:cNvPr>
          <p:cNvSpPr txBox="1"/>
          <p:nvPr/>
        </p:nvSpPr>
        <p:spPr>
          <a:xfrm>
            <a:off x="6785427" y="5301520"/>
            <a:ext cx="71315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orbel"/>
                <a:cs typeface="Corbel"/>
              </a:rPr>
              <a:t>High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8A8654F-E0EA-994B-B068-7B9C4EF89234}"/>
              </a:ext>
            </a:extLst>
          </p:cNvPr>
          <p:cNvSpPr/>
          <p:nvPr/>
        </p:nvSpPr>
        <p:spPr>
          <a:xfrm>
            <a:off x="3982420" y="4345258"/>
            <a:ext cx="201168" cy="20116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AF0B7F-B004-4545-90A8-D854072439F4}"/>
              </a:ext>
            </a:extLst>
          </p:cNvPr>
          <p:cNvSpPr/>
          <p:nvPr/>
        </p:nvSpPr>
        <p:spPr>
          <a:xfrm>
            <a:off x="6509559" y="4345258"/>
            <a:ext cx="201168" cy="201168"/>
          </a:xfrm>
          <a:prstGeom prst="ellipse">
            <a:avLst/>
          </a:prstGeom>
          <a:solidFill>
            <a:srgbClr val="74AAEB"/>
          </a:solidFill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7BDD4A-D4BE-6845-8986-C3ECE83A68D8}"/>
              </a:ext>
            </a:extLst>
          </p:cNvPr>
          <p:cNvSpPr/>
          <p:nvPr/>
        </p:nvSpPr>
        <p:spPr>
          <a:xfrm>
            <a:off x="3773932" y="2830819"/>
            <a:ext cx="384256" cy="201168"/>
          </a:xfrm>
          <a:prstGeom prst="ellipse">
            <a:avLst/>
          </a:prstGeom>
          <a:solidFill>
            <a:srgbClr val="FF7E79"/>
          </a:solidFill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9D73B1-4BB1-CE4D-B098-EF30D0C22AB7}"/>
              </a:ext>
            </a:extLst>
          </p:cNvPr>
          <p:cNvGrpSpPr/>
          <p:nvPr/>
        </p:nvGrpSpPr>
        <p:grpSpPr>
          <a:xfrm>
            <a:off x="6763303" y="3593091"/>
            <a:ext cx="1850924" cy="707706"/>
            <a:chOff x="7198356" y="3810531"/>
            <a:chExt cx="1850924" cy="70770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09B3171-9F87-674C-A9FD-2592B9749DDD}"/>
                </a:ext>
              </a:extLst>
            </p:cNvPr>
            <p:cNvSpPr txBox="1"/>
            <p:nvPr/>
          </p:nvSpPr>
          <p:spPr>
            <a:xfrm>
              <a:off x="7394347" y="3810531"/>
              <a:ext cx="1654933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b="1" dirty="0">
                  <a:latin typeface="Corbel"/>
                  <a:cs typeface="Corbel"/>
                </a:rPr>
                <a:t>Best for batch</a:t>
              </a:r>
            </a:p>
            <a:p>
              <a:pPr algn="ctr"/>
              <a:r>
                <a:rPr lang="en-US" sz="1900" b="1" dirty="0">
                  <a:latin typeface="Corbel"/>
                  <a:cs typeface="Corbel"/>
                </a:rPr>
                <a:t>workloads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6793628-81B6-3744-9885-F3826470B0D9}"/>
                </a:ext>
              </a:extLst>
            </p:cNvPr>
            <p:cNvCxnSpPr/>
            <p:nvPr/>
          </p:nvCxnSpPr>
          <p:spPr>
            <a:xfrm flipV="1">
              <a:off x="7198356" y="4276289"/>
              <a:ext cx="372522" cy="241948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88365DA-1F8F-B14D-A79D-E387A42999F7}"/>
              </a:ext>
            </a:extLst>
          </p:cNvPr>
          <p:cNvGrpSpPr/>
          <p:nvPr/>
        </p:nvGrpSpPr>
        <p:grpSpPr>
          <a:xfrm>
            <a:off x="4234985" y="2443491"/>
            <a:ext cx="1975315" cy="969496"/>
            <a:chOff x="4118932" y="2552832"/>
            <a:chExt cx="1975315" cy="96949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89139C1-48FC-4344-B625-4A8062C2945A}"/>
                </a:ext>
              </a:extLst>
            </p:cNvPr>
            <p:cNvSpPr txBox="1"/>
            <p:nvPr/>
          </p:nvSpPr>
          <p:spPr>
            <a:xfrm>
              <a:off x="4525332" y="2552832"/>
              <a:ext cx="1568915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b="1" dirty="0">
                  <a:latin typeface="Corbel"/>
                  <a:cs typeface="Corbel"/>
                </a:rPr>
                <a:t>Best for</a:t>
              </a:r>
            </a:p>
            <a:p>
              <a:pPr algn="ctr"/>
              <a:r>
                <a:rPr lang="en-US" sz="1900" b="1" dirty="0">
                  <a:latin typeface="Corbel"/>
                  <a:cs typeface="Corbel"/>
                </a:rPr>
                <a:t>transactional</a:t>
              </a:r>
            </a:p>
            <a:p>
              <a:pPr algn="ctr"/>
              <a:r>
                <a:rPr lang="en-US" sz="1900" b="1" dirty="0">
                  <a:latin typeface="Corbel"/>
                  <a:cs typeface="Corbel"/>
                </a:rPr>
                <a:t>workloads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84D1353-D921-3342-97BB-7B940DB2792F}"/>
                </a:ext>
              </a:extLst>
            </p:cNvPr>
            <p:cNvCxnSpPr/>
            <p:nvPr/>
          </p:nvCxnSpPr>
          <p:spPr>
            <a:xfrm>
              <a:off x="4118932" y="3039728"/>
              <a:ext cx="444500" cy="0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F4D7B66-E465-0A45-A361-25697F7913D7}"/>
              </a:ext>
            </a:extLst>
          </p:cNvPr>
          <p:cNvSpPr txBox="1"/>
          <p:nvPr/>
        </p:nvSpPr>
        <p:spPr>
          <a:xfrm>
            <a:off x="3204027" y="4253482"/>
            <a:ext cx="76810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solidFill>
                  <a:srgbClr val="5D832C"/>
                </a:solidFill>
                <a:latin typeface="Corbel"/>
                <a:cs typeface="Corbel"/>
              </a:rPr>
              <a:t>HDFS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58E34C-FCA0-E44F-BE1A-9CA047A78322}"/>
              </a:ext>
            </a:extLst>
          </p:cNvPr>
          <p:cNvSpPr txBox="1"/>
          <p:nvPr/>
        </p:nvSpPr>
        <p:spPr>
          <a:xfrm>
            <a:off x="5749229" y="4253482"/>
            <a:ext cx="75430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solidFill>
                  <a:schemeClr val="accent1">
                    <a:lumMod val="75000"/>
                  </a:schemeClr>
                </a:solidFill>
                <a:latin typeface="Corbel"/>
                <a:cs typeface="Corbel"/>
              </a:rPr>
              <a:t>RDDs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B1CC22-38DB-C947-B631-A4556111BC83}"/>
              </a:ext>
            </a:extLst>
          </p:cNvPr>
          <p:cNvSpPr txBox="1"/>
          <p:nvPr/>
        </p:nvSpPr>
        <p:spPr>
          <a:xfrm>
            <a:off x="2514600" y="2456191"/>
            <a:ext cx="12718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rgbClr val="C00000"/>
                </a:solidFill>
                <a:latin typeface="Corbel"/>
                <a:cs typeface="Corbel"/>
              </a:rPr>
              <a:t>K-V stores (Dynamo),</a:t>
            </a:r>
          </a:p>
          <a:p>
            <a:r>
              <a:rPr lang="en-US" sz="1900" dirty="0">
                <a:solidFill>
                  <a:srgbClr val="C00000"/>
                </a:solidFill>
                <a:latin typeface="Corbel"/>
                <a:cs typeface="Corbel"/>
              </a:rPr>
              <a:t>Database,</a:t>
            </a:r>
          </a:p>
          <a:p>
            <a:r>
              <a:rPr lang="en-US" sz="1900" dirty="0" err="1">
                <a:solidFill>
                  <a:srgbClr val="C00000"/>
                </a:solidFill>
                <a:latin typeface="Corbel"/>
                <a:cs typeface="Corbel"/>
              </a:rPr>
              <a:t>RAMCloud</a:t>
            </a:r>
            <a:endParaRPr lang="en-US" sz="1900" dirty="0">
              <a:solidFill>
                <a:srgbClr val="C00000"/>
              </a:solidFill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1531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n 24"/>
          <p:cNvSpPr/>
          <p:nvPr/>
        </p:nvSpPr>
        <p:spPr>
          <a:xfrm>
            <a:off x="1076125" y="1796087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26" name="Straight Arrow Connector 25"/>
          <p:cNvCxnSpPr>
            <a:stCxn id="25" idx="4"/>
            <a:endCxn id="29" idx="1"/>
          </p:cNvCxnSpPr>
          <p:nvPr/>
        </p:nvCxnSpPr>
        <p:spPr>
          <a:xfrm>
            <a:off x="1858509" y="2208126"/>
            <a:ext cx="5377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96304" y="1984276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1</a:t>
            </a:r>
          </a:p>
        </p:txBody>
      </p:sp>
      <p:cxnSp>
        <p:nvCxnSpPr>
          <p:cNvPr id="32" name="Straight Arrow Connector 31"/>
          <p:cNvCxnSpPr>
            <a:stCxn id="29" idx="3"/>
            <a:endCxn id="30" idx="2"/>
          </p:cNvCxnSpPr>
          <p:nvPr/>
        </p:nvCxnSpPr>
        <p:spPr>
          <a:xfrm>
            <a:off x="3306309" y="2208126"/>
            <a:ext cx="49651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9" idx="1"/>
          </p:cNvCxnSpPr>
          <p:nvPr/>
        </p:nvCxnSpPr>
        <p:spPr>
          <a:xfrm flipV="1">
            <a:off x="4588616" y="2208126"/>
            <a:ext cx="537795" cy="51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26411" y="1984276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2</a:t>
            </a:r>
          </a:p>
        </p:txBody>
      </p:sp>
      <p:cxnSp>
        <p:nvCxnSpPr>
          <p:cNvPr id="42" name="Straight Arrow Connector 41"/>
          <p:cNvCxnSpPr>
            <a:stCxn id="39" idx="3"/>
            <a:endCxn id="40" idx="2"/>
          </p:cNvCxnSpPr>
          <p:nvPr/>
        </p:nvCxnSpPr>
        <p:spPr>
          <a:xfrm>
            <a:off x="6036416" y="2208126"/>
            <a:ext cx="49651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302225" y="2213313"/>
            <a:ext cx="5377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837432" y="1989463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30" name="Can 29"/>
          <p:cNvSpPr/>
          <p:nvPr/>
        </p:nvSpPr>
        <p:spPr>
          <a:xfrm>
            <a:off x="3802827" y="1796087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0" name="Can 39"/>
          <p:cNvSpPr/>
          <p:nvPr/>
        </p:nvSpPr>
        <p:spPr>
          <a:xfrm>
            <a:off x="6532934" y="1796087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1" name="TextBox 50"/>
          <p:cNvSpPr txBox="1"/>
          <p:nvPr/>
        </p:nvSpPr>
        <p:spPr>
          <a:xfrm>
            <a:off x="1076125" y="2629224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71933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read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150413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write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01880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read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880746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write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6125" y="5138968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cxnSp>
        <p:nvCxnSpPr>
          <p:cNvPr id="57" name="Straight Arrow Connector 56"/>
          <p:cNvCxnSpPr>
            <a:stCxn id="74" idx="3"/>
            <a:endCxn id="66" idx="1"/>
          </p:cNvCxnSpPr>
          <p:nvPr/>
        </p:nvCxnSpPr>
        <p:spPr>
          <a:xfrm flipV="1">
            <a:off x="1637482" y="3489854"/>
            <a:ext cx="1838610" cy="12142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4" idx="3"/>
            <a:endCxn id="67" idx="1"/>
          </p:cNvCxnSpPr>
          <p:nvPr/>
        </p:nvCxnSpPr>
        <p:spPr>
          <a:xfrm flipV="1">
            <a:off x="1637482" y="4315716"/>
            <a:ext cx="1838610" cy="388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4" idx="3"/>
            <a:endCxn id="68" idx="1"/>
          </p:cNvCxnSpPr>
          <p:nvPr/>
        </p:nvCxnSpPr>
        <p:spPr>
          <a:xfrm>
            <a:off x="1637482" y="4704060"/>
            <a:ext cx="1838610" cy="4234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3" idx="1"/>
          </p:cNvCxnSpPr>
          <p:nvPr/>
        </p:nvCxnSpPr>
        <p:spPr>
          <a:xfrm>
            <a:off x="4965074" y="3489854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4" idx="1"/>
          </p:cNvCxnSpPr>
          <p:nvPr/>
        </p:nvCxnSpPr>
        <p:spPr>
          <a:xfrm>
            <a:off x="4965074" y="4315716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5" idx="1"/>
          </p:cNvCxnSpPr>
          <p:nvPr/>
        </p:nvCxnSpPr>
        <p:spPr>
          <a:xfrm>
            <a:off x="4965074" y="5129502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olded Corner 62"/>
          <p:cNvSpPr/>
          <p:nvPr/>
        </p:nvSpPr>
        <p:spPr>
          <a:xfrm>
            <a:off x="5533272" y="3200400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4" name="Folded Corner 63"/>
          <p:cNvSpPr/>
          <p:nvPr/>
        </p:nvSpPr>
        <p:spPr>
          <a:xfrm>
            <a:off x="5533272" y="4026262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5" name="Folded Corner 64"/>
          <p:cNvSpPr/>
          <p:nvPr/>
        </p:nvSpPr>
        <p:spPr>
          <a:xfrm>
            <a:off x="5533272" y="4840048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6" name="Rectangle 65"/>
          <p:cNvSpPr/>
          <p:nvPr/>
        </p:nvSpPr>
        <p:spPr>
          <a:xfrm>
            <a:off x="3476092" y="3266004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476092" y="4091866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2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476092" y="4903685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058314" y="3254909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result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58314" y="4073878"/>
            <a:ext cx="10435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result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058314" y="4905652"/>
            <a:ext cx="10273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result 3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637482" y="4704060"/>
            <a:ext cx="1839138" cy="11378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437341" y="5508616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74" name="Diamond 73"/>
          <p:cNvSpPr/>
          <p:nvPr/>
        </p:nvSpPr>
        <p:spPr>
          <a:xfrm>
            <a:off x="1347836" y="4618739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5" name="Can 74"/>
          <p:cNvSpPr/>
          <p:nvPr/>
        </p:nvSpPr>
        <p:spPr>
          <a:xfrm>
            <a:off x="1076125" y="4294144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6" name="TextBox 75"/>
          <p:cNvSpPr txBox="1"/>
          <p:nvPr/>
        </p:nvSpPr>
        <p:spPr>
          <a:xfrm>
            <a:off x="1914192" y="3390250"/>
            <a:ext cx="76810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>
                <a:latin typeface="Corbel"/>
                <a:cs typeface="Corbel"/>
              </a:rPr>
              <a:t>HDFS</a:t>
            </a:r>
            <a:br>
              <a:rPr lang="en-US" sz="1900" dirty="0">
                <a:latin typeface="Corbel"/>
                <a:cs typeface="Corbel"/>
              </a:rPr>
            </a:br>
            <a:r>
              <a:rPr lang="en-US" sz="1900" dirty="0">
                <a:latin typeface="Corbel"/>
                <a:cs typeface="Corbel"/>
              </a:rPr>
              <a:t>read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279DC2-25F4-DC41-AF7E-B0A54AE4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125B1-545C-024E-9592-BAB5B91B2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4AF4A-6B65-F24D-A7CD-F02EDF7F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5E7DA-8113-5841-AA3C-A620320A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9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n 24"/>
          <p:cNvSpPr/>
          <p:nvPr/>
        </p:nvSpPr>
        <p:spPr>
          <a:xfrm>
            <a:off x="1076125" y="1796087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26" name="Straight Arrow Connector 25"/>
          <p:cNvCxnSpPr>
            <a:stCxn id="25" idx="4"/>
            <a:endCxn id="29" idx="1"/>
          </p:cNvCxnSpPr>
          <p:nvPr/>
        </p:nvCxnSpPr>
        <p:spPr>
          <a:xfrm>
            <a:off x="1858509" y="2208126"/>
            <a:ext cx="5377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96304" y="1984276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1</a:t>
            </a:r>
          </a:p>
        </p:txBody>
      </p:sp>
      <p:cxnSp>
        <p:nvCxnSpPr>
          <p:cNvPr id="32" name="Straight Arrow Connector 31"/>
          <p:cNvCxnSpPr>
            <a:stCxn id="29" idx="3"/>
            <a:endCxn id="30" idx="2"/>
          </p:cNvCxnSpPr>
          <p:nvPr/>
        </p:nvCxnSpPr>
        <p:spPr>
          <a:xfrm>
            <a:off x="3306309" y="2208126"/>
            <a:ext cx="49651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9" idx="1"/>
          </p:cNvCxnSpPr>
          <p:nvPr/>
        </p:nvCxnSpPr>
        <p:spPr>
          <a:xfrm flipV="1">
            <a:off x="4588616" y="2208126"/>
            <a:ext cx="537795" cy="51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26411" y="1984276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2</a:t>
            </a:r>
          </a:p>
        </p:txBody>
      </p:sp>
      <p:cxnSp>
        <p:nvCxnSpPr>
          <p:cNvPr id="42" name="Straight Arrow Connector 41"/>
          <p:cNvCxnSpPr>
            <a:stCxn id="39" idx="3"/>
            <a:endCxn id="40" idx="2"/>
          </p:cNvCxnSpPr>
          <p:nvPr/>
        </p:nvCxnSpPr>
        <p:spPr>
          <a:xfrm>
            <a:off x="6036416" y="2208126"/>
            <a:ext cx="49651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302225" y="2213313"/>
            <a:ext cx="5377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837432" y="1989463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30" name="Can 29"/>
          <p:cNvSpPr/>
          <p:nvPr/>
        </p:nvSpPr>
        <p:spPr>
          <a:xfrm>
            <a:off x="3802827" y="1796087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0" name="Can 39"/>
          <p:cNvSpPr/>
          <p:nvPr/>
        </p:nvSpPr>
        <p:spPr>
          <a:xfrm>
            <a:off x="6532934" y="1796087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1" name="TextBox 50"/>
          <p:cNvSpPr txBox="1"/>
          <p:nvPr/>
        </p:nvSpPr>
        <p:spPr>
          <a:xfrm>
            <a:off x="1076125" y="2629224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71933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read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150413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write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01880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read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880746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orbel"/>
                <a:cs typeface="Corbel"/>
              </a:rPr>
              <a:t>HDFS</a:t>
            </a:r>
            <a:br>
              <a:rPr lang="en-US" sz="1800" dirty="0">
                <a:latin typeface="Corbel"/>
                <a:cs typeface="Corbel"/>
              </a:rPr>
            </a:br>
            <a:r>
              <a:rPr lang="en-US" sz="1800" dirty="0">
                <a:latin typeface="Corbel"/>
                <a:cs typeface="Corbel"/>
              </a:rPr>
              <a:t>write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6125" y="5138968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cxnSp>
        <p:nvCxnSpPr>
          <p:cNvPr id="57" name="Straight Arrow Connector 56"/>
          <p:cNvCxnSpPr>
            <a:stCxn id="74" idx="3"/>
            <a:endCxn id="66" idx="1"/>
          </p:cNvCxnSpPr>
          <p:nvPr/>
        </p:nvCxnSpPr>
        <p:spPr>
          <a:xfrm flipV="1">
            <a:off x="1637482" y="3489854"/>
            <a:ext cx="1838610" cy="12142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4" idx="3"/>
            <a:endCxn id="67" idx="1"/>
          </p:cNvCxnSpPr>
          <p:nvPr/>
        </p:nvCxnSpPr>
        <p:spPr>
          <a:xfrm flipV="1">
            <a:off x="1637482" y="4315716"/>
            <a:ext cx="1838610" cy="388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4" idx="3"/>
            <a:endCxn id="68" idx="1"/>
          </p:cNvCxnSpPr>
          <p:nvPr/>
        </p:nvCxnSpPr>
        <p:spPr>
          <a:xfrm>
            <a:off x="1637482" y="4704060"/>
            <a:ext cx="1838610" cy="4234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3" idx="1"/>
          </p:cNvCxnSpPr>
          <p:nvPr/>
        </p:nvCxnSpPr>
        <p:spPr>
          <a:xfrm>
            <a:off x="4965074" y="3489854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4" idx="1"/>
          </p:cNvCxnSpPr>
          <p:nvPr/>
        </p:nvCxnSpPr>
        <p:spPr>
          <a:xfrm>
            <a:off x="4965074" y="4315716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5" idx="1"/>
          </p:cNvCxnSpPr>
          <p:nvPr/>
        </p:nvCxnSpPr>
        <p:spPr>
          <a:xfrm>
            <a:off x="4965074" y="5129502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olded Corner 62"/>
          <p:cNvSpPr/>
          <p:nvPr/>
        </p:nvSpPr>
        <p:spPr>
          <a:xfrm>
            <a:off x="5533272" y="3200400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4" name="Folded Corner 63"/>
          <p:cNvSpPr/>
          <p:nvPr/>
        </p:nvSpPr>
        <p:spPr>
          <a:xfrm>
            <a:off x="5533272" y="4026262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5" name="Folded Corner 64"/>
          <p:cNvSpPr/>
          <p:nvPr/>
        </p:nvSpPr>
        <p:spPr>
          <a:xfrm>
            <a:off x="5533272" y="4840048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6" name="Rectangle 65"/>
          <p:cNvSpPr/>
          <p:nvPr/>
        </p:nvSpPr>
        <p:spPr>
          <a:xfrm>
            <a:off x="3476092" y="3266004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476092" y="4091866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2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476092" y="4903685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058314" y="3254909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result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58314" y="4073878"/>
            <a:ext cx="10435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result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058314" y="4905652"/>
            <a:ext cx="10273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result 3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637482" y="4704060"/>
            <a:ext cx="1839138" cy="11378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437341" y="5508616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74" name="Diamond 73"/>
          <p:cNvSpPr/>
          <p:nvPr/>
        </p:nvSpPr>
        <p:spPr>
          <a:xfrm>
            <a:off x="1347836" y="4618739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5" name="Can 74"/>
          <p:cNvSpPr/>
          <p:nvPr/>
        </p:nvSpPr>
        <p:spPr>
          <a:xfrm>
            <a:off x="1076125" y="4294144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6" name="TextBox 75"/>
          <p:cNvSpPr txBox="1"/>
          <p:nvPr/>
        </p:nvSpPr>
        <p:spPr>
          <a:xfrm>
            <a:off x="1914192" y="3390250"/>
            <a:ext cx="76810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>
                <a:latin typeface="Corbel"/>
                <a:cs typeface="Corbel"/>
              </a:rPr>
              <a:t>HDFS</a:t>
            </a:r>
            <a:br>
              <a:rPr lang="en-US" sz="1900" dirty="0">
                <a:latin typeface="Corbel"/>
                <a:cs typeface="Corbel"/>
              </a:rPr>
            </a:br>
            <a:r>
              <a:rPr lang="en-US" sz="1900" dirty="0">
                <a:latin typeface="Corbel"/>
                <a:cs typeface="Corbel"/>
              </a:rPr>
              <a:t>read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4DEF65-F937-2E4E-A164-3F35A038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DC747-0B3C-A841-B5F8-DA0E7B20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F125C-8D74-2E48-BB7F-BBE8BA07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4E6E6-8906-9C41-A252-47F7719F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9160785-45EC-AD47-B1C0-C592A60ED991}"/>
              </a:ext>
            </a:extLst>
          </p:cNvPr>
          <p:cNvSpPr/>
          <p:nvPr/>
        </p:nvSpPr>
        <p:spPr>
          <a:xfrm>
            <a:off x="889511" y="5538138"/>
            <a:ext cx="7391400" cy="969899"/>
          </a:xfrm>
          <a:prstGeom prst="roundRect">
            <a:avLst>
              <a:gd name="adj" fmla="val 16408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2800" dirty="0"/>
              <a:t>Slow due to replication and disk I/O,</a:t>
            </a:r>
            <a:br>
              <a:rPr lang="en-US" sz="2800" dirty="0"/>
            </a:br>
            <a:r>
              <a:rPr lang="en-US" sz="2800" dirty="0"/>
              <a:t>but necessary for fault tolerance</a:t>
            </a:r>
          </a:p>
        </p:txBody>
      </p:sp>
    </p:spTree>
    <p:extLst>
      <p:ext uri="{BB962C8B-B14F-4D97-AF65-F5344CB8AC3E}">
        <p14:creationId xmlns:p14="http://schemas.microsoft.com/office/powerpoint/2010/main" val="100538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an 73"/>
          <p:cNvSpPr/>
          <p:nvPr/>
        </p:nvSpPr>
        <p:spPr>
          <a:xfrm>
            <a:off x="1066800" y="1781475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75" name="Straight Arrow Connector 74"/>
          <p:cNvCxnSpPr>
            <a:stCxn id="74" idx="4"/>
            <a:endCxn id="76" idx="1"/>
          </p:cNvCxnSpPr>
          <p:nvPr/>
        </p:nvCxnSpPr>
        <p:spPr>
          <a:xfrm>
            <a:off x="1849184" y="2193514"/>
            <a:ext cx="5377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386979" y="1969664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1</a:t>
            </a:r>
          </a:p>
        </p:txBody>
      </p:sp>
      <p:cxnSp>
        <p:nvCxnSpPr>
          <p:cNvPr id="77" name="Straight Arrow Connector 76"/>
          <p:cNvCxnSpPr>
            <a:stCxn id="76" idx="3"/>
          </p:cNvCxnSpPr>
          <p:nvPr/>
        </p:nvCxnSpPr>
        <p:spPr>
          <a:xfrm flipV="1">
            <a:off x="3296984" y="2193513"/>
            <a:ext cx="322152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9" idx="1"/>
          </p:cNvCxnSpPr>
          <p:nvPr/>
        </p:nvCxnSpPr>
        <p:spPr>
          <a:xfrm>
            <a:off x="4495800" y="2193513"/>
            <a:ext cx="621286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117086" y="1969664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2</a:t>
            </a:r>
          </a:p>
        </p:txBody>
      </p:sp>
      <p:cxnSp>
        <p:nvCxnSpPr>
          <p:cNvPr id="80" name="Straight Arrow Connector 79"/>
          <p:cNvCxnSpPr>
            <a:stCxn id="79" idx="3"/>
          </p:cNvCxnSpPr>
          <p:nvPr/>
        </p:nvCxnSpPr>
        <p:spPr>
          <a:xfrm flipV="1">
            <a:off x="6027091" y="2193513"/>
            <a:ext cx="338327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239000" y="2203889"/>
            <a:ext cx="5916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828107" y="1980039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66800" y="2619800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3573767" y="1400475"/>
            <a:ext cx="1312636" cy="1724328"/>
            <a:chOff x="2784930" y="2345019"/>
            <a:chExt cx="1312636" cy="1724328"/>
          </a:xfrm>
        </p:grpSpPr>
        <p:pic>
          <p:nvPicPr>
            <p:cNvPr id="116" name="Picture 115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18" name="Picture 117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19" name="Picture 118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grpSp>
        <p:nvGrpSpPr>
          <p:cNvPr id="120" name="Group 119"/>
          <p:cNvGrpSpPr/>
          <p:nvPr/>
        </p:nvGrpSpPr>
        <p:grpSpPr>
          <a:xfrm>
            <a:off x="6307364" y="1409000"/>
            <a:ext cx="1312636" cy="1724328"/>
            <a:chOff x="2784930" y="2345019"/>
            <a:chExt cx="1312636" cy="1724328"/>
          </a:xfrm>
        </p:grpSpPr>
        <p:pic>
          <p:nvPicPr>
            <p:cNvPr id="121" name="Picture 120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22" name="Picture 121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23" name="Picture 122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1066800" y="5134695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cxnSp>
        <p:nvCxnSpPr>
          <p:cNvPr id="49" name="Straight Arrow Connector 48"/>
          <p:cNvCxnSpPr>
            <a:stCxn id="91" idx="3"/>
            <a:endCxn id="84" idx="1"/>
          </p:cNvCxnSpPr>
          <p:nvPr/>
        </p:nvCxnSpPr>
        <p:spPr>
          <a:xfrm flipV="1">
            <a:off x="3714737" y="3485581"/>
            <a:ext cx="1158154" cy="12142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1" idx="3"/>
            <a:endCxn id="87" idx="1"/>
          </p:cNvCxnSpPr>
          <p:nvPr/>
        </p:nvCxnSpPr>
        <p:spPr>
          <a:xfrm flipV="1">
            <a:off x="3714737" y="4311443"/>
            <a:ext cx="1158154" cy="388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1" idx="3"/>
            <a:endCxn id="88" idx="1"/>
          </p:cNvCxnSpPr>
          <p:nvPr/>
        </p:nvCxnSpPr>
        <p:spPr>
          <a:xfrm>
            <a:off x="3714737" y="4699787"/>
            <a:ext cx="1158154" cy="4234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254102" y="3500927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69" idx="1"/>
          </p:cNvCxnSpPr>
          <p:nvPr/>
        </p:nvCxnSpPr>
        <p:spPr>
          <a:xfrm>
            <a:off x="6254102" y="4311443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83" idx="1"/>
          </p:cNvCxnSpPr>
          <p:nvPr/>
        </p:nvCxnSpPr>
        <p:spPr>
          <a:xfrm>
            <a:off x="6254102" y="5125229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olded Corner 67"/>
          <p:cNvSpPr/>
          <p:nvPr/>
        </p:nvSpPr>
        <p:spPr>
          <a:xfrm>
            <a:off x="6822300" y="3196127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9" name="Folded Corner 68"/>
          <p:cNvSpPr/>
          <p:nvPr/>
        </p:nvSpPr>
        <p:spPr>
          <a:xfrm>
            <a:off x="6822300" y="4021989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83" name="Folded Corner 82"/>
          <p:cNvSpPr/>
          <p:nvPr/>
        </p:nvSpPr>
        <p:spPr>
          <a:xfrm>
            <a:off x="6822300" y="4835775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84" name="Rectangle 83"/>
          <p:cNvSpPr/>
          <p:nvPr/>
        </p:nvSpPr>
        <p:spPr>
          <a:xfrm>
            <a:off x="4872891" y="3261731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872891" y="4087593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2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872891" y="4899412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cxnSp>
        <p:nvCxnSpPr>
          <p:cNvPr id="89" name="Straight Arrow Connector 88"/>
          <p:cNvCxnSpPr>
            <a:stCxn id="91" idx="3"/>
            <a:endCxn id="90" idx="1"/>
          </p:cNvCxnSpPr>
          <p:nvPr/>
        </p:nvCxnSpPr>
        <p:spPr>
          <a:xfrm>
            <a:off x="3714737" y="4699787"/>
            <a:ext cx="1158682" cy="9977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873419" y="5482127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91" name="Diamond 90"/>
          <p:cNvSpPr/>
          <p:nvPr/>
        </p:nvSpPr>
        <p:spPr>
          <a:xfrm>
            <a:off x="3425091" y="4614466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92" name="Can 91"/>
          <p:cNvSpPr/>
          <p:nvPr/>
        </p:nvSpPr>
        <p:spPr>
          <a:xfrm>
            <a:off x="1066800" y="4289871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94" name="Straight Arrow Connector 93"/>
          <p:cNvCxnSpPr>
            <a:stCxn id="92" idx="4"/>
          </p:cNvCxnSpPr>
          <p:nvPr/>
        </p:nvCxnSpPr>
        <p:spPr>
          <a:xfrm flipV="1">
            <a:off x="1849184" y="4699787"/>
            <a:ext cx="999947" cy="21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781742" y="3703611"/>
            <a:ext cx="126494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>
                <a:latin typeface="Corbel"/>
                <a:cs typeface="Corbel"/>
              </a:rPr>
              <a:t>one-time</a:t>
            </a:r>
            <a:br>
              <a:rPr lang="en-US" sz="1900" dirty="0">
                <a:latin typeface="Corbel"/>
                <a:cs typeface="Corbel"/>
              </a:rPr>
            </a:br>
            <a:r>
              <a:rPr lang="en-US" sz="1900" dirty="0">
                <a:latin typeface="Corbel"/>
                <a:cs typeface="Corbel"/>
              </a:rPr>
              <a:t>processing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2784930" y="3788546"/>
            <a:ext cx="1312636" cy="1724328"/>
            <a:chOff x="2784930" y="2345019"/>
            <a:chExt cx="1312636" cy="1724328"/>
          </a:xfrm>
        </p:grpSpPr>
        <p:pic>
          <p:nvPicPr>
            <p:cNvPr id="100" name="Picture 99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01" name="Picture 100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02" name="Picture 101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EBF3AD6-83D1-B44E-9B4C-F7BFB77A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In-memory data sharing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54454-AD39-A848-BDD3-9CFA72D9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F4EF0-9CF6-9E4B-97AA-8F95FB68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2F25E-134A-DC49-BCAF-9AB18DC5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9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431800" y="5848479"/>
            <a:ext cx="8293100" cy="673100"/>
          </a:xfrm>
          <a:prstGeom prst="roundRect">
            <a:avLst>
              <a:gd name="adj" fmla="val 16408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2800" dirty="0"/>
              <a:t>10-100× faster than network/disk, </a:t>
            </a:r>
            <a:r>
              <a:rPr lang="en-US" sz="2800" b="1" dirty="0">
                <a:solidFill>
                  <a:srgbClr val="C00000"/>
                </a:solidFill>
              </a:rPr>
              <a:t>but how to get FT?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4983F-8DEC-9148-8EE9-4F6CA1DA6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In-memory data sharing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870F9-A08F-EC4A-9FA1-5D53C840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E5311-5DFF-4B45-935A-E4C03E42E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CS571 Spring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400F5-7115-284E-819B-7443F117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4" name="Can 53">
            <a:extLst>
              <a:ext uri="{FF2B5EF4-FFF2-40B4-BE49-F238E27FC236}">
                <a16:creationId xmlns:a16="http://schemas.microsoft.com/office/drawing/2014/main" id="{9175ADA6-0295-0E47-9B45-CA1E777C23B6}"/>
              </a:ext>
            </a:extLst>
          </p:cNvPr>
          <p:cNvSpPr/>
          <p:nvPr/>
        </p:nvSpPr>
        <p:spPr>
          <a:xfrm>
            <a:off x="1066800" y="1781475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EB087B8-A681-8D48-9695-21239C691BFD}"/>
              </a:ext>
            </a:extLst>
          </p:cNvPr>
          <p:cNvCxnSpPr>
            <a:stCxn id="54" idx="4"/>
            <a:endCxn id="56" idx="1"/>
          </p:cNvCxnSpPr>
          <p:nvPr/>
        </p:nvCxnSpPr>
        <p:spPr>
          <a:xfrm>
            <a:off x="1849184" y="2193514"/>
            <a:ext cx="5377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529D63C-711F-6E4A-99C0-9EC76A3690BE}"/>
              </a:ext>
            </a:extLst>
          </p:cNvPr>
          <p:cNvSpPr/>
          <p:nvPr/>
        </p:nvSpPr>
        <p:spPr>
          <a:xfrm>
            <a:off x="2386979" y="1969664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F29B9C-3785-D141-A056-BCDFFF236F5F}"/>
              </a:ext>
            </a:extLst>
          </p:cNvPr>
          <p:cNvCxnSpPr>
            <a:stCxn id="56" idx="3"/>
          </p:cNvCxnSpPr>
          <p:nvPr/>
        </p:nvCxnSpPr>
        <p:spPr>
          <a:xfrm flipV="1">
            <a:off x="3296984" y="2193513"/>
            <a:ext cx="322152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AABD185-ADDF-6B4D-AA33-763824B3C20B}"/>
              </a:ext>
            </a:extLst>
          </p:cNvPr>
          <p:cNvCxnSpPr>
            <a:endCxn id="59" idx="1"/>
          </p:cNvCxnSpPr>
          <p:nvPr/>
        </p:nvCxnSpPr>
        <p:spPr>
          <a:xfrm>
            <a:off x="4495800" y="2193513"/>
            <a:ext cx="621286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38EA07C-86D4-7448-99A4-C5C36640A275}"/>
              </a:ext>
            </a:extLst>
          </p:cNvPr>
          <p:cNvSpPr/>
          <p:nvPr/>
        </p:nvSpPr>
        <p:spPr>
          <a:xfrm>
            <a:off x="5117086" y="1969664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/>
              <a:t>iter</a:t>
            </a:r>
            <a:r>
              <a:rPr lang="en-US" sz="2200" dirty="0"/>
              <a:t>. 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5EFA40-D399-3E47-B0BD-788F98CAF32F}"/>
              </a:ext>
            </a:extLst>
          </p:cNvPr>
          <p:cNvCxnSpPr>
            <a:stCxn id="59" idx="3"/>
          </p:cNvCxnSpPr>
          <p:nvPr/>
        </p:nvCxnSpPr>
        <p:spPr>
          <a:xfrm flipV="1">
            <a:off x="6027091" y="2193513"/>
            <a:ext cx="338327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3CD4606-D126-D243-AA08-7D73934F69C3}"/>
              </a:ext>
            </a:extLst>
          </p:cNvPr>
          <p:cNvCxnSpPr/>
          <p:nvPr/>
        </p:nvCxnSpPr>
        <p:spPr>
          <a:xfrm>
            <a:off x="7239000" y="2203889"/>
            <a:ext cx="5916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0EEBEB5-2566-EB45-98DD-09B5CB67E48E}"/>
              </a:ext>
            </a:extLst>
          </p:cNvPr>
          <p:cNvSpPr txBox="1"/>
          <p:nvPr/>
        </p:nvSpPr>
        <p:spPr>
          <a:xfrm>
            <a:off x="7828107" y="1980039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24BF2F-0A6A-C84E-B3AF-9F321C5B2F4D}"/>
              </a:ext>
            </a:extLst>
          </p:cNvPr>
          <p:cNvSpPr txBox="1"/>
          <p:nvPr/>
        </p:nvSpPr>
        <p:spPr>
          <a:xfrm>
            <a:off x="1066800" y="2619800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CD563B5-9203-B945-8988-B8176C25F7D2}"/>
              </a:ext>
            </a:extLst>
          </p:cNvPr>
          <p:cNvGrpSpPr/>
          <p:nvPr/>
        </p:nvGrpSpPr>
        <p:grpSpPr>
          <a:xfrm>
            <a:off x="3573767" y="1400475"/>
            <a:ext cx="1312636" cy="1724328"/>
            <a:chOff x="2784930" y="2345019"/>
            <a:chExt cx="1312636" cy="1724328"/>
          </a:xfrm>
        </p:grpSpPr>
        <p:pic>
          <p:nvPicPr>
            <p:cNvPr id="65" name="Picture 64" descr="to_ddr333memory_350.gif">
              <a:extLst>
                <a:ext uri="{FF2B5EF4-FFF2-40B4-BE49-F238E27FC236}">
                  <a16:creationId xmlns:a16="http://schemas.microsoft.com/office/drawing/2014/main" id="{E3EAA35B-F7AF-9E4B-881A-CE6C8D5D6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66" name="Picture 65" descr="to_ddr333memory_350.gif">
              <a:extLst>
                <a:ext uri="{FF2B5EF4-FFF2-40B4-BE49-F238E27FC236}">
                  <a16:creationId xmlns:a16="http://schemas.microsoft.com/office/drawing/2014/main" id="{2B829A27-D079-384D-A90E-361E76022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70" name="Picture 69" descr="to_ddr333memory_350.gif">
              <a:extLst>
                <a:ext uri="{FF2B5EF4-FFF2-40B4-BE49-F238E27FC236}">
                  <a16:creationId xmlns:a16="http://schemas.microsoft.com/office/drawing/2014/main" id="{DC8A2733-F56F-8148-9E71-5DB662DA5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4FECBA9-27CB-0048-B751-1A21EF76D795}"/>
              </a:ext>
            </a:extLst>
          </p:cNvPr>
          <p:cNvGrpSpPr/>
          <p:nvPr/>
        </p:nvGrpSpPr>
        <p:grpSpPr>
          <a:xfrm>
            <a:off x="6307364" y="1409000"/>
            <a:ext cx="1312636" cy="1724328"/>
            <a:chOff x="2784930" y="2345019"/>
            <a:chExt cx="1312636" cy="1724328"/>
          </a:xfrm>
        </p:grpSpPr>
        <p:pic>
          <p:nvPicPr>
            <p:cNvPr id="72" name="Picture 71" descr="to_ddr333memory_350.gif">
              <a:extLst>
                <a:ext uri="{FF2B5EF4-FFF2-40B4-BE49-F238E27FC236}">
                  <a16:creationId xmlns:a16="http://schemas.microsoft.com/office/drawing/2014/main" id="{4E66EE21-CC5C-AC4E-BE6C-B15BD9BF8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73" name="Picture 72" descr="to_ddr333memory_350.gif">
              <a:extLst>
                <a:ext uri="{FF2B5EF4-FFF2-40B4-BE49-F238E27FC236}">
                  <a16:creationId xmlns:a16="http://schemas.microsoft.com/office/drawing/2014/main" id="{1897E460-7926-2445-8933-FF345DF83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86" name="Picture 85" descr="to_ddr333memory_350.gif">
              <a:extLst>
                <a:ext uri="{FF2B5EF4-FFF2-40B4-BE49-F238E27FC236}">
                  <a16:creationId xmlns:a16="http://schemas.microsoft.com/office/drawing/2014/main" id="{45FC1CE6-C11C-A542-8B75-DC13606DF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C86FB173-67DC-774F-9D9F-4C7212BADF05}"/>
              </a:ext>
            </a:extLst>
          </p:cNvPr>
          <p:cNvSpPr txBox="1"/>
          <p:nvPr/>
        </p:nvSpPr>
        <p:spPr>
          <a:xfrm>
            <a:off x="1066800" y="5134695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Input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275B554-1E48-8C4D-A54C-386FC03E7A7D}"/>
              </a:ext>
            </a:extLst>
          </p:cNvPr>
          <p:cNvCxnSpPr>
            <a:stCxn id="115" idx="3"/>
            <a:endCxn id="109" idx="1"/>
          </p:cNvCxnSpPr>
          <p:nvPr/>
        </p:nvCxnSpPr>
        <p:spPr>
          <a:xfrm flipV="1">
            <a:off x="3714737" y="3485581"/>
            <a:ext cx="1158154" cy="12142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87198D6-E394-324E-ADFC-C850CBC032A4}"/>
              </a:ext>
            </a:extLst>
          </p:cNvPr>
          <p:cNvCxnSpPr>
            <a:stCxn id="115" idx="3"/>
            <a:endCxn id="110" idx="1"/>
          </p:cNvCxnSpPr>
          <p:nvPr/>
        </p:nvCxnSpPr>
        <p:spPr>
          <a:xfrm flipV="1">
            <a:off x="3714737" y="4311443"/>
            <a:ext cx="1158154" cy="388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24870DD-7B28-E74C-B658-D9DD864AAD48}"/>
              </a:ext>
            </a:extLst>
          </p:cNvPr>
          <p:cNvCxnSpPr>
            <a:stCxn id="115" idx="3"/>
            <a:endCxn id="111" idx="1"/>
          </p:cNvCxnSpPr>
          <p:nvPr/>
        </p:nvCxnSpPr>
        <p:spPr>
          <a:xfrm>
            <a:off x="3714737" y="4699787"/>
            <a:ext cx="1158154" cy="4234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3FD5AC0-7EDD-FB4F-82B0-B16FCE5BDC62}"/>
              </a:ext>
            </a:extLst>
          </p:cNvPr>
          <p:cNvCxnSpPr/>
          <p:nvPr/>
        </p:nvCxnSpPr>
        <p:spPr>
          <a:xfrm>
            <a:off x="6254102" y="3500927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E9F425-6427-434B-A1F2-9D6E82C672B0}"/>
              </a:ext>
            </a:extLst>
          </p:cNvPr>
          <p:cNvCxnSpPr>
            <a:endCxn id="107" idx="1"/>
          </p:cNvCxnSpPr>
          <p:nvPr/>
        </p:nvCxnSpPr>
        <p:spPr>
          <a:xfrm>
            <a:off x="6254102" y="4311443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226116-8F64-BA4A-96B3-8D0AFFB4AA64}"/>
              </a:ext>
            </a:extLst>
          </p:cNvPr>
          <p:cNvCxnSpPr>
            <a:endCxn id="108" idx="1"/>
          </p:cNvCxnSpPr>
          <p:nvPr/>
        </p:nvCxnSpPr>
        <p:spPr>
          <a:xfrm>
            <a:off x="6254102" y="5125229"/>
            <a:ext cx="56819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Folded Corner 105">
            <a:extLst>
              <a:ext uri="{FF2B5EF4-FFF2-40B4-BE49-F238E27FC236}">
                <a16:creationId xmlns:a16="http://schemas.microsoft.com/office/drawing/2014/main" id="{8EB28C06-CF00-2741-8F27-2B461F983E1B}"/>
              </a:ext>
            </a:extLst>
          </p:cNvPr>
          <p:cNvSpPr/>
          <p:nvPr/>
        </p:nvSpPr>
        <p:spPr>
          <a:xfrm>
            <a:off x="6822300" y="3196127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07" name="Folded Corner 106">
            <a:extLst>
              <a:ext uri="{FF2B5EF4-FFF2-40B4-BE49-F238E27FC236}">
                <a16:creationId xmlns:a16="http://schemas.microsoft.com/office/drawing/2014/main" id="{1E4278A7-B09C-E646-BCFB-D3DB21DF7E98}"/>
              </a:ext>
            </a:extLst>
          </p:cNvPr>
          <p:cNvSpPr/>
          <p:nvPr/>
        </p:nvSpPr>
        <p:spPr>
          <a:xfrm>
            <a:off x="6822300" y="4021989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08" name="Folded Corner 107">
            <a:extLst>
              <a:ext uri="{FF2B5EF4-FFF2-40B4-BE49-F238E27FC236}">
                <a16:creationId xmlns:a16="http://schemas.microsoft.com/office/drawing/2014/main" id="{6E1E5A76-6C9C-8B45-AA46-D0494CED7EF8}"/>
              </a:ext>
            </a:extLst>
          </p:cNvPr>
          <p:cNvSpPr/>
          <p:nvPr/>
        </p:nvSpPr>
        <p:spPr>
          <a:xfrm>
            <a:off x="6822300" y="4835775"/>
            <a:ext cx="492900" cy="578908"/>
          </a:xfrm>
          <a:prstGeom prst="foldedCorner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65554D7-E4C7-1B44-AD4E-C546DA9CBF3F}"/>
              </a:ext>
            </a:extLst>
          </p:cNvPr>
          <p:cNvSpPr/>
          <p:nvPr/>
        </p:nvSpPr>
        <p:spPr>
          <a:xfrm>
            <a:off x="4872891" y="3261731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F00387A-5A7B-A44D-8984-9A0B700B8A82}"/>
              </a:ext>
            </a:extLst>
          </p:cNvPr>
          <p:cNvSpPr/>
          <p:nvPr/>
        </p:nvSpPr>
        <p:spPr>
          <a:xfrm>
            <a:off x="4872891" y="4087593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2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9BA30F3-F557-0443-8567-6318721EA3FF}"/>
              </a:ext>
            </a:extLst>
          </p:cNvPr>
          <p:cNvSpPr/>
          <p:nvPr/>
        </p:nvSpPr>
        <p:spPr>
          <a:xfrm>
            <a:off x="4872891" y="4899412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407A320-6C94-E640-BD9F-BE391E8076E3}"/>
              </a:ext>
            </a:extLst>
          </p:cNvPr>
          <p:cNvCxnSpPr>
            <a:stCxn id="115" idx="3"/>
            <a:endCxn id="114" idx="1"/>
          </p:cNvCxnSpPr>
          <p:nvPr/>
        </p:nvCxnSpPr>
        <p:spPr>
          <a:xfrm>
            <a:off x="3714737" y="4699787"/>
            <a:ext cx="1158682" cy="9977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915269B-E511-0A4D-9367-D5A26F930FF3}"/>
              </a:ext>
            </a:extLst>
          </p:cNvPr>
          <p:cNvSpPr txBox="1"/>
          <p:nvPr/>
        </p:nvSpPr>
        <p:spPr>
          <a:xfrm>
            <a:off x="4873419" y="5482127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orbel"/>
                <a:cs typeface="Corbel"/>
              </a:rPr>
              <a:t>.  .  .</a:t>
            </a:r>
          </a:p>
        </p:txBody>
      </p:sp>
      <p:sp>
        <p:nvSpPr>
          <p:cNvPr id="115" name="Diamond 114">
            <a:extLst>
              <a:ext uri="{FF2B5EF4-FFF2-40B4-BE49-F238E27FC236}">
                <a16:creationId xmlns:a16="http://schemas.microsoft.com/office/drawing/2014/main" id="{E90CD3EC-B5DE-E244-BB64-CC79D2B388AD}"/>
              </a:ext>
            </a:extLst>
          </p:cNvPr>
          <p:cNvSpPr/>
          <p:nvPr/>
        </p:nvSpPr>
        <p:spPr>
          <a:xfrm>
            <a:off x="3425091" y="4614466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17" name="Can 116">
            <a:extLst>
              <a:ext uri="{FF2B5EF4-FFF2-40B4-BE49-F238E27FC236}">
                <a16:creationId xmlns:a16="http://schemas.microsoft.com/office/drawing/2014/main" id="{031D9074-5C95-A948-ABBC-2976C582A1FC}"/>
              </a:ext>
            </a:extLst>
          </p:cNvPr>
          <p:cNvSpPr/>
          <p:nvPr/>
        </p:nvSpPr>
        <p:spPr>
          <a:xfrm>
            <a:off x="1066800" y="4289871"/>
            <a:ext cx="782384" cy="824077"/>
          </a:xfrm>
          <a:prstGeom prst="can">
            <a:avLst/>
          </a:prstGeom>
          <a:solidFill>
            <a:srgbClr val="EF7B74"/>
          </a:solidFill>
          <a:ln>
            <a:solidFill>
              <a:schemeClr val="bg1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09CF8A2-DFAB-2B44-A160-23E993038760}"/>
              </a:ext>
            </a:extLst>
          </p:cNvPr>
          <p:cNvCxnSpPr>
            <a:stCxn id="117" idx="4"/>
          </p:cNvCxnSpPr>
          <p:nvPr/>
        </p:nvCxnSpPr>
        <p:spPr>
          <a:xfrm flipV="1">
            <a:off x="1849184" y="4699787"/>
            <a:ext cx="999947" cy="21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371A0DE5-ADD2-F146-B492-A78082F34C9D}"/>
              </a:ext>
            </a:extLst>
          </p:cNvPr>
          <p:cNvSpPr txBox="1"/>
          <p:nvPr/>
        </p:nvSpPr>
        <p:spPr>
          <a:xfrm>
            <a:off x="1781742" y="3703611"/>
            <a:ext cx="126494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>
                <a:latin typeface="Corbel"/>
                <a:cs typeface="Corbel"/>
              </a:rPr>
              <a:t>one-time</a:t>
            </a:r>
            <a:br>
              <a:rPr lang="en-US" sz="1900" dirty="0">
                <a:latin typeface="Corbel"/>
                <a:cs typeface="Corbel"/>
              </a:rPr>
            </a:br>
            <a:r>
              <a:rPr lang="en-US" sz="1900" dirty="0">
                <a:latin typeface="Corbel"/>
                <a:cs typeface="Corbel"/>
              </a:rPr>
              <a:t>processing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9272C7F-CD45-FD41-8D05-49B0D06AA927}"/>
              </a:ext>
            </a:extLst>
          </p:cNvPr>
          <p:cNvGrpSpPr/>
          <p:nvPr/>
        </p:nvGrpSpPr>
        <p:grpSpPr>
          <a:xfrm>
            <a:off x="2784930" y="3788546"/>
            <a:ext cx="1312636" cy="1724328"/>
            <a:chOff x="2784930" y="2345019"/>
            <a:chExt cx="1312636" cy="1724328"/>
          </a:xfrm>
        </p:grpSpPr>
        <p:pic>
          <p:nvPicPr>
            <p:cNvPr id="127" name="Picture 126" descr="to_ddr333memory_350.gif">
              <a:extLst>
                <a:ext uri="{FF2B5EF4-FFF2-40B4-BE49-F238E27FC236}">
                  <a16:creationId xmlns:a16="http://schemas.microsoft.com/office/drawing/2014/main" id="{10611C2D-032D-624E-95C3-3E6A9B7C0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28" name="Picture 127" descr="to_ddr333memory_350.gif">
              <a:extLst>
                <a:ext uri="{FF2B5EF4-FFF2-40B4-BE49-F238E27FC236}">
                  <a16:creationId xmlns:a16="http://schemas.microsoft.com/office/drawing/2014/main" id="{6B85125F-E5BB-EE45-BC72-1DFE31447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29" name="Picture 128" descr="to_ddr333memory_350.gif">
              <a:extLst>
                <a:ext uri="{FF2B5EF4-FFF2-40B4-BE49-F238E27FC236}">
                  <a16:creationId xmlns:a16="http://schemas.microsoft.com/office/drawing/2014/main" id="{F7A36519-1B41-9046-AE9D-9CAABCD93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1943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18143</TotalTime>
  <Words>3245</Words>
  <Application>Microsoft Macintosh PowerPoint</Application>
  <PresentationFormat>On-screen Show (4:3)</PresentationFormat>
  <Paragraphs>843</Paragraphs>
  <Slides>50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Arial</vt:lpstr>
      <vt:lpstr>Calibri</vt:lpstr>
      <vt:lpstr>Consolas</vt:lpstr>
      <vt:lpstr>Corbel</vt:lpstr>
      <vt:lpstr>Franklin Gothic Medium Cond</vt:lpstr>
      <vt:lpstr>Gill Sans</vt:lpstr>
      <vt:lpstr>Helvetica</vt:lpstr>
      <vt:lpstr>Helvetica Neue</vt:lpstr>
      <vt:lpstr>Helvetica Neue Light</vt:lpstr>
      <vt:lpstr>Lucida Console</vt:lpstr>
      <vt:lpstr>Office Theme</vt:lpstr>
      <vt:lpstr>Distributed Systems II:  Resilient Distributed Datasets, Spark</vt:lpstr>
      <vt:lpstr>What’s good with MapReduce</vt:lpstr>
      <vt:lpstr>Problems with MapReduce</vt:lpstr>
      <vt:lpstr>Sharing data between iterations/ops</vt:lpstr>
      <vt:lpstr>Sharing data between iterations/ops</vt:lpstr>
      <vt:lpstr>Examples</vt:lpstr>
      <vt:lpstr>Examples</vt:lpstr>
      <vt:lpstr>Goal: In-memory data sharing</vt:lpstr>
      <vt:lpstr>Goal: In-memory data sharing</vt:lpstr>
      <vt:lpstr>Challenges</vt:lpstr>
      <vt:lpstr>Challenges</vt:lpstr>
      <vt:lpstr>Tradeoff space</vt:lpstr>
      <vt:lpstr>Challenges</vt:lpstr>
      <vt:lpstr>Solution: Resilient Distributed Datasets (RDDs)</vt:lpstr>
      <vt:lpstr>Spark programming interface</vt:lpstr>
      <vt:lpstr>Transformations</vt:lpstr>
      <vt:lpstr>Actions</vt:lpstr>
      <vt:lpstr>Interactive debugging</vt:lpstr>
      <vt:lpstr>Interactive debugging</vt:lpstr>
      <vt:lpstr>Interactive debugging</vt:lpstr>
      <vt:lpstr>Interactive debugging</vt:lpstr>
      <vt:lpstr>Interactive debugging</vt:lpstr>
      <vt:lpstr>Interactive debugging</vt:lpstr>
      <vt:lpstr>Interactive debugging</vt:lpstr>
      <vt:lpstr>Interactive debugging</vt:lpstr>
      <vt:lpstr>Interactive debugging</vt:lpstr>
      <vt:lpstr>Interactive debugging</vt:lpstr>
      <vt:lpstr>Interactive debugging</vt:lpstr>
      <vt:lpstr>Interactive debugging</vt:lpstr>
      <vt:lpstr>Interactive debugging</vt:lpstr>
      <vt:lpstr>persist()</vt:lpstr>
      <vt:lpstr>Lineage graph of RDDs</vt:lpstr>
      <vt:lpstr>Lineage graph of RDDs</vt:lpstr>
      <vt:lpstr>Lineage graph of RDDs</vt:lpstr>
      <vt:lpstr>Lineage graph of RDDs</vt:lpstr>
      <vt:lpstr>Narrow &amp; wide dependencies</vt:lpstr>
      <vt:lpstr>Task scheduler</vt:lpstr>
      <vt:lpstr>Interactive debugging (control and data flow)</vt:lpstr>
      <vt:lpstr>Fault recovery</vt:lpstr>
      <vt:lpstr>Fault recovery</vt:lpstr>
      <vt:lpstr>Fault recovery</vt:lpstr>
      <vt:lpstr>Fault recovery results</vt:lpstr>
      <vt:lpstr>Example: PageRank</vt:lpstr>
      <vt:lpstr>Example: PageRank</vt:lpstr>
      <vt:lpstr>Join (⨝)</vt:lpstr>
      <vt:lpstr>Optimizing placement</vt:lpstr>
      <vt:lpstr>Optimizing placement</vt:lpstr>
      <vt:lpstr>Co-partitioning example</vt:lpstr>
      <vt:lpstr>PageRank performance</vt:lpstr>
      <vt:lpstr>Tradeoff space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Yue Cheng</dc:creator>
  <cp:lastModifiedBy>Yue Cheng</cp:lastModifiedBy>
  <cp:revision>812</cp:revision>
  <dcterms:created xsi:type="dcterms:W3CDTF">2019-12-20T04:48:00Z</dcterms:created>
  <dcterms:modified xsi:type="dcterms:W3CDTF">2022-04-27T15:17:49Z</dcterms:modified>
</cp:coreProperties>
</file>