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6" r:id="rId12"/>
    <p:sldId id="27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5674"/>
    <a:srgbClr val="F9D0A2"/>
    <a:srgbClr val="FF7E79"/>
    <a:srgbClr val="F0B8C0"/>
    <a:srgbClr val="E311FF"/>
    <a:srgbClr val="FFFFFF"/>
    <a:srgbClr val="E7E6E6"/>
    <a:srgbClr val="F74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6"/>
    <p:restoredTop sz="89158"/>
  </p:normalViewPr>
  <p:slideViewPr>
    <p:cSldViewPr snapToGrid="0" snapToObjects="1">
      <p:cViewPr varScale="1">
        <p:scale>
          <a:sx n="122" d="100"/>
          <a:sy n="122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9D39-AF6D-2F4E-8456-1FBCE0A4B084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3B1B-9E0E-1649-B65E-0F2FBCCE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summary slide and takeaway slide…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8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5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policies implemented using DNNs: Observations (or states) as input to DNN, and actions generated by DNN as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76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GMU CS675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2683"/>
            <a:ext cx="3886200" cy="4721005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2683"/>
            <a:ext cx="3886200" cy="4721005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7C5E8C5-9A4F-CB4E-9DC4-58843FDA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F585C13-5CB2-8D43-9702-0160BB4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0BA23BE-F68F-C84F-BE0B-6541BE7A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AD03CC-A04A-724F-BAB6-5756A2D0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5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GMU CS675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312.5602" TargetMode="Externa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E223CCE-4022-DB4F-B6E3-2534C14450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3774141" y="39746"/>
            <a:ext cx="6441074" cy="681825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609BE2-BF1C-444B-AB2A-69B2E7B4D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62982"/>
          </a:xfrm>
        </p:spPr>
        <p:txBody>
          <a:bodyPr>
            <a:normAutofit fontScale="92500" lnSpcReduction="20000"/>
          </a:bodyPr>
          <a:lstStyle/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CS675: Distributed Systems (Spring 2020)</a:t>
            </a:r>
          </a:p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Lecture 11</a:t>
            </a:r>
          </a:p>
          <a:p>
            <a:endParaRPr lang="en-US" sz="2800" dirty="0"/>
          </a:p>
          <a:p>
            <a:r>
              <a:rPr lang="en-US" sz="2800" dirty="0"/>
              <a:t>Yue Cheng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5C0CB-8D6B-7540-B4CE-AC2F71F1238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151598" y="143375"/>
            <a:ext cx="2505365" cy="1618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6F6289-ABB2-9245-B823-579FAB0D11C5}"/>
              </a:ext>
            </a:extLst>
          </p:cNvPr>
          <p:cNvSpPr txBox="1"/>
          <p:nvPr/>
        </p:nvSpPr>
        <p:spPr>
          <a:xfrm>
            <a:off x="151598" y="6068284"/>
            <a:ext cx="649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material taken/derived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Princeton COS-418 materials created by Michael Freedman and Wyatt Lloyd.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MIT 6.824 by Robert Morris, Frans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Kaashoek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and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Nickolai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Zeldovich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Licensed for use under a Creative Commons Attribution-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NonCommercial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ShareAlike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3.0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Unported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License.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8B1CE-3582-994D-8513-90709B7B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602" y="654518"/>
            <a:ext cx="7436796" cy="2794354"/>
          </a:xfrm>
        </p:spPr>
        <p:txBody>
          <a:bodyPr>
            <a:normAutofit/>
          </a:bodyPr>
          <a:lstStyle/>
          <a:p>
            <a:r>
              <a:rPr lang="en-US" sz="5400" b="1" dirty="0"/>
              <a:t>Ray: </a:t>
            </a:r>
            <a:br>
              <a:rPr lang="en-US" b="1" dirty="0"/>
            </a:br>
            <a:r>
              <a:rPr lang="en-US" sz="4000" b="1" dirty="0"/>
              <a:t>A Unified Distributed Framework for Emerging AI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1630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5A1C9-0490-894F-B827-496D08A02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7131"/>
            <a:ext cx="9144000" cy="479011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Ad hoc integrations are </a:t>
            </a:r>
            <a:r>
              <a:rPr lang="en-US" b="1" dirty="0">
                <a:solidFill>
                  <a:srgbClr val="0070C0"/>
                </a:solidFill>
              </a:rPr>
              <a:t>difficult to manage and program!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7D2A9-045D-7146-9FA5-07C548AC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1458D-40C1-694B-8478-28F61C1C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E2864-2822-8144-BC18-DD4D30F9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85D66-82D1-B146-8C73-89188DCB4BAF}"/>
              </a:ext>
            </a:extLst>
          </p:cNvPr>
          <p:cNvSpPr txBox="1"/>
          <p:nvPr/>
        </p:nvSpPr>
        <p:spPr>
          <a:xfrm>
            <a:off x="628650" y="1854630"/>
            <a:ext cx="7886700" cy="95410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38100">
            <a:solidFill>
              <a:sysClr val="windowText" lastClr="0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  <a:ea typeface="Arial" charset="0"/>
                <a:cs typeface="Arial" charset="0"/>
                <a:sym typeface="Wingdings" pitchFamily="-84" charset="2"/>
              </a:rPr>
              <a:t>Emerging AI applications require </a:t>
            </a:r>
            <a:r>
              <a:rPr lang="en-US" sz="2800" b="1" dirty="0">
                <a:solidFill>
                  <a:srgbClr val="C00000"/>
                </a:solidFill>
                <a:latin typeface="Helvetica" pitchFamily="2" charset="0"/>
                <a:ea typeface="Arial" charset="0"/>
                <a:cs typeface="Arial" charset="0"/>
                <a:sym typeface="Wingdings" pitchFamily="-84" charset="2"/>
              </a:rPr>
              <a:t>stitching</a:t>
            </a:r>
            <a:r>
              <a:rPr lang="en-US" sz="2800" dirty="0">
                <a:latin typeface="Helvetica" pitchFamily="2" charset="0"/>
                <a:ea typeface="Arial" charset="0"/>
                <a:cs typeface="Arial" charset="0"/>
                <a:sym typeface="Wingdings" pitchFamily="-84" charset="2"/>
              </a:rPr>
              <a:t> together </a:t>
            </a:r>
            <a:r>
              <a:rPr lang="en-US" sz="2800" b="1" dirty="0">
                <a:solidFill>
                  <a:schemeClr val="accent2"/>
                </a:solidFill>
                <a:latin typeface="Helvetica" pitchFamily="2" charset="0"/>
                <a:ea typeface="Arial" charset="0"/>
                <a:cs typeface="Arial" charset="0"/>
                <a:sym typeface="Wingdings" pitchFamily="-84" charset="2"/>
              </a:rPr>
              <a:t>multiple</a:t>
            </a:r>
            <a:r>
              <a:rPr lang="en-US" sz="2800" dirty="0">
                <a:latin typeface="Helvetica" pitchFamily="2" charset="0"/>
                <a:ea typeface="Arial" charset="0"/>
                <a:cs typeface="Arial" charset="0"/>
                <a:sym typeface="Wingdings" pitchFamily="-84" charset="2"/>
              </a:rPr>
              <a:t> disparate systems</a:t>
            </a:r>
            <a:endParaRPr lang="en-US" sz="2800" dirty="0">
              <a:latin typeface="Helvetica" pitchFamily="2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59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1655-FE82-A840-8919-C2746AE9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API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EC703-73A5-F247-B24B-40C9097C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4FBE-F9C3-E041-B3A3-77E56CCC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5BDD3-898C-164B-BC77-B180A507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08346F-2A10-9649-8D56-8775D11ED289}"/>
              </a:ext>
            </a:extLst>
          </p:cNvPr>
          <p:cNvSpPr/>
          <p:nvPr/>
        </p:nvSpPr>
        <p:spPr>
          <a:xfrm>
            <a:off x="628650" y="2185776"/>
            <a:ext cx="357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futures </a:t>
            </a:r>
            <a:r>
              <a:rPr lang="en-US" sz="20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f.remote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705107-CB39-5644-A3C2-1AF085283B4B}"/>
              </a:ext>
            </a:extLst>
          </p:cNvPr>
          <p:cNvSpPr/>
          <p:nvPr/>
        </p:nvSpPr>
        <p:spPr>
          <a:xfrm>
            <a:off x="628650" y="3734837"/>
            <a:ext cx="51219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actor </a:t>
            </a:r>
            <a:r>
              <a:rPr lang="en-US" sz="20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Class.remote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futures </a:t>
            </a:r>
            <a:r>
              <a:rPr lang="en-US" sz="20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actor.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method.remote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BE9F09-D30D-D94E-9C45-823AB707E1DF}"/>
              </a:ext>
            </a:extLst>
          </p:cNvPr>
          <p:cNvSpPr/>
          <p:nvPr/>
        </p:nvSpPr>
        <p:spPr>
          <a:xfrm>
            <a:off x="628650" y="1480963"/>
            <a:ext cx="105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Helvetica" pitchFamily="2" charset="0"/>
              </a:rPr>
              <a:t>Tasks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9E135A-C30E-5943-AC5C-9737BC8A50D5}"/>
              </a:ext>
            </a:extLst>
          </p:cNvPr>
          <p:cNvSpPr/>
          <p:nvPr/>
        </p:nvSpPr>
        <p:spPr>
          <a:xfrm>
            <a:off x="628650" y="3108954"/>
            <a:ext cx="1273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Helvetica" pitchFamily="2" charset="0"/>
              </a:rPr>
              <a:t>Actors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273D2F-A988-784B-8CB0-B7763B86E9DA}"/>
              </a:ext>
            </a:extLst>
          </p:cNvPr>
          <p:cNvSpPr/>
          <p:nvPr/>
        </p:nvSpPr>
        <p:spPr>
          <a:xfrm>
            <a:off x="628650" y="5337664"/>
            <a:ext cx="65325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objects </a:t>
            </a:r>
            <a:r>
              <a:rPr lang="en-US" sz="20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ray.get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futures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ready_futures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ray.wait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futures, k, timeout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586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B0A7-7512-F943-B9F3-BFF0F05F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API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2309A-0443-B74B-A922-82135A62E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separate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F75BE-4AFD-9F41-9F5F-7382D322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02406-5EE5-F447-B3E9-BC848A59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57F22-DB3D-CB42-A069-A7D3FEF3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BEC8-7E4F-224D-893B-418AFC1B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77CCF-1EB1-E944-94A1-B9E9A009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4B3DD-9AE5-7042-92F2-DED5EE07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D9F18-5C54-4947-A66F-C4E86176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D718BF-0B5F-D34D-BE02-BF287D04E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556" y="1569078"/>
            <a:ext cx="5539807" cy="446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B12A-70F5-E842-8393-727C1630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61F1-DD3C-E244-88A2-F144D185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9AA7-6CCC-B949-B4F7-63A2CB0B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28347-5005-0945-BF42-F3403607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6510E-446A-CB43-A866-EE7C846A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47" y="1656742"/>
            <a:ext cx="6810047" cy="40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0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BA4A-EF29-9541-838C-2CF5BC58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control store (GCS)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2B178-CBC1-784D-8CC6-78D0673D0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Task 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610B2-EAE9-884C-A7E0-A0B533A6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8643-4133-F840-8F33-51579BB4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B1D6F-17F8-824D-BD9B-693AD2B0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4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9357-153C-6C46-9B2D-D8715865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scheduler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8E90-D4F4-994B-BE52-89599471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7DAE-111B-7A46-BD35-FFEB114A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A614-425B-7E46-9A41-3FD47293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4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BCFB-E97B-1045-AC92-D3F64F3D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B1CE-E9D7-704C-ADB4-6098584B2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Tasks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GCS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Scheduler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0BE9-ABC5-5945-B1C0-898EA734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A43FD-047B-B04F-AA88-2EA266B4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CF329-842C-1548-85B0-9B6ADDDE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32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CF24-BECA-944B-BCAE-270DD250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task remotely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16DCD-C128-D041-80A8-FFFABD1A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B5449-546D-EE44-90ED-2E277EB6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E7140-9CD7-9B41-95CF-8E1AD004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00667B-EE11-EE41-A116-93D981707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48" y="1660635"/>
            <a:ext cx="7286504" cy="376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55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4A05-143F-6247-B561-3E47B489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results of a remote task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07B19-93FC-3044-B87E-D149489C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65EA1-D784-BA41-B5E2-3B42CB16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4160A-6DF0-6C40-AABF-894FD854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EB79D-3036-4542-9140-B7D99268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94" y="1723257"/>
            <a:ext cx="6922595" cy="369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3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8CCB-61DB-424B-9A32-750A01FF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Supervised Learning </a:t>
            </a:r>
            <a:r>
              <a:rPr lang="en-US" sz="3100" dirty="0">
                <a:sym typeface="Wingdings" pitchFamily="2" charset="2"/>
              </a:rPr>
              <a:t> Reinforcement Learning (RL)</a:t>
            </a: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47D6D-E8E2-1D45-A627-BA1ADE744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3717013" cy="4790114"/>
          </a:xfrm>
        </p:spPr>
        <p:txBody>
          <a:bodyPr/>
          <a:lstStyle/>
          <a:p>
            <a:r>
              <a:rPr lang="en-US" dirty="0"/>
              <a:t>One prediction</a:t>
            </a:r>
          </a:p>
          <a:p>
            <a:endParaRPr lang="en-US" dirty="0"/>
          </a:p>
          <a:p>
            <a:r>
              <a:rPr lang="en-US" dirty="0"/>
              <a:t>Static environment</a:t>
            </a:r>
          </a:p>
          <a:p>
            <a:endParaRPr lang="en-US" dirty="0"/>
          </a:p>
          <a:p>
            <a:r>
              <a:rPr lang="en-US" dirty="0"/>
              <a:t>Immediate feedback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555D-664C-D74E-9335-EF9F08DD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A16A-9CF4-F341-8CC9-412A6C51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0431E-FB76-2F4E-9533-5273869B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411078-A6FB-3A44-A653-887E562B56A3}"/>
              </a:ext>
            </a:extLst>
          </p:cNvPr>
          <p:cNvSpPr txBox="1">
            <a:spLocks/>
          </p:cNvSpPr>
          <p:nvPr/>
        </p:nvSpPr>
        <p:spPr>
          <a:xfrm>
            <a:off x="4599443" y="1577131"/>
            <a:ext cx="4046616" cy="4790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Sequences of actions</a:t>
            </a:r>
          </a:p>
          <a:p>
            <a:endParaRPr lang="en-US" dirty="0"/>
          </a:p>
          <a:p>
            <a:r>
              <a:rPr lang="en-US" dirty="0"/>
              <a:t>Dynamic environments</a:t>
            </a:r>
          </a:p>
          <a:p>
            <a:endParaRPr lang="en-US" dirty="0"/>
          </a:p>
          <a:p>
            <a:r>
              <a:rPr lang="en-US" dirty="0"/>
              <a:t>Delayed rewards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D9A34C-21B9-4F4A-9724-86E2F937005A}"/>
              </a:ext>
            </a:extLst>
          </p:cNvPr>
          <p:cNvCxnSpPr>
            <a:cxnSpLocks/>
          </p:cNvCxnSpPr>
          <p:nvPr/>
        </p:nvCxnSpPr>
        <p:spPr>
          <a:xfrm>
            <a:off x="3322622" y="1797270"/>
            <a:ext cx="1276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B006E4-70F7-3745-86B8-A176B1050EEC}"/>
              </a:ext>
            </a:extLst>
          </p:cNvPr>
          <p:cNvCxnSpPr>
            <a:cxnSpLocks/>
          </p:cNvCxnSpPr>
          <p:nvPr/>
        </p:nvCxnSpPr>
        <p:spPr>
          <a:xfrm>
            <a:off x="3874883" y="2814120"/>
            <a:ext cx="72456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E510AC-6567-C64A-B54E-3CCAC13AC06A}"/>
              </a:ext>
            </a:extLst>
          </p:cNvPr>
          <p:cNvCxnSpPr>
            <a:cxnSpLocks/>
          </p:cNvCxnSpPr>
          <p:nvPr/>
        </p:nvCxnSpPr>
        <p:spPr>
          <a:xfrm flipV="1">
            <a:off x="4128380" y="3837214"/>
            <a:ext cx="471063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699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DB73-EB4D-EF47-96B5-B787F575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GCS fault tolerance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B8238-EF92-3048-A24F-0C583907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33EE5-AF3E-2B49-97F8-BC944225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72B5-C25B-A34D-A555-C470C32C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0CDC3E-209D-E040-B51E-D2813B09A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852" y="1480963"/>
            <a:ext cx="6638296" cy="356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44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A34D-678F-1C45-ADD0-50BD256D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strategies (ES)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5C52-E260-EE46-ACC3-215E62B1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B8805-81DB-8A46-8E32-983E5436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D6084-C31B-C740-A17F-073B14CD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146" name="Picture 2" descr="Welcoming the Era of Deep Neuroevolution | Uber Engineering Blog">
            <a:extLst>
              <a:ext uri="{FF2B5EF4-FFF2-40B4-BE49-F238E27FC236}">
                <a16:creationId xmlns:a16="http://schemas.microsoft.com/office/drawing/2014/main" id="{844066E6-4FA9-5147-9E9F-9F0BDED8F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124" y="1375859"/>
            <a:ext cx="4271751" cy="183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Deep Neural Networks | Machine Learning">
            <a:extLst>
              <a:ext uri="{FF2B5EF4-FFF2-40B4-BE49-F238E27FC236}">
                <a16:creationId xmlns:a16="http://schemas.microsoft.com/office/drawing/2014/main" id="{8A71C2DC-A2F5-9648-8C2B-087BFF2F2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305" y="3934968"/>
            <a:ext cx="2663388" cy="177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CCD2A7-ABA4-5F44-9594-83CFA2C8E860}"/>
              </a:ext>
            </a:extLst>
          </p:cNvPr>
          <p:cNvCxnSpPr>
            <a:cxnSpLocks/>
          </p:cNvCxnSpPr>
          <p:nvPr/>
        </p:nvCxnSpPr>
        <p:spPr>
          <a:xfrm>
            <a:off x="5065986" y="3268717"/>
            <a:ext cx="0" cy="756745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19A113-65AC-B340-80BD-90A8E86C45E9}"/>
              </a:ext>
            </a:extLst>
          </p:cNvPr>
          <p:cNvCxnSpPr>
            <a:cxnSpLocks/>
          </p:cNvCxnSpPr>
          <p:nvPr/>
        </p:nvCxnSpPr>
        <p:spPr>
          <a:xfrm>
            <a:off x="4158467" y="3268717"/>
            <a:ext cx="0" cy="756745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lg" len="lg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F7548FA-5D2F-B24B-8D9E-98E025A4ACBF}"/>
              </a:ext>
            </a:extLst>
          </p:cNvPr>
          <p:cNvSpPr/>
          <p:nvPr/>
        </p:nvSpPr>
        <p:spPr>
          <a:xfrm>
            <a:off x="5176651" y="3428923"/>
            <a:ext cx="1812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state/rewards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B2C81E-D849-E945-83C9-ED4A8D84F1C8}"/>
              </a:ext>
            </a:extLst>
          </p:cNvPr>
          <p:cNvSpPr/>
          <p:nvPr/>
        </p:nvSpPr>
        <p:spPr>
          <a:xfrm>
            <a:off x="3028950" y="3447034"/>
            <a:ext cx="9971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actions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0F95A1-19B8-5B40-9980-AF97B0E96FF9}"/>
              </a:ext>
            </a:extLst>
          </p:cNvPr>
          <p:cNvSpPr/>
          <p:nvPr/>
        </p:nvSpPr>
        <p:spPr>
          <a:xfrm>
            <a:off x="6800499" y="2086363"/>
            <a:ext cx="1812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latin typeface="Helvetica" pitchFamily="2" charset="0"/>
              </a:rPr>
              <a:t>Simulator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6587F0-8339-2B46-9A73-0554E7C6D493}"/>
              </a:ext>
            </a:extLst>
          </p:cNvPr>
          <p:cNvSpPr/>
          <p:nvPr/>
        </p:nvSpPr>
        <p:spPr>
          <a:xfrm>
            <a:off x="6800499" y="4560605"/>
            <a:ext cx="1812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latin typeface="Helvetica" pitchFamily="2" charset="0"/>
              </a:rPr>
              <a:t>Policy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5D6889-BBD2-FB44-9C10-9BED2078B967}"/>
              </a:ext>
            </a:extLst>
          </p:cNvPr>
          <p:cNvSpPr/>
          <p:nvPr/>
        </p:nvSpPr>
        <p:spPr>
          <a:xfrm>
            <a:off x="1030266" y="5952806"/>
            <a:ext cx="7083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Try lots of different policies and see which one works best! </a:t>
            </a:r>
          </a:p>
        </p:txBody>
      </p:sp>
    </p:spTree>
    <p:extLst>
      <p:ext uri="{BB962C8B-B14F-4D97-AF65-F5344CB8AC3E}">
        <p14:creationId xmlns:p14="http://schemas.microsoft.com/office/powerpoint/2010/main" val="2008425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74CD-376B-BD46-B4A8-2504E251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8A81-940A-C44F-9317-57FF9A68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B2813-2D66-4F49-A7BC-97BC9139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125EA-3BD3-474C-869C-EE3B43FB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00A7C-B6EF-1E49-BC06-39AE37143836}"/>
              </a:ext>
            </a:extLst>
          </p:cNvPr>
          <p:cNvSpPr txBox="1"/>
          <p:nvPr/>
        </p:nvSpPr>
        <p:spPr>
          <a:xfrm>
            <a:off x="611620" y="1681656"/>
            <a:ext cx="5503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7E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(object):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def </a:t>
            </a:r>
            <a:r>
              <a:rPr lang="en-US" sz="1800" dirty="0" err="1">
                <a:solidFill>
                  <a:srgbClr val="FF7E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do_simulation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(policy, seed):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perform simulation and return reward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2A38F-1150-A649-ABED-CC913AA26183}"/>
              </a:ext>
            </a:extLst>
          </p:cNvPr>
          <p:cNvSpPr txBox="1"/>
          <p:nvPr/>
        </p:nvSpPr>
        <p:spPr>
          <a:xfrm>
            <a:off x="628650" y="2868158"/>
            <a:ext cx="512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workers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[Worker()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policy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initial_policy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FA7CB-E9D0-4C4A-A439-DE5ED59E9AFF}"/>
              </a:ext>
            </a:extLst>
          </p:cNvPr>
          <p:cNvSpPr txBox="1"/>
          <p:nvPr/>
        </p:nvSpPr>
        <p:spPr>
          <a:xfrm>
            <a:off x="628650" y="3888865"/>
            <a:ext cx="71497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seeds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generate_seeds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rewards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[workers[j].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do_simulation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(policy, seeds[j])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policy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compute_update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(policy, rewards, seeds)</a:t>
            </a:r>
          </a:p>
        </p:txBody>
      </p:sp>
    </p:spTree>
    <p:extLst>
      <p:ext uri="{BB962C8B-B14F-4D97-AF65-F5344CB8AC3E}">
        <p14:creationId xmlns:p14="http://schemas.microsoft.com/office/powerpoint/2010/main" val="4251802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6997A0F-29A3-7C42-A30C-EC931467FF50}"/>
              </a:ext>
            </a:extLst>
          </p:cNvPr>
          <p:cNvSpPr/>
          <p:nvPr/>
        </p:nvSpPr>
        <p:spPr>
          <a:xfrm>
            <a:off x="4950373" y="5043932"/>
            <a:ext cx="915552" cy="266408"/>
          </a:xfrm>
          <a:prstGeom prst="rect">
            <a:avLst/>
          </a:prstGeom>
          <a:solidFill>
            <a:srgbClr val="F9D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61D699-4857-3A44-BD5F-EAEF15EBB71A}"/>
              </a:ext>
            </a:extLst>
          </p:cNvPr>
          <p:cNvSpPr/>
          <p:nvPr/>
        </p:nvSpPr>
        <p:spPr>
          <a:xfrm>
            <a:off x="5381297" y="4494325"/>
            <a:ext cx="876629" cy="266408"/>
          </a:xfrm>
          <a:prstGeom prst="rect">
            <a:avLst/>
          </a:prstGeom>
          <a:solidFill>
            <a:srgbClr val="F9D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CB9CF7-15C6-CD4B-8666-2F9D570132E3}"/>
              </a:ext>
            </a:extLst>
          </p:cNvPr>
          <p:cNvSpPr/>
          <p:nvPr/>
        </p:nvSpPr>
        <p:spPr>
          <a:xfrm>
            <a:off x="2845700" y="2934457"/>
            <a:ext cx="927514" cy="266408"/>
          </a:xfrm>
          <a:prstGeom prst="rect">
            <a:avLst/>
          </a:prstGeom>
          <a:solidFill>
            <a:srgbClr val="F9D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6564E0-6D27-E843-A420-07F7E4074E18}"/>
              </a:ext>
            </a:extLst>
          </p:cNvPr>
          <p:cNvSpPr/>
          <p:nvPr/>
        </p:nvSpPr>
        <p:spPr>
          <a:xfrm>
            <a:off x="691710" y="1394225"/>
            <a:ext cx="1420869" cy="266408"/>
          </a:xfrm>
          <a:prstGeom prst="rect">
            <a:avLst/>
          </a:prstGeom>
          <a:solidFill>
            <a:srgbClr val="F9D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F74CD-376B-BD46-B4A8-2504E251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8A81-940A-C44F-9317-57FF9A68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B2813-2D66-4F49-A7BC-97BC9139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125EA-3BD3-474C-869C-EE3B43FB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00A7C-B6EF-1E49-BC06-39AE37143836}"/>
              </a:ext>
            </a:extLst>
          </p:cNvPr>
          <p:cNvSpPr txBox="1"/>
          <p:nvPr/>
        </p:nvSpPr>
        <p:spPr>
          <a:xfrm>
            <a:off x="611620" y="1681656"/>
            <a:ext cx="5503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7E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(object):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def </a:t>
            </a:r>
            <a:r>
              <a:rPr lang="en-US" sz="1800" dirty="0" err="1">
                <a:solidFill>
                  <a:srgbClr val="FF7E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do_simulation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(policy, seed):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perform simulation and return reward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2A38F-1150-A649-ABED-CC913AA26183}"/>
              </a:ext>
            </a:extLst>
          </p:cNvPr>
          <p:cNvSpPr txBox="1"/>
          <p:nvPr/>
        </p:nvSpPr>
        <p:spPr>
          <a:xfrm>
            <a:off x="628650" y="2868158"/>
            <a:ext cx="600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workers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Worker.remote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policy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initial_policy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FA7CB-E9D0-4C4A-A439-DE5ED59E9AFF}"/>
              </a:ext>
            </a:extLst>
          </p:cNvPr>
          <p:cNvSpPr txBox="1"/>
          <p:nvPr/>
        </p:nvSpPr>
        <p:spPr>
          <a:xfrm>
            <a:off x="628650" y="3888865"/>
            <a:ext cx="80361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seeds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generate_seeds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rewards = [workers[j].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do_simulation.remote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(policy, seeds[j])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policy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compute_update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(policy,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ray.get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(rewards), seeds)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308038-9EE4-E74B-8B39-2FC1D6FC9CA1}"/>
              </a:ext>
            </a:extLst>
          </p:cNvPr>
          <p:cNvSpPr txBox="1"/>
          <p:nvPr/>
        </p:nvSpPr>
        <p:spPr>
          <a:xfrm>
            <a:off x="628650" y="134167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800" dirty="0" err="1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ray.remote</a:t>
            </a:r>
            <a:endParaRPr lang="en-US" sz="1800" dirty="0">
              <a:solidFill>
                <a:srgbClr val="96567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99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FE9D-5391-3A49-AB4B-18D96807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of RL applications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0903C-714A-6F40-A060-52F72031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433B4-B4D2-FE4C-8E13-17854500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6E9DA-0C4E-274F-9061-408291ED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1EC58-33BA-8544-B0ED-069FD4E71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38" y="1630635"/>
            <a:ext cx="7181708" cy="376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0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FBE5-4123-E349-9C7D-BCCDE682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2F41-0D28-B849-9293-BDA67A56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C8297-2A12-2A49-85A0-CC2BC5AA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6E53B-A438-444E-8E80-CEBA6ED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45D627-6CED-1F47-8B93-ABFCBA30B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77" y="1758636"/>
            <a:ext cx="2479045" cy="3253747"/>
          </a:xfrm>
          <a:prstGeom prst="rect">
            <a:avLst/>
          </a:prstGeom>
        </p:spPr>
      </p:pic>
      <p:pic>
        <p:nvPicPr>
          <p:cNvPr id="1028" name="Picture 4" descr="https://miro.medium.com/max/320/1*lUiTlkwvMd1KLi2vvOGUew.gif">
            <a:extLst>
              <a:ext uri="{FF2B5EF4-FFF2-40B4-BE49-F238E27FC236}">
                <a16:creationId xmlns:a16="http://schemas.microsoft.com/office/drawing/2014/main" id="{58D196F6-EDD9-4F4E-864C-64A935F6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881" y="1758636"/>
            <a:ext cx="2479045" cy="325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iro.medium.com/max/320/1*QWGE38QU8uKOm6pc2wkrVg.gif">
            <a:extLst>
              <a:ext uri="{FF2B5EF4-FFF2-40B4-BE49-F238E27FC236}">
                <a16:creationId xmlns:a16="http://schemas.microsoft.com/office/drawing/2014/main" id="{02DA1981-24FA-2843-A2DA-CD0CE77F8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600" y="1758636"/>
            <a:ext cx="2479046" cy="325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D5CFD4-5803-514A-945D-709199F35569}"/>
              </a:ext>
            </a:extLst>
          </p:cNvPr>
          <p:cNvSpPr/>
          <p:nvPr/>
        </p:nvSpPr>
        <p:spPr>
          <a:xfrm>
            <a:off x="820072" y="5138730"/>
            <a:ext cx="1779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Atari breakout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A6614E-851D-6F42-A875-0589CCA67B80}"/>
              </a:ext>
            </a:extLst>
          </p:cNvPr>
          <p:cNvSpPr/>
          <p:nvPr/>
        </p:nvSpPr>
        <p:spPr>
          <a:xfrm>
            <a:off x="3682510" y="5138730"/>
            <a:ext cx="180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800" dirty="0">
                <a:latin typeface="Helvetica" pitchFamily="2" charset="0"/>
              </a:rPr>
              <a:t>Pong: after 30 mins of training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071534-51FE-A949-84D1-64B05001B110}"/>
              </a:ext>
            </a:extLst>
          </p:cNvPr>
          <p:cNvSpPr/>
          <p:nvPr/>
        </p:nvSpPr>
        <p:spPr>
          <a:xfrm>
            <a:off x="6465083" y="5138730"/>
            <a:ext cx="180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800" dirty="0">
                <a:latin typeface="Helvetica" pitchFamily="2" charset="0"/>
              </a:rPr>
              <a:t>Pong: DQN wins like a boss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6C53B0-6D56-C142-B986-825E13C553D1}"/>
              </a:ext>
            </a:extLst>
          </p:cNvPr>
          <p:cNvSpPr txBox="1"/>
          <p:nvPr/>
        </p:nvSpPr>
        <p:spPr>
          <a:xfrm>
            <a:off x="1520075" y="6165326"/>
            <a:ext cx="6103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*: Playing Atari with Deep Reinforcement Learning: </a:t>
            </a:r>
            <a:r>
              <a:rPr lang="en-US" dirty="0">
                <a:hlinkClick r:id="rId6"/>
              </a:rPr>
              <a:t>https://arxiv.org/abs/1312.5602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917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B20C-2E19-4F4E-9458-45E391AC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application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0B09-A9C7-DD41-BB38-A1AD012E6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inputs from </a:t>
            </a:r>
            <a:r>
              <a:rPr lang="en-US" dirty="0">
                <a:solidFill>
                  <a:srgbClr val="0070C0"/>
                </a:solidFill>
              </a:rPr>
              <a:t>different</a:t>
            </a:r>
            <a:r>
              <a:rPr lang="en-US" dirty="0"/>
              <a:t> sensors in </a:t>
            </a:r>
            <a:r>
              <a:rPr lang="en-US" dirty="0">
                <a:solidFill>
                  <a:srgbClr val="C00000"/>
                </a:solidFill>
              </a:rPr>
              <a:t>parallel &amp; real-time</a:t>
            </a:r>
          </a:p>
          <a:p>
            <a:endParaRPr lang="en-US" dirty="0"/>
          </a:p>
          <a:p>
            <a:r>
              <a:rPr lang="en-US" dirty="0"/>
              <a:t>Execute large number of simulations, e.g., up to 100s of millions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EA4B1-68CD-C844-ACCC-ECFDF54C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21A5-C917-984C-B60B-363A5326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6CE8D-E422-E044-B893-A45C7121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785EB-9798-1648-9AF0-DDE36C446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06" y="3972188"/>
            <a:ext cx="1635444" cy="2146520"/>
          </a:xfrm>
          <a:prstGeom prst="rect">
            <a:avLst/>
          </a:prstGeom>
        </p:spPr>
      </p:pic>
      <p:pic>
        <p:nvPicPr>
          <p:cNvPr id="8" name="Picture 6" descr="https://miro.medium.com/max/320/1*QWGE38QU8uKOm6pc2wkrVg.gif">
            <a:extLst>
              <a:ext uri="{FF2B5EF4-FFF2-40B4-BE49-F238E27FC236}">
                <a16:creationId xmlns:a16="http://schemas.microsoft.com/office/drawing/2014/main" id="{407F2B40-76CC-F24A-AF5A-1EF60E534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784" y="3972188"/>
            <a:ext cx="1615244" cy="212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16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2341-C057-BE41-B8BC-006B6B9E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setup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7C57C-6A05-3D4E-A2BE-D8DF342D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164A3-5DDD-B646-BB6C-96203A35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3D1E8-7CE8-3C47-8BBD-D2FF297A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99607A-BFD2-1C41-9B7E-565E1D0ED6A2}"/>
              </a:ext>
            </a:extLst>
          </p:cNvPr>
          <p:cNvSpPr/>
          <p:nvPr/>
        </p:nvSpPr>
        <p:spPr>
          <a:xfrm>
            <a:off x="1344995" y="2793143"/>
            <a:ext cx="2186480" cy="20521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FF107-9A15-B448-9F42-864D7417AB86}"/>
              </a:ext>
            </a:extLst>
          </p:cNvPr>
          <p:cNvSpPr txBox="1"/>
          <p:nvPr/>
        </p:nvSpPr>
        <p:spPr>
          <a:xfrm>
            <a:off x="1646839" y="3348119"/>
            <a:ext cx="16770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Policy:</a:t>
            </a:r>
          </a:p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state 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action</a:t>
            </a: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61E986-99DD-1D46-BF37-7536556D67BD}"/>
              </a:ext>
            </a:extLst>
          </p:cNvPr>
          <p:cNvSpPr/>
          <p:nvPr/>
        </p:nvSpPr>
        <p:spPr>
          <a:xfrm>
            <a:off x="1909885" y="2251078"/>
            <a:ext cx="105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Helvetica" pitchFamily="2" charset="0"/>
              </a:rPr>
              <a:t>Agent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02A90-5209-3941-9B73-D36055AA035A}"/>
              </a:ext>
            </a:extLst>
          </p:cNvPr>
          <p:cNvSpPr/>
          <p:nvPr/>
        </p:nvSpPr>
        <p:spPr>
          <a:xfrm>
            <a:off x="5414945" y="2251078"/>
            <a:ext cx="2064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Helvetica" pitchFamily="2" charset="0"/>
              </a:rPr>
              <a:t>Environment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D1A94A-B0F7-DB46-8F9A-AD9C09DA2FEE}"/>
              </a:ext>
            </a:extLst>
          </p:cNvPr>
          <p:cNvSpPr/>
          <p:nvPr/>
        </p:nvSpPr>
        <p:spPr>
          <a:xfrm>
            <a:off x="5354199" y="2793144"/>
            <a:ext cx="2186480" cy="20521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90C4BD-9FBC-9642-8206-BEB15589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649" y="2883914"/>
            <a:ext cx="1741580" cy="187058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FD7EEF-4569-1B40-9268-7CDA189A8742}"/>
              </a:ext>
            </a:extLst>
          </p:cNvPr>
          <p:cNvCxnSpPr>
            <a:cxnSpLocks/>
          </p:cNvCxnSpPr>
          <p:nvPr/>
        </p:nvCxnSpPr>
        <p:spPr>
          <a:xfrm>
            <a:off x="3890180" y="3348119"/>
            <a:ext cx="1131683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971FFD-0C6B-8841-B9B9-63BAB31A5CE8}"/>
              </a:ext>
            </a:extLst>
          </p:cNvPr>
          <p:cNvSpPr/>
          <p:nvPr/>
        </p:nvSpPr>
        <p:spPr>
          <a:xfrm>
            <a:off x="3940580" y="2883914"/>
            <a:ext cx="8691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action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3C50E7-3BD3-8C47-8263-6A846D38E12D}"/>
              </a:ext>
            </a:extLst>
          </p:cNvPr>
          <p:cNvCxnSpPr>
            <a:cxnSpLocks/>
          </p:cNvCxnSpPr>
          <p:nvPr/>
        </p:nvCxnSpPr>
        <p:spPr>
          <a:xfrm>
            <a:off x="3880917" y="4288795"/>
            <a:ext cx="1131683" cy="0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lg" len="lg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F7476-AE9E-FC4A-A506-16F391522B1D}"/>
              </a:ext>
            </a:extLst>
          </p:cNvPr>
          <p:cNvSpPr/>
          <p:nvPr/>
        </p:nvSpPr>
        <p:spPr>
          <a:xfrm>
            <a:off x="3665499" y="3784963"/>
            <a:ext cx="15937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state/reward</a:t>
            </a:r>
          </a:p>
        </p:txBody>
      </p:sp>
    </p:spTree>
    <p:extLst>
      <p:ext uri="{BB962C8B-B14F-4D97-AF65-F5344CB8AC3E}">
        <p14:creationId xmlns:p14="http://schemas.microsoft.com/office/powerpoint/2010/main" val="263146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57F5-BB83-CC47-A443-6B4E4BBB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setup in more detail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8F2D-EE63-6747-93A6-96E7B25A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3A545-01B4-FB4D-B2ED-BA7A9A44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AC2AF-264E-8547-B23E-F53564BF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CAE4E-172B-B340-9AA2-53646DF54FD3}"/>
              </a:ext>
            </a:extLst>
          </p:cNvPr>
          <p:cNvSpPr/>
          <p:nvPr/>
        </p:nvSpPr>
        <p:spPr>
          <a:xfrm>
            <a:off x="252249" y="2576109"/>
            <a:ext cx="3659766" cy="2626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62F9A5-8D9B-844E-B72B-68D1C93DE81F}"/>
              </a:ext>
            </a:extLst>
          </p:cNvPr>
          <p:cNvSpPr/>
          <p:nvPr/>
        </p:nvSpPr>
        <p:spPr>
          <a:xfrm>
            <a:off x="1691854" y="2114444"/>
            <a:ext cx="105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Helvetica" pitchFamily="2" charset="0"/>
              </a:rPr>
              <a:t>Agent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A8AE5D-82B0-7345-B274-0BE54BA65B3F}"/>
              </a:ext>
            </a:extLst>
          </p:cNvPr>
          <p:cNvSpPr/>
          <p:nvPr/>
        </p:nvSpPr>
        <p:spPr>
          <a:xfrm>
            <a:off x="6211351" y="2114444"/>
            <a:ext cx="2064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Helvetica" pitchFamily="2" charset="0"/>
              </a:rPr>
              <a:t>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5D30C-FD63-C44D-BE55-9B8DDD698D4B}"/>
              </a:ext>
            </a:extLst>
          </p:cNvPr>
          <p:cNvSpPr/>
          <p:nvPr/>
        </p:nvSpPr>
        <p:spPr>
          <a:xfrm>
            <a:off x="5769359" y="2576109"/>
            <a:ext cx="2948974" cy="26265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9CE2B9-6642-E349-9E98-90343BF563C4}"/>
              </a:ext>
            </a:extLst>
          </p:cNvPr>
          <p:cNvCxnSpPr>
            <a:cxnSpLocks/>
          </p:cNvCxnSpPr>
          <p:nvPr/>
        </p:nvCxnSpPr>
        <p:spPr>
          <a:xfrm>
            <a:off x="3912014" y="3442706"/>
            <a:ext cx="1857345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9D294-E411-EB40-B187-B975B7838767}"/>
              </a:ext>
            </a:extLst>
          </p:cNvPr>
          <p:cNvSpPr/>
          <p:nvPr/>
        </p:nvSpPr>
        <p:spPr>
          <a:xfrm>
            <a:off x="4375191" y="3039188"/>
            <a:ext cx="8691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action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551305-FCA6-604A-BEDB-1FCF898E9947}"/>
              </a:ext>
            </a:extLst>
          </p:cNvPr>
          <p:cNvCxnSpPr>
            <a:cxnSpLocks/>
          </p:cNvCxnSpPr>
          <p:nvPr/>
        </p:nvCxnSpPr>
        <p:spPr>
          <a:xfrm>
            <a:off x="3912014" y="4246752"/>
            <a:ext cx="1857345" cy="0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lg" len="lg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1353710-4F78-DF42-A773-4414288939FF}"/>
              </a:ext>
            </a:extLst>
          </p:cNvPr>
          <p:cNvSpPr/>
          <p:nvPr/>
        </p:nvSpPr>
        <p:spPr>
          <a:xfrm>
            <a:off x="3994763" y="3835998"/>
            <a:ext cx="15937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state/reward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4049C3-384C-E54A-BA56-FC5B38C7489E}"/>
              </a:ext>
            </a:extLst>
          </p:cNvPr>
          <p:cNvSpPr/>
          <p:nvPr/>
        </p:nvSpPr>
        <p:spPr>
          <a:xfrm>
            <a:off x="323323" y="3193850"/>
            <a:ext cx="1417834" cy="12674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Training</a:t>
            </a:r>
            <a:endParaRPr lang="en-US" sz="1600" b="1" dirty="0">
              <a:solidFill>
                <a:srgbClr val="0070C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Policy improvement (e.g., SGD)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170D8B-62A7-C047-BD9E-11D164C73E53}"/>
              </a:ext>
            </a:extLst>
          </p:cNvPr>
          <p:cNvSpPr/>
          <p:nvPr/>
        </p:nvSpPr>
        <p:spPr>
          <a:xfrm>
            <a:off x="2540519" y="3193850"/>
            <a:ext cx="1294471" cy="12674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Serving</a:t>
            </a:r>
            <a:endParaRPr lang="en-US" sz="11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Policy evaluation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9F20B5-79B7-374A-AAF1-3374E75A13A9}"/>
              </a:ext>
            </a:extLst>
          </p:cNvPr>
          <p:cNvCxnSpPr>
            <a:cxnSpLocks/>
          </p:cNvCxnSpPr>
          <p:nvPr/>
        </p:nvCxnSpPr>
        <p:spPr>
          <a:xfrm>
            <a:off x="1741157" y="3458479"/>
            <a:ext cx="799362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A8AE7FE-09C9-4F4D-AE59-B706DAD1A947}"/>
              </a:ext>
            </a:extLst>
          </p:cNvPr>
          <p:cNvSpPr/>
          <p:nvPr/>
        </p:nvSpPr>
        <p:spPr>
          <a:xfrm>
            <a:off x="1750935" y="2993795"/>
            <a:ext cx="8691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policy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68C60B-4108-2B48-9724-002A2113EB7C}"/>
              </a:ext>
            </a:extLst>
          </p:cNvPr>
          <p:cNvCxnSpPr>
            <a:cxnSpLocks/>
          </p:cNvCxnSpPr>
          <p:nvPr/>
        </p:nvCxnSpPr>
        <p:spPr>
          <a:xfrm>
            <a:off x="1741157" y="4257264"/>
            <a:ext cx="799362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lg" len="lg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3B5685B-40F4-C343-9617-4545EC68DE2A}"/>
              </a:ext>
            </a:extLst>
          </p:cNvPr>
          <p:cNvSpPr/>
          <p:nvPr/>
        </p:nvSpPr>
        <p:spPr>
          <a:xfrm>
            <a:off x="1610389" y="4363278"/>
            <a:ext cx="1150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samples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6A6CB37-741A-0D46-9049-7A1002A61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737" y="2991691"/>
            <a:ext cx="1944673" cy="208872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0E59AF0-F25D-F44C-A688-5759B9E6AFCF}"/>
              </a:ext>
            </a:extLst>
          </p:cNvPr>
          <p:cNvSpPr/>
          <p:nvPr/>
        </p:nvSpPr>
        <p:spPr>
          <a:xfrm>
            <a:off x="5846384" y="2701648"/>
            <a:ext cx="2795088" cy="110624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9F6044-B2BE-8E43-9A00-F2118B924C09}"/>
              </a:ext>
            </a:extLst>
          </p:cNvPr>
          <p:cNvSpPr/>
          <p:nvPr/>
        </p:nvSpPr>
        <p:spPr>
          <a:xfrm>
            <a:off x="6433643" y="2673658"/>
            <a:ext cx="1742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Simulation</a:t>
            </a:r>
            <a:endParaRPr lang="en-US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5764D8-0476-974C-95F5-CD82B03D42EA}"/>
              </a:ext>
            </a:extLst>
          </p:cNvPr>
          <p:cNvSpPr/>
          <p:nvPr/>
        </p:nvSpPr>
        <p:spPr>
          <a:xfrm>
            <a:off x="5846384" y="3860392"/>
            <a:ext cx="2795088" cy="122002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73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C31A-8BA6-8C46-8093-D09EB049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application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2326-8037-F74A-971E-FC520BCC2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2923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 inputs from </a:t>
            </a:r>
            <a:r>
              <a:rPr lang="en-US" dirty="0">
                <a:solidFill>
                  <a:srgbClr val="0070C0"/>
                </a:solidFill>
              </a:rPr>
              <a:t>different</a:t>
            </a:r>
            <a:r>
              <a:rPr lang="en-US" dirty="0"/>
              <a:t> sensors in </a:t>
            </a:r>
            <a:r>
              <a:rPr lang="en-US" dirty="0">
                <a:solidFill>
                  <a:srgbClr val="C00000"/>
                </a:solidFill>
              </a:rPr>
              <a:t>parallel &amp; real-time</a:t>
            </a:r>
            <a:endParaRPr lang="en-US" dirty="0"/>
          </a:p>
          <a:p>
            <a:r>
              <a:rPr lang="en-US" dirty="0"/>
              <a:t>Execute large number of simulations, e.g., up to 100s of millions</a:t>
            </a:r>
          </a:p>
          <a:p>
            <a:r>
              <a:rPr lang="en-US" dirty="0"/>
              <a:t>Rollouts outcomes are used to update policy (e.g., SGD)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21109-847D-CC47-BA3B-C35C7956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E9069-F926-5646-8997-3F39C0B5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EECC4-26BF-A64C-A8B7-53690046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6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9497-5744-F744-B11D-96CCC768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6723-5D6A-AC4A-8D58-89BD6977E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handle dynamic task graphs, where tasks have</a:t>
            </a:r>
          </a:p>
          <a:p>
            <a:pPr lvl="1"/>
            <a:r>
              <a:rPr lang="en-US" dirty="0"/>
              <a:t>Heterogeneous durations</a:t>
            </a:r>
          </a:p>
          <a:p>
            <a:pPr lvl="1"/>
            <a:r>
              <a:rPr lang="en-US" dirty="0"/>
              <a:t>Heterogenous computations</a:t>
            </a:r>
          </a:p>
          <a:p>
            <a:endParaRPr lang="en-US" dirty="0"/>
          </a:p>
          <a:p>
            <a:r>
              <a:rPr lang="en-US" dirty="0"/>
              <a:t>Schedule millions of tasks / sec</a:t>
            </a:r>
          </a:p>
          <a:p>
            <a:endParaRPr lang="en-US" dirty="0"/>
          </a:p>
          <a:p>
            <a:r>
              <a:rPr lang="en-US" dirty="0"/>
              <a:t>Make it easy to parallelize ML algorithms (often written in Python)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13DB0-6F0A-8A45-ADFE-0A42B0F9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C62A7-DB40-6B4F-ABCA-4BCA5C87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93EEF-8D8D-DC4C-B2C5-74551798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610F-83FC-1A42-A27E-80F5AD33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ML/AI ecosystems today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BE8FA-7E01-424A-AEFA-FBE867DC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39BB0-7282-434B-BF05-50FF2B95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D73AD-969E-214B-969A-2823ACC2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89FEBD-FF1E-6446-893B-8419B9A73AB4}"/>
              </a:ext>
            </a:extLst>
          </p:cNvPr>
          <p:cNvSpPr/>
          <p:nvPr/>
        </p:nvSpPr>
        <p:spPr>
          <a:xfrm>
            <a:off x="449975" y="1896605"/>
            <a:ext cx="2661088" cy="179252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75269A-23FB-3F40-AE0A-7C86B167D8B3}"/>
              </a:ext>
            </a:extLst>
          </p:cNvPr>
          <p:cNvSpPr/>
          <p:nvPr/>
        </p:nvSpPr>
        <p:spPr>
          <a:xfrm>
            <a:off x="647044" y="2412162"/>
            <a:ext cx="2266950" cy="541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Distributed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61EDD-B25D-2543-8A2D-8134106C4ACF}"/>
              </a:ext>
            </a:extLst>
          </p:cNvPr>
          <p:cNvSpPr txBox="1"/>
          <p:nvPr/>
        </p:nvSpPr>
        <p:spPr>
          <a:xfrm>
            <a:off x="590129" y="1969718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Distributed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CE072-C9B4-DD43-A87C-821BACEB97EC}"/>
              </a:ext>
            </a:extLst>
          </p:cNvPr>
          <p:cNvSpPr txBox="1"/>
          <p:nvPr/>
        </p:nvSpPr>
        <p:spPr>
          <a:xfrm>
            <a:off x="633249" y="2986263"/>
            <a:ext cx="2280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TensorFlow, 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PyTorch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MXNet</a:t>
            </a: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C1338B-4D1B-E44D-82A6-99799E7DED31}"/>
              </a:ext>
            </a:extLst>
          </p:cNvPr>
          <p:cNvSpPr/>
          <p:nvPr/>
        </p:nvSpPr>
        <p:spPr>
          <a:xfrm>
            <a:off x="3322162" y="1896605"/>
            <a:ext cx="2661088" cy="179252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80E3C-C34B-1E49-9328-8B8A21B04AF8}"/>
              </a:ext>
            </a:extLst>
          </p:cNvPr>
          <p:cNvSpPr/>
          <p:nvPr/>
        </p:nvSpPr>
        <p:spPr>
          <a:xfrm>
            <a:off x="3519231" y="2412162"/>
            <a:ext cx="2266950" cy="541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 serving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92AD9-BE15-DC44-A980-72066EE89D01}"/>
              </a:ext>
            </a:extLst>
          </p:cNvPr>
          <p:cNvSpPr txBox="1"/>
          <p:nvPr/>
        </p:nvSpPr>
        <p:spPr>
          <a:xfrm>
            <a:off x="3462316" y="1969718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Distributed systems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622FC-6BAA-E343-987C-E1C6D8F71635}"/>
              </a:ext>
            </a:extLst>
          </p:cNvPr>
          <p:cNvSpPr txBox="1"/>
          <p:nvPr/>
        </p:nvSpPr>
        <p:spPr>
          <a:xfrm>
            <a:off x="3505436" y="2986263"/>
            <a:ext cx="2280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Clipper, TensorFlow serving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19BE52-F83C-D349-9727-7556BA16E820}"/>
              </a:ext>
            </a:extLst>
          </p:cNvPr>
          <p:cNvSpPr/>
          <p:nvPr/>
        </p:nvSpPr>
        <p:spPr>
          <a:xfrm>
            <a:off x="6194349" y="3076922"/>
            <a:ext cx="2661088" cy="179252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C78696-9DCC-B645-B574-EFA856FAC5F9}"/>
              </a:ext>
            </a:extLst>
          </p:cNvPr>
          <p:cNvSpPr/>
          <p:nvPr/>
        </p:nvSpPr>
        <p:spPr>
          <a:xfrm>
            <a:off x="6391418" y="3592479"/>
            <a:ext cx="2266950" cy="541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streaming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804C1B-D51B-084F-BDA7-401AF338BD05}"/>
              </a:ext>
            </a:extLst>
          </p:cNvPr>
          <p:cNvSpPr txBox="1"/>
          <p:nvPr/>
        </p:nvSpPr>
        <p:spPr>
          <a:xfrm>
            <a:off x="6334503" y="3150035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Distributed systems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1A4153-7CE8-C14A-B330-A470046D0385}"/>
              </a:ext>
            </a:extLst>
          </p:cNvPr>
          <p:cNvSpPr txBox="1"/>
          <p:nvPr/>
        </p:nvSpPr>
        <p:spPr>
          <a:xfrm>
            <a:off x="6377623" y="4166580"/>
            <a:ext cx="228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Flink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many others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363089-8CD0-C443-A148-036FCE250B5B}"/>
              </a:ext>
            </a:extLst>
          </p:cNvPr>
          <p:cNvSpPr/>
          <p:nvPr/>
        </p:nvSpPr>
        <p:spPr>
          <a:xfrm>
            <a:off x="3322162" y="4029876"/>
            <a:ext cx="2661088" cy="179252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6C27C5-607E-0141-92C3-17B4D36E451C}"/>
              </a:ext>
            </a:extLst>
          </p:cNvPr>
          <p:cNvSpPr/>
          <p:nvPr/>
        </p:nvSpPr>
        <p:spPr>
          <a:xfrm>
            <a:off x="3519231" y="4545433"/>
            <a:ext cx="2266950" cy="541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Simulation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212B67-0E81-F543-8AF9-49DE475CE5C5}"/>
              </a:ext>
            </a:extLst>
          </p:cNvPr>
          <p:cNvSpPr txBox="1"/>
          <p:nvPr/>
        </p:nvSpPr>
        <p:spPr>
          <a:xfrm>
            <a:off x="3462316" y="4102989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Distributed systems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D23BBB-696C-9447-AF1C-76367257D21E}"/>
              </a:ext>
            </a:extLst>
          </p:cNvPr>
          <p:cNvSpPr txBox="1"/>
          <p:nvPr/>
        </p:nvSpPr>
        <p:spPr>
          <a:xfrm>
            <a:off x="3505436" y="5119534"/>
            <a:ext cx="2280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MPI, simulators, custom tools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5B0A10-DA36-3748-B60E-F0536449B836}"/>
              </a:ext>
            </a:extLst>
          </p:cNvPr>
          <p:cNvSpPr/>
          <p:nvPr/>
        </p:nvSpPr>
        <p:spPr>
          <a:xfrm>
            <a:off x="449975" y="4029876"/>
            <a:ext cx="2661088" cy="179252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03FA6D-B778-BB43-8B56-93B60D5395F7}"/>
              </a:ext>
            </a:extLst>
          </p:cNvPr>
          <p:cNvSpPr/>
          <p:nvPr/>
        </p:nvSpPr>
        <p:spPr>
          <a:xfrm>
            <a:off x="647044" y="4545433"/>
            <a:ext cx="2266950" cy="541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processing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632623-6881-3143-9F65-D10B2B4484AA}"/>
              </a:ext>
            </a:extLst>
          </p:cNvPr>
          <p:cNvSpPr txBox="1"/>
          <p:nvPr/>
        </p:nvSpPr>
        <p:spPr>
          <a:xfrm>
            <a:off x="590129" y="4102989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Distributed systems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6C1BDB-C33E-C64C-B956-6997F3112D75}"/>
              </a:ext>
            </a:extLst>
          </p:cNvPr>
          <p:cNvSpPr txBox="1"/>
          <p:nvPr/>
        </p:nvSpPr>
        <p:spPr>
          <a:xfrm>
            <a:off x="633249" y="5119534"/>
            <a:ext cx="2280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Spark, Hadoop, 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Dask</a:t>
            </a: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41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14570</TotalTime>
  <Words>881</Words>
  <Application>Microsoft Macintosh PowerPoint</Application>
  <PresentationFormat>On-screen Show (4:3)</PresentationFormat>
  <Paragraphs>223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Arial Narrow</vt:lpstr>
      <vt:lpstr>Calibri</vt:lpstr>
      <vt:lpstr>Consolas</vt:lpstr>
      <vt:lpstr>Franklin Gothic Medium Cond</vt:lpstr>
      <vt:lpstr>Gill Sans</vt:lpstr>
      <vt:lpstr>Helvetica</vt:lpstr>
      <vt:lpstr>Helvetica Neue</vt:lpstr>
      <vt:lpstr>Helvetica Neue Light</vt:lpstr>
      <vt:lpstr>Wingdings</vt:lpstr>
      <vt:lpstr>Office Theme</vt:lpstr>
      <vt:lpstr>Ray:  A Unified Distributed Framework for Emerging AI Applications</vt:lpstr>
      <vt:lpstr>Supervised Learning  Reinforcement Learning (RL)</vt:lpstr>
      <vt:lpstr>Reinforcement learning</vt:lpstr>
      <vt:lpstr>RL application pattern</vt:lpstr>
      <vt:lpstr>RL setup</vt:lpstr>
      <vt:lpstr>RL setup in more detail</vt:lpstr>
      <vt:lpstr>RL application pattern</vt:lpstr>
      <vt:lpstr>RL application requirements</vt:lpstr>
      <vt:lpstr>The ML/AI ecosystems today</vt:lpstr>
      <vt:lpstr>PowerPoint Presentation</vt:lpstr>
      <vt:lpstr>Ray API</vt:lpstr>
      <vt:lpstr>Ray API examples</vt:lpstr>
      <vt:lpstr>Computation model</vt:lpstr>
      <vt:lpstr>Ray architecture</vt:lpstr>
      <vt:lpstr>Global control store (GCS)</vt:lpstr>
      <vt:lpstr>Ray scheduler</vt:lpstr>
      <vt:lpstr>Fault tolerance</vt:lpstr>
      <vt:lpstr>Executing a task remotely</vt:lpstr>
      <vt:lpstr>Returning the results of a remote task</vt:lpstr>
      <vt:lpstr>GCS fault tolerance</vt:lpstr>
      <vt:lpstr>Evolution strategies (ES)</vt:lpstr>
      <vt:lpstr>Pseudocode</vt:lpstr>
      <vt:lpstr>Pseudocode</vt:lpstr>
      <vt:lpstr>Performance of RL applications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Yue Cheng</dc:creator>
  <cp:lastModifiedBy>Yue Cheng</cp:lastModifiedBy>
  <cp:revision>867</cp:revision>
  <cp:lastPrinted>2020-04-29T02:58:23Z</cp:lastPrinted>
  <dcterms:created xsi:type="dcterms:W3CDTF">2019-12-20T04:48:00Z</dcterms:created>
  <dcterms:modified xsi:type="dcterms:W3CDTF">2020-04-29T02:58:34Z</dcterms:modified>
</cp:coreProperties>
</file>