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570" r:id="rId3"/>
    <p:sldId id="328" r:id="rId4"/>
    <p:sldId id="560" r:id="rId5"/>
    <p:sldId id="329" r:id="rId6"/>
    <p:sldId id="510" r:id="rId7"/>
    <p:sldId id="513" r:id="rId8"/>
    <p:sldId id="511" r:id="rId9"/>
    <p:sldId id="557" r:id="rId10"/>
    <p:sldId id="515" r:id="rId11"/>
    <p:sldId id="516" r:id="rId12"/>
    <p:sldId id="561" r:id="rId13"/>
    <p:sldId id="517" r:id="rId14"/>
    <p:sldId id="520" r:id="rId15"/>
    <p:sldId id="521" r:id="rId16"/>
    <p:sldId id="522" r:id="rId17"/>
    <p:sldId id="523" r:id="rId18"/>
    <p:sldId id="524" r:id="rId19"/>
    <p:sldId id="562" r:id="rId20"/>
    <p:sldId id="527" r:id="rId21"/>
    <p:sldId id="526" r:id="rId22"/>
    <p:sldId id="565" r:id="rId23"/>
    <p:sldId id="564" r:id="rId24"/>
    <p:sldId id="528" r:id="rId25"/>
    <p:sldId id="567" r:id="rId26"/>
    <p:sldId id="569" r:id="rId27"/>
    <p:sldId id="566" r:id="rId28"/>
    <p:sldId id="530" r:id="rId29"/>
    <p:sldId id="529" r:id="rId30"/>
    <p:sldId id="531" r:id="rId31"/>
    <p:sldId id="532" r:id="rId32"/>
    <p:sldId id="533" r:id="rId33"/>
    <p:sldId id="535" r:id="rId34"/>
    <p:sldId id="536" r:id="rId35"/>
    <p:sldId id="534" r:id="rId36"/>
    <p:sldId id="559" r:id="rId37"/>
    <p:sldId id="554" r:id="rId38"/>
    <p:sldId id="537" r:id="rId39"/>
    <p:sldId id="540" r:id="rId40"/>
    <p:sldId id="541" r:id="rId41"/>
    <p:sldId id="539" r:id="rId42"/>
    <p:sldId id="538" r:id="rId43"/>
    <p:sldId id="485" r:id="rId44"/>
    <p:sldId id="543" r:id="rId45"/>
    <p:sldId id="544" r:id="rId46"/>
    <p:sldId id="547" r:id="rId47"/>
    <p:sldId id="542" r:id="rId48"/>
    <p:sldId id="548" r:id="rId49"/>
    <p:sldId id="549" r:id="rId50"/>
    <p:sldId id="550" r:id="rId51"/>
    <p:sldId id="551" r:id="rId52"/>
    <p:sldId id="552" r:id="rId53"/>
    <p:sldId id="553" r:id="rId54"/>
    <p:sldId id="555" r:id="rId55"/>
    <p:sldId id="556" r:id="rId56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B2EC"/>
    <a:srgbClr val="F3DCDB"/>
    <a:srgbClr val="74AAEB"/>
    <a:srgbClr val="FF7E79"/>
    <a:srgbClr val="F0B8C0"/>
    <a:srgbClr val="F0CCD3"/>
    <a:srgbClr val="FAC090"/>
    <a:srgbClr val="EF7B74"/>
    <a:srgbClr val="F74745"/>
    <a:srgbClr val="E31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5"/>
    <p:restoredTop sz="89698"/>
  </p:normalViewPr>
  <p:slideViewPr>
    <p:cSldViewPr snapToGrid="0" snapToObjects="1">
      <p:cViewPr varScale="1">
        <p:scale>
          <a:sx n="113" d="100"/>
          <a:sy n="113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895"/>
          <c:h val="0.60854599406528198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solidFill>
              <a:srgbClr val="FF7E79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118.84012353599999</c:v>
                </c:pt>
                <c:pt idx="1">
                  <c:v>57.482512749999998</c:v>
                </c:pt>
                <c:pt idx="2">
                  <c:v>56.488576379000001</c:v>
                </c:pt>
                <c:pt idx="3">
                  <c:v>58.410185257000002</c:v>
                </c:pt>
                <c:pt idx="4">
                  <c:v>58.282009991999999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58.836493967999999</c:v>
                </c:pt>
                <c:pt idx="8">
                  <c:v>57.0317729</c:v>
                </c:pt>
                <c:pt idx="9">
                  <c:v>58.680599745000002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69-FE43-A031-8CA75C557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498872"/>
        <c:axId val="208391064"/>
      </c:barChart>
      <c:catAx>
        <c:axId val="208498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overlay val="0"/>
        </c:title>
        <c:majorTickMark val="none"/>
        <c:minorTickMark val="none"/>
        <c:tickLblPos val="nextTo"/>
        <c:crossAx val="208391064"/>
        <c:crosses val="autoZero"/>
        <c:auto val="1"/>
        <c:lblAlgn val="ctr"/>
        <c:lblOffset val="100"/>
        <c:noMultiLvlLbl val="0"/>
      </c:catAx>
      <c:valAx>
        <c:axId val="20839106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0849887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5898960654601"/>
          <c:y val="0.14444693919326601"/>
          <c:w val="0.497424524215483"/>
          <c:h val="0.77041136205069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results'!$A$6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6026099943320399E-3"/>
                  <c:y val="-5.29541696183892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FA0-1041-8CBB-0A8E3B3601AD}"/>
                </c:ext>
              </c:extLst>
            </c:dLbl>
            <c:dLbl>
              <c:idx val="1"/>
              <c:layout>
                <c:manualLayout>
                  <c:x val="-4.8076923076923097E-3"/>
                  <c:y val="-9.0909090909091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val>
            <c:numRef>
              <c:f>'New results'!$B$6:$B$6</c:f>
              <c:numCache>
                <c:formatCode>General</c:formatCode>
                <c:ptCount val="1"/>
                <c:pt idx="0">
                  <c:v>170.75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0-1041-8CBB-0A8E3B3601AD}"/>
            </c:ext>
          </c:extLst>
        </c:ser>
        <c:ser>
          <c:idx val="1"/>
          <c:order val="1"/>
          <c:tx>
            <c:strRef>
              <c:f>'New results'!$A$7</c:f>
              <c:strCache>
                <c:ptCount val="1"/>
                <c:pt idx="0">
                  <c:v>Basic Spark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243415612858301E-3"/>
                  <c:y val="-4.12565067395729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val>
            <c:numRef>
              <c:f>'New results'!$B$7</c:f>
              <c:numCache>
                <c:formatCode>General</c:formatCode>
                <c:ptCount val="1"/>
                <c:pt idx="0">
                  <c:v>72.028685714285686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A0-1041-8CBB-0A8E3B3601AD}"/>
            </c:ext>
          </c:extLst>
        </c:ser>
        <c:ser>
          <c:idx val="2"/>
          <c:order val="2"/>
          <c:tx>
            <c:strRef>
              <c:f>'New results'!$A$8</c:f>
              <c:strCache>
                <c:ptCount val="1"/>
                <c:pt idx="0">
                  <c:v>Spark + Controlled Partitioning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1.70137106393834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1.1399999999999999</c:v>
                  </c:pt>
                </c:numCache>
              </c:numRef>
            </c:plus>
            <c:min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1.1399999999999999</c:v>
                  </c:pt>
                </c:numCache>
              </c:numRef>
            </c:minus>
          </c:errBars>
          <c:val>
            <c:numRef>
              <c:f>'New results'!$B$8</c:f>
              <c:numCache>
                <c:formatCode>General</c:formatCode>
                <c:ptCount val="1"/>
                <c:pt idx="0">
                  <c:v>23.01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A0-1041-8CBB-0A8E3B360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643928"/>
        <c:axId val="207640744"/>
      </c:barChart>
      <c:catAx>
        <c:axId val="20764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207640744"/>
        <c:crosses val="autoZero"/>
        <c:auto val="1"/>
        <c:lblAlgn val="ctr"/>
        <c:lblOffset val="100"/>
        <c:noMultiLvlLbl val="0"/>
      </c:catAx>
      <c:valAx>
        <c:axId val="207640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</a:t>
                </a:r>
                <a:r>
                  <a:rPr lang="en-US" baseline="0" dirty="0"/>
                  <a:t> per iteration</a:t>
                </a:r>
                <a:r>
                  <a:rPr lang="en-US" dirty="0"/>
                  <a:t> (s)</a:t>
                </a:r>
              </a:p>
            </c:rich>
          </c:tx>
          <c:layout>
            <c:manualLayout>
              <c:xMode val="edge"/>
              <c:yMode val="edge"/>
              <c:x val="6.1556786493495996E-3"/>
              <c:y val="0.159882834192392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7643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25435912756303"/>
          <c:y val="0.21392592609145999"/>
          <c:w val="0.33110742878872701"/>
          <c:h val="0.5932262050949139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summary slide and takeaway slide…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co-partitioning can avoid shuffle on join</a:t>
            </a:r>
          </a:p>
          <a:p>
            <a:r>
              <a:rPr lang="en-US" dirty="0"/>
              <a:t>there is a shuffle on </a:t>
            </a:r>
            <a:r>
              <a:rPr lang="en-US" dirty="0" err="1"/>
              <a:t>reduceByKey</a:t>
            </a:r>
            <a:endParaRPr lang="en-US" dirty="0"/>
          </a:p>
          <a:p>
            <a:r>
              <a:rPr lang="en-US" dirty="0"/>
              <a:t>optimization: custom </a:t>
            </a:r>
            <a:r>
              <a:rPr lang="en-US" dirty="0" err="1"/>
              <a:t>partitioner</a:t>
            </a:r>
            <a:r>
              <a:rPr lang="en-US" dirty="0"/>
              <a:t> on domain…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2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overhead of</a:t>
            </a:r>
            <a:r>
              <a:rPr lang="en-US" baseline="0" dirty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2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overhead of</a:t>
            </a:r>
            <a:r>
              <a:rPr lang="en-US" baseline="0" dirty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.split(“\t”)(3) returns the 3</a:t>
            </a:r>
            <a:r>
              <a:rPr lang="en-US" baseline="30000" dirty="0"/>
              <a:t>rd</a:t>
            </a:r>
            <a:r>
              <a:rPr lang="en-US" dirty="0"/>
              <a:t> field after getting delimited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44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idea: add</a:t>
            </a:r>
            <a:r>
              <a:rPr lang="en-US" baseline="0" dirty="0"/>
              <a:t> “variables” to the “functions” in functional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0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27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6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for K-means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CS675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2683"/>
            <a:ext cx="3886200" cy="4721005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2683"/>
            <a:ext cx="3886200" cy="4721005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7C5E8C5-9A4F-CB4E-9DC4-58843FDA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F585C13-5CB2-8D43-9702-0160BB4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0BA23BE-F68F-C84F-BE0B-6541BE7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AD03CC-A04A-724F-BAB6-5756A2D0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CS675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odle.com/poll/tbskp9hqaqsn7ys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609BE2-BF1C-444B-AB2A-69B2E7B4D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62982"/>
          </a:xfrm>
        </p:spPr>
        <p:txBody>
          <a:bodyPr>
            <a:normAutofit fontScale="92500" lnSpcReduction="20000"/>
          </a:bodyPr>
          <a:lstStyle/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675: Distributed Systems (Spring 2020)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6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6F6289-ABB2-9245-B823-579FAB0D11C5}"/>
              </a:ext>
            </a:extLst>
          </p:cNvPr>
          <p:cNvSpPr txBox="1"/>
          <p:nvPr/>
        </p:nvSpPr>
        <p:spPr>
          <a:xfrm>
            <a:off x="151598" y="5957753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Matei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Zarahia’s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NSDI’12 talk slides.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Utah CS6450 by Ryan Stutsman.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Resilient Distributed Datasets: Spark</a:t>
            </a:r>
          </a:p>
        </p:txBody>
      </p:sp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6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Existing storage systems allow </a:t>
            </a:r>
            <a:r>
              <a:rPr lang="en-US" b="1" dirty="0">
                <a:solidFill>
                  <a:srgbClr val="00B050"/>
                </a:solidFill>
              </a:rPr>
              <a:t>fine-grained </a:t>
            </a:r>
            <a:r>
              <a:rPr lang="en-US" dirty="0"/>
              <a:t>mutation to state</a:t>
            </a:r>
          </a:p>
          <a:p>
            <a:pPr lvl="1"/>
            <a:r>
              <a:rPr lang="en-US" dirty="0"/>
              <a:t>In-memory key-value stores</a:t>
            </a:r>
          </a:p>
          <a:p>
            <a:pPr lvl="1"/>
            <a:r>
              <a:rPr lang="en-US" dirty="0"/>
              <a:t>Requires replicating data or logs across nodes for fault tolerance</a:t>
            </a:r>
          </a:p>
          <a:p>
            <a:pPr lvl="2"/>
            <a:r>
              <a:rPr lang="en-US" dirty="0"/>
              <a:t>Costly for data-intensive apps</a:t>
            </a:r>
          </a:p>
          <a:p>
            <a:pPr lvl="2"/>
            <a:r>
              <a:rPr lang="en-US" dirty="0"/>
              <a:t>10-100x slower than memory write</a:t>
            </a:r>
          </a:p>
          <a:p>
            <a:pPr lvl="1"/>
            <a:r>
              <a:rPr lang="en-US" dirty="0"/>
              <a:t>They also require costly on-the-fly replication for mutations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Existing storage systems allow </a:t>
            </a:r>
            <a:r>
              <a:rPr lang="en-US" b="1" dirty="0">
                <a:solidFill>
                  <a:srgbClr val="00B050"/>
                </a:solidFill>
              </a:rPr>
              <a:t>fine-grained </a:t>
            </a:r>
            <a:r>
              <a:rPr lang="en-US" dirty="0"/>
              <a:t>mutation to state</a:t>
            </a:r>
          </a:p>
          <a:p>
            <a:pPr lvl="1"/>
            <a:r>
              <a:rPr lang="en-US" dirty="0"/>
              <a:t>In-memory key-value stores</a:t>
            </a:r>
          </a:p>
          <a:p>
            <a:pPr lvl="1"/>
            <a:r>
              <a:rPr lang="en-US" dirty="0"/>
              <a:t>Requires replicating data or logs across nodes for fault tolerance</a:t>
            </a:r>
          </a:p>
          <a:p>
            <a:pPr lvl="2"/>
            <a:r>
              <a:rPr lang="en-US" dirty="0"/>
              <a:t>Costly for data-intensive apps</a:t>
            </a:r>
          </a:p>
          <a:p>
            <a:pPr lvl="2"/>
            <a:r>
              <a:rPr lang="en-US" dirty="0"/>
              <a:t>10-100x slower than memory write</a:t>
            </a:r>
          </a:p>
          <a:p>
            <a:pPr lvl="1"/>
            <a:r>
              <a:rPr lang="en-US" dirty="0"/>
              <a:t>They also require costly on-the-fly replication for mutations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D90E07-55C9-8243-88D5-B4D711388419}"/>
              </a:ext>
            </a:extLst>
          </p:cNvPr>
          <p:cNvSpPr/>
          <p:nvPr/>
        </p:nvSpPr>
        <p:spPr>
          <a:xfrm>
            <a:off x="519289" y="2901244"/>
            <a:ext cx="8161867" cy="356416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F1E94-6229-B84A-8558-4EBAE251575F}"/>
              </a:ext>
            </a:extLst>
          </p:cNvPr>
          <p:cNvSpPr txBox="1"/>
          <p:nvPr/>
        </p:nvSpPr>
        <p:spPr>
          <a:xfrm>
            <a:off x="505177" y="3919760"/>
            <a:ext cx="8133645" cy="12557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defTabSz="914377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C00000"/>
                </a:solidFill>
                <a:latin typeface="Helvetica" pitchFamily="2" charset="0"/>
                <a:ea typeface="Helvetica Neue Medium" charset="0"/>
                <a:cs typeface="Helvetica Neue Medium" charset="0"/>
              </a:rPr>
              <a:t>Insight: </a:t>
            </a:r>
            <a:r>
              <a:rPr lang="en-US" sz="2800" dirty="0">
                <a:solidFill>
                  <a:prstClr val="black"/>
                </a:solidFill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leverage similar coarse-grained approach that transforms whole dataset per operation, like MapReduce (batch processing)</a:t>
            </a:r>
            <a:endParaRPr lang="en-US" sz="2800" dirty="0">
              <a:latin typeface="Helvetica" pitchFamily="2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6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9706-A2E2-9B4E-902B-A27F223C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Resilient Distributed Datasets (RDDs)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5DC2-299F-2047-8F9E-85F76AFC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Restricted form of distributed shared memory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Immutable</a:t>
            </a:r>
            <a:r>
              <a:rPr lang="en-US" dirty="0"/>
              <a:t>, partitioned collections of records</a:t>
            </a:r>
          </a:p>
          <a:p>
            <a:pPr lvl="1"/>
            <a:r>
              <a:rPr lang="en-US" dirty="0"/>
              <a:t>Can only be built through </a:t>
            </a:r>
            <a:r>
              <a:rPr lang="en-US" b="1" i="1" dirty="0">
                <a:solidFill>
                  <a:srgbClr val="C00000"/>
                </a:solidFill>
              </a:rPr>
              <a:t>coarse-grained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deterministic </a:t>
            </a:r>
            <a:r>
              <a:rPr lang="en-US" b="1" i="1" dirty="0"/>
              <a:t>transformations</a:t>
            </a:r>
            <a:r>
              <a:rPr lang="en-US" dirty="0"/>
              <a:t> (map, filter, join, …)</a:t>
            </a:r>
          </a:p>
          <a:p>
            <a:endParaRPr lang="en-US" dirty="0"/>
          </a:p>
          <a:p>
            <a:r>
              <a:rPr lang="en-US" dirty="0"/>
              <a:t>Efficient fault recovery using </a:t>
            </a:r>
            <a:r>
              <a:rPr lang="en-US" b="1" i="1" dirty="0">
                <a:solidFill>
                  <a:srgbClr val="C00000"/>
                </a:solidFill>
              </a:rPr>
              <a:t>lineage</a:t>
            </a:r>
          </a:p>
          <a:p>
            <a:pPr lvl="1"/>
            <a:r>
              <a:rPr lang="en-US" dirty="0"/>
              <a:t>Log </a:t>
            </a:r>
            <a:r>
              <a:rPr lang="en-US" dirty="0">
                <a:solidFill>
                  <a:srgbClr val="0070C0"/>
                </a:solidFill>
              </a:rPr>
              <a:t>one operation </a:t>
            </a:r>
            <a:r>
              <a:rPr lang="en-US" dirty="0"/>
              <a:t>to apply to many elements</a:t>
            </a:r>
          </a:p>
          <a:p>
            <a:pPr lvl="1"/>
            <a:r>
              <a:rPr lang="en-US" dirty="0"/>
              <a:t>Recompute lost partitions on failure</a:t>
            </a:r>
          </a:p>
          <a:p>
            <a:pPr lvl="1"/>
            <a:r>
              <a:rPr lang="en-US" dirty="0"/>
              <a:t>No cost if nothing fails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5409-F8B1-4C46-AF5E-92D52314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3947-B8AD-DA4C-8DCC-5199A5C1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809E-0B08-4C4D-985B-C25D6C62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BCF3-FAB7-CA43-90D9-A6EA3F0A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7962-43DF-B649-B035-28E91B44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API, exposed within interpreter as well</a:t>
            </a:r>
          </a:p>
          <a:p>
            <a:r>
              <a:rPr lang="en-US" dirty="0"/>
              <a:t>RDDs</a:t>
            </a:r>
          </a:p>
          <a:p>
            <a:r>
              <a:rPr lang="en-US" dirty="0"/>
              <a:t>Transformations on RDDs (RDD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RDD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dirty="0">
                <a:sym typeface="Wingdings" pitchFamily="2" charset="2"/>
              </a:rPr>
              <a:t>Actions on RDDs (RDD  output)</a:t>
            </a:r>
          </a:p>
          <a:p>
            <a:r>
              <a:rPr lang="en-US" dirty="0">
                <a:sym typeface="Wingdings" pitchFamily="2" charset="2"/>
              </a:rPr>
              <a:t>Control over RDD partitioning (how items are split over nodes)</a:t>
            </a:r>
          </a:p>
          <a:p>
            <a:r>
              <a:rPr lang="en-US" dirty="0">
                <a:sym typeface="Wingdings" pitchFamily="2" charset="2"/>
              </a:rPr>
              <a:t>Control over RDD persistence (in memory, on disk, or recompute on loss)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5919-3047-004C-BE6B-C269DA6E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2521-61CD-D54A-B67F-0AFA8762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A19F-E739-8A41-B507-FAA19DAD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5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35AB-A9B0-3B4D-92F1-ABC12DC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BAA2-6590-8E48-BB1E-2A839701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1887-DCE3-624C-BBAC-EA8C326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ED4F-0792-F247-97B2-899C1652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BAA585-9373-2E47-8D0B-D05CA8AE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68277"/>
              </p:ext>
            </p:extLst>
          </p:nvPr>
        </p:nvGraphicFramePr>
        <p:xfrm>
          <a:off x="457200" y="1480963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Transformations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(define a new RDD)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map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filter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sample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groupByKey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sortByKey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flatMap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union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join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cogroup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cross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mapValues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(return a result to driver program)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collect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count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save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lookupKey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4217E90-54A6-8140-A36B-0102767378CE}"/>
              </a:ext>
            </a:extLst>
          </p:cNvPr>
          <p:cNvSpPr/>
          <p:nvPr/>
        </p:nvSpPr>
        <p:spPr>
          <a:xfrm>
            <a:off x="372533" y="3894667"/>
            <a:ext cx="8477955" cy="2401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RDDs in terms of Scala types 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 Scala semantics at workers</a:t>
            </a:r>
          </a:p>
          <a:p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Wingdings" pitchFamily="2" charset="2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Transformations are </a:t>
            </a:r>
            <a:r>
              <a:rPr lang="en-US" sz="24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lazy “</a:t>
            </a:r>
            <a:r>
              <a:rPr lang="en-US" sz="2400" b="1" dirty="0" err="1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thunks</a:t>
            </a:r>
            <a:r>
              <a:rPr lang="en-US" sz="24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”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; cause no cluster action</a:t>
            </a:r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1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35AB-A9B0-3B4D-92F1-ABC12DC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BAA2-6590-8E48-BB1E-2A839701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1887-DCE3-624C-BBAC-EA8C326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ED4F-0792-F247-97B2-899C1652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BAA585-9373-2E47-8D0B-D05CA8AE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81106"/>
              </p:ext>
            </p:extLst>
          </p:nvPr>
        </p:nvGraphicFramePr>
        <p:xfrm>
          <a:off x="457200" y="1480963"/>
          <a:ext cx="8229600" cy="2043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(return a result to driver program)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collect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count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save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lookupKey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EB3565-5FEC-5F48-934A-8650CC126D1C}"/>
              </a:ext>
            </a:extLst>
          </p:cNvPr>
          <p:cNvSpPr/>
          <p:nvPr/>
        </p:nvSpPr>
        <p:spPr>
          <a:xfrm>
            <a:off x="372533" y="3623733"/>
            <a:ext cx="8477955" cy="2672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Consumes an RDD to </a:t>
            </a:r>
            <a:r>
              <a:rPr lang="en-US" sz="2400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produce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output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	either to storage (save), or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	to interpreter/Scala (count, collect, reduce)</a:t>
            </a:r>
          </a:p>
          <a:p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Causes RDD lineage chain to get executed on the cluster to produce the output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(for any missing pieces of the computation)</a:t>
            </a:r>
          </a:p>
        </p:txBody>
      </p:sp>
    </p:spTree>
    <p:extLst>
      <p:ext uri="{BB962C8B-B14F-4D97-AF65-F5344CB8AC3E}">
        <p14:creationId xmlns:p14="http://schemas.microsoft.com/office/powerpoint/2010/main" val="17049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6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4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56CA4B-8FC2-5D4B-A878-8B9B790D584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4E5F9C-3A27-314E-BBF7-3DCF1676BE3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4BC6A1-21DB-234D-B3D0-76090739572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6D813D2-9690-034B-BF58-272C3B32A3D3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8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EDEA-F084-8342-A479-314A9471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2566-272C-FF45-AF4D-24D305A1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Deadline of the project report gets extended to 11:59pm next Friday, 04/03</a:t>
            </a:r>
          </a:p>
          <a:p>
            <a:endParaRPr lang="en-US" dirty="0"/>
          </a:p>
          <a:p>
            <a:r>
              <a:rPr lang="en-US" dirty="0"/>
              <a:t>Doodle poll for Lab 2 demo and proposal discussion meetings (Thursday and Friday)</a:t>
            </a:r>
          </a:p>
          <a:p>
            <a:pPr lvl="1"/>
            <a:r>
              <a:rPr lang="en-US" dirty="0">
                <a:hlinkClick r:id="rId2"/>
              </a:rPr>
              <a:t>https://doodle.com/poll/tbskp9hqaqsn7ysi</a:t>
            </a:r>
            <a:r>
              <a:rPr lang="en-US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F2EF5-D928-6145-AD44-047301AB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A289E-F515-4C4D-80EB-546A91DF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C4B08-8D1E-1F4D-954E-04D2644D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22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0D8F17-3DAD-2348-8340-EA51C9B0BC80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81716D-B36C-614D-9FB6-6FD8ED137AC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72977B-BB9A-3145-9E03-6D4186F8C491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E66EE2-2456-CE4A-810F-EF97A831E33B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43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02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438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BEA8B4-6070-0142-A0CA-144505245A27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547F700-8D1A-3A45-8A26-A5A9B096C53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BD5FAA2-FD43-9D42-A918-D934903B235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2B6D68-A484-394D-97D8-1E57B5A140C5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54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45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747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13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747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42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36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0D225-9FE0-8F43-A038-82E0A07B189E}"/>
              </a:ext>
            </a:extLst>
          </p:cNvPr>
          <p:cNvGrpSpPr/>
          <p:nvPr/>
        </p:nvGrpSpPr>
        <p:grpSpPr>
          <a:xfrm>
            <a:off x="6113876" y="5237035"/>
            <a:ext cx="2901244" cy="284667"/>
            <a:chOff x="6113876" y="1788408"/>
            <a:chExt cx="2901244" cy="7112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5778E6-552F-684E-862C-B8BDF986B46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24A3AE3-7A87-A04A-83EC-C9F0DDA43289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1600BA9-A61D-4A42-BFE9-FFAA1FD151BD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E9A009-61B9-1744-A23C-5920C019CA81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8DB7A9D-C4F1-0947-B0E7-001204753C46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1D82658-5EF5-A842-ABAF-2496DC0139EE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509574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C22292-55A4-834E-882A-5099434AFA2E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211602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70FA32-DBB8-594D-AE9F-938A7A25B9F3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913630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D139A7-326B-0A4C-B7D4-E859B0CBE64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615658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30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B8E8B3-E21D-CF41-81C4-5631CC20B0B1}"/>
              </a:ext>
            </a:extLst>
          </p:cNvPr>
          <p:cNvGrpSpPr/>
          <p:nvPr/>
        </p:nvGrpSpPr>
        <p:grpSpPr>
          <a:xfrm>
            <a:off x="6113876" y="5237035"/>
            <a:ext cx="2901244" cy="284667"/>
            <a:chOff x="6113876" y="1788408"/>
            <a:chExt cx="2901244" cy="711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B3B480D-F0CA-A84D-AF64-C17590F83137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070E12-C792-8445-9639-7D9CC931339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958D5F-B5DC-7C44-933F-CFEE4D8234A8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75D6E8-AECF-EB4D-969B-1277E8B1AEB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94FEC3-40E3-5840-9D17-D25119FD8F25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1C99CF-3A24-8D47-9C9D-8719E9D371DD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6509574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DE92B7-811E-0141-8E67-5C9143C01DAB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7211602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3D590BA-A623-0F4D-B0EA-E00B2EA3104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913630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442EC5E-AA15-9E4A-A250-69AE772D99D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615658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4FD3CA7-DC4A-0C42-A377-42C9BE812A11}"/>
              </a:ext>
            </a:extLst>
          </p:cNvPr>
          <p:cNvGrpSpPr/>
          <p:nvPr/>
        </p:nvGrpSpPr>
        <p:grpSpPr>
          <a:xfrm>
            <a:off x="7016524" y="5823935"/>
            <a:ext cx="702028" cy="815531"/>
            <a:chOff x="4220986" y="5101186"/>
            <a:chExt cx="702028" cy="81553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6686E27-CC03-B044-AD7D-0F00E5B37FDE}"/>
                </a:ext>
              </a:extLst>
            </p:cNvPr>
            <p:cNvGrpSpPr/>
            <p:nvPr/>
          </p:nvGrpSpPr>
          <p:grpSpPr>
            <a:xfrm>
              <a:off x="4220986" y="5101186"/>
              <a:ext cx="702028" cy="402360"/>
              <a:chOff x="6784622" y="6096000"/>
              <a:chExt cx="702028" cy="40236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A473A85-F420-EB41-9683-AFB248C67A0E}"/>
                  </a:ext>
                </a:extLst>
              </p:cNvPr>
              <p:cNvSpPr/>
              <p:nvPr/>
            </p:nvSpPr>
            <p:spPr>
              <a:xfrm>
                <a:off x="6784622" y="609600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CC336F2-F262-B241-A8AE-92A55B64E5B0}"/>
                  </a:ext>
                </a:extLst>
              </p:cNvPr>
              <p:cNvSpPr/>
              <p:nvPr/>
            </p:nvSpPr>
            <p:spPr>
              <a:xfrm>
                <a:off x="6784622" y="623337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F50A303-BFEB-1140-A3FC-18D9B1D223E2}"/>
                  </a:ext>
                </a:extLst>
              </p:cNvPr>
              <p:cNvSpPr/>
              <p:nvPr/>
            </p:nvSpPr>
            <p:spPr>
              <a:xfrm>
                <a:off x="6784622" y="636099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82A9B99-6320-394D-A9F5-DE3FBDF9209F}"/>
                </a:ext>
              </a:extLst>
            </p:cNvPr>
            <p:cNvGrpSpPr/>
            <p:nvPr/>
          </p:nvGrpSpPr>
          <p:grpSpPr>
            <a:xfrm>
              <a:off x="4220986" y="5514357"/>
              <a:ext cx="702028" cy="402360"/>
              <a:chOff x="6937022" y="6248400"/>
              <a:chExt cx="702028" cy="40236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E3B9471-A9AB-3E44-BBD9-8A7118D27E10}"/>
                  </a:ext>
                </a:extLst>
              </p:cNvPr>
              <p:cNvSpPr/>
              <p:nvPr/>
            </p:nvSpPr>
            <p:spPr>
              <a:xfrm>
                <a:off x="6937022" y="624840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97006B3-54E6-964D-9C36-71B2BE94EBD3}"/>
                  </a:ext>
                </a:extLst>
              </p:cNvPr>
              <p:cNvSpPr/>
              <p:nvPr/>
            </p:nvSpPr>
            <p:spPr>
              <a:xfrm>
                <a:off x="6937022" y="638577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6393C0C-784C-B34D-9410-9128EDD2B3E4}"/>
                  </a:ext>
                </a:extLst>
              </p:cNvPr>
              <p:cNvSpPr/>
              <p:nvPr/>
            </p:nvSpPr>
            <p:spPr>
              <a:xfrm>
                <a:off x="6937022" y="651339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426C617-230A-D44E-B530-16FA3C0370B3}"/>
              </a:ext>
            </a:extLst>
          </p:cNvPr>
          <p:cNvSpPr txBox="1"/>
          <p:nvPr/>
        </p:nvSpPr>
        <p:spPr>
          <a:xfrm>
            <a:off x="5644889" y="603705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74745"/>
                </a:solidFill>
                <a:latin typeface="Helvetica" pitchFamily="2" charset="0"/>
              </a:rPr>
              <a:t>collect()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DCEDA21-D34F-524F-89A5-91BABC7C312C}"/>
              </a:ext>
            </a:extLst>
          </p:cNvPr>
          <p:cNvCxnSpPr>
            <a:cxnSpLocks/>
            <a:stCxn id="35" idx="2"/>
            <a:endCxn id="93" idx="1"/>
          </p:cNvCxnSpPr>
          <p:nvPr/>
        </p:nvCxnSpPr>
        <p:spPr>
          <a:xfrm>
            <a:off x="6509574" y="5468861"/>
            <a:ext cx="506950" cy="42375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8567ED4-DE34-A542-8ADD-1987E61D8E1A}"/>
              </a:ext>
            </a:extLst>
          </p:cNvPr>
          <p:cNvCxnSpPr>
            <a:cxnSpLocks/>
          </p:cNvCxnSpPr>
          <p:nvPr/>
        </p:nvCxnSpPr>
        <p:spPr>
          <a:xfrm flipH="1">
            <a:off x="7211602" y="5500852"/>
            <a:ext cx="22586" cy="60863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65DADC-E4A4-854C-B4ED-CDEA68A2EB71}"/>
              </a:ext>
            </a:extLst>
          </p:cNvPr>
          <p:cNvCxnSpPr>
            <a:cxnSpLocks/>
          </p:cNvCxnSpPr>
          <p:nvPr/>
        </p:nvCxnSpPr>
        <p:spPr>
          <a:xfrm flipH="1">
            <a:off x="7486650" y="5500852"/>
            <a:ext cx="409048" cy="74600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18B9D56-7CBC-0349-83E9-910D6A7726A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564498" y="5468488"/>
            <a:ext cx="1051160" cy="1068568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D489CD-2B61-A441-95B5-A1D16E972A19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0E58D5-0C52-B346-BE0F-FFBE8DD1375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6E42C9-1625-4342-B2FF-3C60C81222F1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C231B8-4B39-B242-B26A-3724E4D9A2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30D95EE-BDB7-FC4E-B315-AA77206BCC0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F5CD37C-7ADC-254A-8C32-45C766811ABA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659311-0715-DF48-AC24-A0F70B5C9557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88CD15-5732-C646-A604-74DFD4125EF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9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FA9C-F0C1-C146-AC69-12980559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good with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94FB-B86F-864D-8762-55E311CA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Scaled analytics to thousands of machines</a:t>
            </a:r>
          </a:p>
          <a:p>
            <a:r>
              <a:rPr lang="en-US" dirty="0"/>
              <a:t>Eliminated fault-tolerance as a concern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D89F-37FD-CE40-88FF-147223EF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894F-FC21-5446-8A90-7D8401FE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619E-0F9F-0645-BF94-753EE4F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9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ED04-847B-6F4F-B68A-E48F7B73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BE62-75B0-B145-90BC-DA6F2113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an action and not a transformation</a:t>
            </a:r>
          </a:p>
          <a:p>
            <a:r>
              <a:rPr lang="en-US" dirty="0"/>
              <a:t>A scheduler hint</a:t>
            </a:r>
          </a:p>
          <a:p>
            <a:r>
              <a:rPr lang="en-US" dirty="0"/>
              <a:t>Tells which RDDs the Spark schedule should materialize and whether in memory or storage</a:t>
            </a:r>
          </a:p>
          <a:p>
            <a:r>
              <a:rPr lang="en-US" dirty="0"/>
              <a:t>Gives the user control over reuse/recompute/recovery tradeoffs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346F-3772-5C43-89E5-87912F04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BA1-1942-7B48-B8F5-6CA4C8BB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9E00-CE48-4F4D-8D04-AD0993FC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5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ED04-847B-6F4F-B68A-E48F7B73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BE62-75B0-B145-90BC-DA6F2113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an action and not a transformation</a:t>
            </a:r>
          </a:p>
          <a:p>
            <a:r>
              <a:rPr lang="en-US" dirty="0"/>
              <a:t>A scheduler hint</a:t>
            </a:r>
          </a:p>
          <a:p>
            <a:r>
              <a:rPr lang="en-US" dirty="0"/>
              <a:t>Tells which RDDs the Spark schedule should materialize and whether in memory or storage</a:t>
            </a:r>
          </a:p>
          <a:p>
            <a:r>
              <a:rPr lang="en-US" dirty="0"/>
              <a:t>Gives the user control over reuse/recompute/recovery tradeoffs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Q: </a:t>
            </a:r>
            <a:r>
              <a:rPr lang="en-US" dirty="0"/>
              <a:t>If persist() asks for the materialization of an RDD why isn’t it an action?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346F-3772-5C43-89E5-87912F04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BA1-1942-7B48-B8F5-6CA4C8BB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9E00-CE48-4F4D-8D04-AD0993FC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</p:spTree>
    <p:extLst>
      <p:ext uri="{BB962C8B-B14F-4D97-AF65-F5344CB8AC3E}">
        <p14:creationId xmlns:p14="http://schemas.microsoft.com/office/powerpoint/2010/main" val="984901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98011-9EFC-A244-A340-1B950BDA9652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88D13F-B794-B24D-9667-8A2B2A34FFC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C71AB6-AF10-E449-8DE8-C7A0BB334C8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94F2B2-3480-124C-B55D-C786F5874BBB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5D0387-35B2-8842-A467-2CE4DB2E734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39753F-57D5-8F48-9D3F-6BB80B3CB63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286E27-B22D-FD47-93AB-39359978F4B3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21" name="Picture 20" descr="to_ddr333memory_350.gif">
              <a:extLst>
                <a:ext uri="{FF2B5EF4-FFF2-40B4-BE49-F238E27FC236}">
                  <a16:creationId xmlns:a16="http://schemas.microsoft.com/office/drawing/2014/main" id="{4790BD75-7B4B-B840-8760-A989D6E87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291D0-5A8A-C847-8DE7-F9B15DEEAF38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CFB333-39F7-9547-BDF8-0EEE0F4C33C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4DCA1B-2F32-6B4A-BD83-5A7B0D173F3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15E61A-7AC2-644B-A20E-02BDF511ABF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8E85D-9FAB-AA4A-89CE-38D22BFBD6E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45D3F65-5B6C-A849-B14B-2C21F4A17467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F8F2E-2E94-D345-B2E7-DA3E9B6D807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312CD-0961-5749-A7A2-1ED8A26E1888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</p:spTree>
    <p:extLst>
      <p:ext uri="{BB962C8B-B14F-4D97-AF65-F5344CB8AC3E}">
        <p14:creationId xmlns:p14="http://schemas.microsoft.com/office/powerpoint/2010/main" val="953194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98011-9EFC-A244-A340-1B950BDA9652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88D13F-B794-B24D-9667-8A2B2A34FFC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C71AB6-AF10-E449-8DE8-C7A0BB334C8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94F2B2-3480-124C-B55D-C786F5874BBB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5D0387-35B2-8842-A467-2CE4DB2E734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39753F-57D5-8F48-9D3F-6BB80B3CB63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286E27-B22D-FD47-93AB-39359978F4B3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21" name="Picture 20" descr="to_ddr333memory_350.gif">
              <a:extLst>
                <a:ext uri="{FF2B5EF4-FFF2-40B4-BE49-F238E27FC236}">
                  <a16:creationId xmlns:a16="http://schemas.microsoft.com/office/drawing/2014/main" id="{4790BD75-7B4B-B840-8760-A989D6E87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291D0-5A8A-C847-8DE7-F9B15DEEAF38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CFB333-39F7-9547-BDF8-0EEE0F4C33C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4DCA1B-2F32-6B4A-BD83-5A7B0D173F3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15E61A-7AC2-644B-A20E-02BDF511ABF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8E85D-9FAB-AA4A-89CE-38D22BFBD6E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45D3F65-5B6C-A849-B14B-2C21F4A17467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F8F2E-2E94-D345-B2E7-DA3E9B6D807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312CD-0961-5749-A7A2-1ED8A26E1888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97F75C-5FD3-D94E-ACDD-3C9AC864E843}"/>
              </a:ext>
            </a:extLst>
          </p:cNvPr>
          <p:cNvGrpSpPr/>
          <p:nvPr/>
        </p:nvGrpSpPr>
        <p:grpSpPr>
          <a:xfrm>
            <a:off x="6000987" y="4061552"/>
            <a:ext cx="2901244" cy="284667"/>
            <a:chOff x="6113876" y="1788408"/>
            <a:chExt cx="2901244" cy="711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BB2ADE-A9DE-0748-95D3-6CAD121CCA0C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FF84E5-2545-EA4E-B19C-EFC8784C3352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5BCA59-05B8-2A45-9614-B4603B20C30C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466FA6-56E9-6249-8FB9-BB058B710990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40E7B4-077B-7347-990F-CBB2417200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F37907-4353-2349-9E46-FD3CAA1622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396685" y="2976355"/>
            <a:ext cx="0" cy="113782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C808BB-6389-F74D-B99B-5A76DC5BA19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098713" y="2976354"/>
            <a:ext cx="0" cy="11378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A0C923-1E3C-2E49-BABE-2962D8A31A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800741" y="2975769"/>
            <a:ext cx="0" cy="11380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A2A948-00DC-0E49-AC1E-16C562302144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502769" y="2975768"/>
            <a:ext cx="0" cy="113804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FDA172D-53CE-644A-A5D7-8D7B3866E592}"/>
              </a:ext>
            </a:extLst>
          </p:cNvPr>
          <p:cNvSpPr/>
          <p:nvPr/>
        </p:nvSpPr>
        <p:spPr>
          <a:xfrm>
            <a:off x="598313" y="3944820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 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524D38-BF8D-8B4D-8319-27F433754318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958624" y="3093725"/>
            <a:ext cx="0" cy="8510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14AE51B-99E0-494E-9EBD-E416D12FCDD3}"/>
              </a:ext>
            </a:extLst>
          </p:cNvPr>
          <p:cNvSpPr/>
          <p:nvPr/>
        </p:nvSpPr>
        <p:spPr>
          <a:xfrm>
            <a:off x="2055575" y="3454055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filter(_.contains(“HDFS”))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CC2BF0-E4B5-5348-BFB8-C8F51604908A}"/>
              </a:ext>
            </a:extLst>
          </p:cNvPr>
          <p:cNvGrpSpPr/>
          <p:nvPr/>
        </p:nvGrpSpPr>
        <p:grpSpPr>
          <a:xfrm>
            <a:off x="4916740" y="3491527"/>
            <a:ext cx="1479892" cy="1142332"/>
            <a:chOff x="4909598" y="2129621"/>
            <a:chExt cx="1479892" cy="1142332"/>
          </a:xfrm>
        </p:grpSpPr>
        <p:pic>
          <p:nvPicPr>
            <p:cNvPr id="44" name="Picture 43" descr="to_ddr333memory_350.gif">
              <a:extLst>
                <a:ext uri="{FF2B5EF4-FFF2-40B4-BE49-F238E27FC236}">
                  <a16:creationId xmlns:a16="http://schemas.microsoft.com/office/drawing/2014/main" id="{180C47C5-A645-F64E-9326-89337BF00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519232-41B0-D84A-9A16-21538B96DEC4}"/>
                </a:ext>
              </a:extLst>
            </p:cNvPr>
            <p:cNvSpPr txBox="1"/>
            <p:nvPr/>
          </p:nvSpPr>
          <p:spPr>
            <a:xfrm>
              <a:off x="4909598" y="2902621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HDFS 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022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510AA-FB8F-7A47-B648-C320475335A7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ACA11A-E33F-514B-B051-03E554161571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CE64CC-58CA-014E-926E-16A43315D1EB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784315-B75C-BE4C-9FB9-0B88194C647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A052A5-2C9C-8F4C-AF74-10693A848FAB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9108CA-F924-274B-B752-87610409199B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2B6732-6FDF-2847-84FE-D7F43CC5A301}"/>
              </a:ext>
            </a:extLst>
          </p:cNvPr>
          <p:cNvGrpSpPr/>
          <p:nvPr/>
        </p:nvGrpSpPr>
        <p:grpSpPr>
          <a:xfrm>
            <a:off x="6000987" y="4061552"/>
            <a:ext cx="2901244" cy="284667"/>
            <a:chOff x="6113876" y="1788408"/>
            <a:chExt cx="2901244" cy="711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A5BFEE-4D5B-9648-AED3-DD69A889CE05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1C8AFE-22F4-B848-8ED8-43CC1C3081F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E75634-EB58-BF46-BFEA-A0CF79F223D4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757D99-954B-024C-B82C-B0B1AC0BB8B4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4CFCA9-C659-4842-A113-742C40F9E6CD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BCDB3F-9A89-254B-AEA9-CD52B93C574A}"/>
              </a:ext>
            </a:extLst>
          </p:cNvPr>
          <p:cNvGrpSpPr/>
          <p:nvPr/>
        </p:nvGrpSpPr>
        <p:grpSpPr>
          <a:xfrm>
            <a:off x="6000987" y="5399754"/>
            <a:ext cx="2901244" cy="284667"/>
            <a:chOff x="6113876" y="1788408"/>
            <a:chExt cx="2901244" cy="711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7681EC-188F-D346-95E6-A0F236E3AFDB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A77164-04F0-0344-A4C3-E32F5FAD5B3E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431E6F-1140-544A-BEF1-D6F430532C0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417EE4C-A2D9-C34F-AD34-BC7346240C84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192F2F-8507-8A4B-BA4C-6B62A976C2D7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C3822E1-79A5-E24F-8211-F3A31A13BF54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38" name="Picture 37" descr="to_ddr333memory_350.gif">
              <a:extLst>
                <a:ext uri="{FF2B5EF4-FFF2-40B4-BE49-F238E27FC236}">
                  <a16:creationId xmlns:a16="http://schemas.microsoft.com/office/drawing/2014/main" id="{D80DC45B-2E12-BB45-9E61-A234416F3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E5556B-8D52-6E44-A52A-890A1E7BA856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514EDD-F269-1F4E-8D37-31756FF41912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479F32-7910-4F49-8BC0-BF4527774C6B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62A3C8-8C2F-7E42-8F4A-9C526AA4D4B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34F03F-0537-A148-B61A-B044AE362115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C2C0BE-0FEF-374D-BFDA-9C7EC11826D8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396685" y="2976355"/>
            <a:ext cx="0" cy="113782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4C2248-73DF-5548-B365-4B97D415FC80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7098713" y="2976354"/>
            <a:ext cx="0" cy="11378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51E616-B94B-4A43-83C1-9DFA3CC71780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7800741" y="2975769"/>
            <a:ext cx="0" cy="11380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3C5460-CE97-814D-8068-CEDF28A1B473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8502769" y="2975768"/>
            <a:ext cx="0" cy="113804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50A3515-CBD2-5643-9A8B-20856A464E85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1EF632F-924E-7442-ACCE-1B7909828A1E}"/>
              </a:ext>
            </a:extLst>
          </p:cNvPr>
          <p:cNvSpPr/>
          <p:nvPr/>
        </p:nvSpPr>
        <p:spPr>
          <a:xfrm>
            <a:off x="598313" y="3944820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 errors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8B62AE-1FEB-6C4D-9FB8-38FF0AC0B85B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6396685" y="4293378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2214E2-87E8-884B-940F-D5001FE6EC0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098713" y="4293005"/>
            <a:ext cx="0" cy="115937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02BB84-9D63-9B4B-AFAC-DD5CFE00E5DE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7800741" y="4293005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94B85B-0491-4949-A266-1D9C3FC5AB12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8502769" y="4293005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5D510EA-982A-7949-A85B-49B69E21C5D4}"/>
              </a:ext>
            </a:extLst>
          </p:cNvPr>
          <p:cNvSpPr/>
          <p:nvPr/>
        </p:nvSpPr>
        <p:spPr>
          <a:xfrm>
            <a:off x="598313" y="5283022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 fields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C0872B0-1F72-B24B-98FC-E5EA8FA515BE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65DCC0-D1BF-1240-8A8A-CDE8E27A272E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1958624" y="3093725"/>
            <a:ext cx="0" cy="8510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51425FF-02F8-984B-A004-F30D04C2FFE5}"/>
              </a:ext>
            </a:extLst>
          </p:cNvPr>
          <p:cNvCxnSpPr>
            <a:cxnSpLocks/>
            <a:stCxn id="66" idx="2"/>
            <a:endCxn id="79" idx="0"/>
          </p:cNvCxnSpPr>
          <p:nvPr/>
        </p:nvCxnSpPr>
        <p:spPr>
          <a:xfrm>
            <a:off x="1958624" y="4461991"/>
            <a:ext cx="0" cy="8210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79337FF-0062-D04C-A559-5B372C34C78C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F9236C-DEAC-584F-B962-25A850D5EE87}"/>
              </a:ext>
            </a:extLst>
          </p:cNvPr>
          <p:cNvSpPr/>
          <p:nvPr/>
        </p:nvSpPr>
        <p:spPr>
          <a:xfrm>
            <a:off x="2055575" y="3454055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filter(_.contains(“HDFS”))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CE493F-B980-4145-AE6A-58C0C84777B2}"/>
              </a:ext>
            </a:extLst>
          </p:cNvPr>
          <p:cNvSpPr/>
          <p:nvPr/>
        </p:nvSpPr>
        <p:spPr>
          <a:xfrm>
            <a:off x="2055575" y="4851899"/>
            <a:ext cx="2201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map(_.split(‘\t’)(3))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F4BA053-F5B7-8942-98A1-2974A46A43DE}"/>
              </a:ext>
            </a:extLst>
          </p:cNvPr>
          <p:cNvGrpSpPr/>
          <p:nvPr/>
        </p:nvGrpSpPr>
        <p:grpSpPr>
          <a:xfrm>
            <a:off x="4916740" y="3491527"/>
            <a:ext cx="1479892" cy="1142332"/>
            <a:chOff x="4909598" y="2129621"/>
            <a:chExt cx="1479892" cy="1142332"/>
          </a:xfrm>
        </p:grpSpPr>
        <p:pic>
          <p:nvPicPr>
            <p:cNvPr id="96" name="Picture 95" descr="to_ddr333memory_350.gif">
              <a:extLst>
                <a:ext uri="{FF2B5EF4-FFF2-40B4-BE49-F238E27FC236}">
                  <a16:creationId xmlns:a16="http://schemas.microsoft.com/office/drawing/2014/main" id="{2D3F750E-194E-774C-B664-A4DD6E1AC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5F004AF-0806-494F-B0D2-F699366A0ED8}"/>
                </a:ext>
              </a:extLst>
            </p:cNvPr>
            <p:cNvSpPr txBox="1"/>
            <p:nvPr/>
          </p:nvSpPr>
          <p:spPr>
            <a:xfrm>
              <a:off x="4909598" y="2902621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HDFS errors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AC2AC20-2EF3-5947-BE3B-9EE8F1907875}"/>
              </a:ext>
            </a:extLst>
          </p:cNvPr>
          <p:cNvGrpSpPr/>
          <p:nvPr/>
        </p:nvGrpSpPr>
        <p:grpSpPr>
          <a:xfrm>
            <a:off x="4988602" y="4843680"/>
            <a:ext cx="1223412" cy="1141179"/>
            <a:chOff x="5013220" y="2129621"/>
            <a:chExt cx="1223412" cy="1141179"/>
          </a:xfrm>
        </p:grpSpPr>
        <p:pic>
          <p:nvPicPr>
            <p:cNvPr id="99" name="Picture 98" descr="to_ddr333memory_350.gif">
              <a:extLst>
                <a:ext uri="{FF2B5EF4-FFF2-40B4-BE49-F238E27FC236}">
                  <a16:creationId xmlns:a16="http://schemas.microsoft.com/office/drawing/2014/main" id="{8149FF61-6805-424C-B597-D5C4A61B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C4BD46-3E3C-EA45-BBE8-193CEA5126CB}"/>
                </a:ext>
              </a:extLst>
            </p:cNvPr>
            <p:cNvSpPr txBox="1"/>
            <p:nvPr/>
          </p:nvSpPr>
          <p:spPr>
            <a:xfrm>
              <a:off x="5013220" y="29014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time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018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3A07-6253-4F4F-96FA-C8BC42DB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&amp; wide dependencies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991D-165E-2047-B179-C624C08B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3FC66-FD4B-1D4E-BDD1-0ADC89D2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B2CC-08F0-A84E-92D8-85F20AA1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9ED2A-F1B0-9E44-A381-1D9B842D1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61" y="1111526"/>
            <a:ext cx="6141301" cy="39963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D4B928-ED45-F74D-B847-0A19B873C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014" y="5107887"/>
            <a:ext cx="7332594" cy="1457740"/>
          </a:xfrm>
        </p:spPr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Narrow: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each parent partition used by at most one child partition (can partition on one machine)</a:t>
            </a:r>
          </a:p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Wide: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multiple child partitions depend on one parent partition</a:t>
            </a: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Must stall for all parent data, loss of child requires whole parent RDD (not just a small # of partitions)</a:t>
            </a:r>
          </a:p>
        </p:txBody>
      </p:sp>
    </p:spTree>
    <p:extLst>
      <p:ext uri="{BB962C8B-B14F-4D97-AF65-F5344CB8AC3E}">
        <p14:creationId xmlns:p14="http://schemas.microsoft.com/office/powerpoint/2010/main" val="3917418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F162-677B-184D-A37B-41657DA4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A8E8-F4FF-5348-A918-9AEAE066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B2F31-3C60-6247-BE0D-CF9A1017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2BA4-EE6B-DA49-ABE6-405CDE71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4AA2F6-FCD4-6349-86A6-102EAC29B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3" y="1593573"/>
            <a:ext cx="3646178" cy="4304764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Dryad-like DAGs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Locality &amp; data 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reuse aware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B13FF0C6-C080-3C40-AB89-B9BE31A31C80}"/>
              </a:ext>
            </a:extLst>
          </p:cNvPr>
          <p:cNvGrpSpPr/>
          <p:nvPr/>
        </p:nvGrpSpPr>
        <p:grpSpPr>
          <a:xfrm>
            <a:off x="3392904" y="1656405"/>
            <a:ext cx="5465572" cy="3797969"/>
            <a:chOff x="3259082" y="2018851"/>
            <a:chExt cx="5656318" cy="392474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9C5EB10-3D02-7940-B01E-A7F1369CF445}"/>
                </a:ext>
              </a:extLst>
            </p:cNvPr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C391057-461C-4347-B3D1-F9C0BBBB2D09}"/>
                </a:ext>
              </a:extLst>
            </p:cNvPr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448F441-39A2-C448-9774-54952AE11384}"/>
                </a:ext>
              </a:extLst>
            </p:cNvPr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EBF79F4-2A0D-5642-AE47-A9B769CEE7E1}"/>
                </a:ext>
              </a:extLst>
            </p:cNvPr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0463982-AE27-E94B-ABC9-46B822E4D93A}"/>
                </a:ext>
              </a:extLst>
            </p:cNvPr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0324DEC-29D1-A748-A5F0-97B368E184B5}"/>
                </a:ext>
              </a:extLst>
            </p:cNvPr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BB8C1A7-B0B0-4D42-ADB0-DD85CDD2544D}"/>
                </a:ext>
              </a:extLst>
            </p:cNvPr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9265494-BB03-A842-8641-B0C7409FA582}"/>
                </a:ext>
              </a:extLst>
            </p:cNvPr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BA67459-7E50-B247-A6AB-CABB0BFFD6B8}"/>
                </a:ext>
              </a:extLst>
            </p:cNvPr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043BB2-7BFC-D947-8E2F-F911F9DDD8B2}"/>
                </a:ext>
              </a:extLst>
            </p:cNvPr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A4352E1-A36C-764E-A9C6-53B400EEF8AF}"/>
                </a:ext>
              </a:extLst>
            </p:cNvPr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71CB038-945F-6143-8733-157FEFC867FA}"/>
                </a:ext>
              </a:extLst>
            </p:cNvPr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D8CCEE3-5F7B-F94E-B4C7-5783AB154B90}"/>
                </a:ext>
              </a:extLst>
            </p:cNvPr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14CE6EA-FF45-0D45-97C2-20F81D9273E7}"/>
                </a:ext>
              </a:extLst>
            </p:cNvPr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C5B78B4-DDCD-BB45-A3AD-7B1C8FDCDE9B}"/>
                </a:ext>
              </a:extLst>
            </p:cNvPr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544E1C4-594E-A246-ACAD-27152FD56D7D}"/>
                </a:ext>
              </a:extLst>
            </p:cNvPr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3FBD66A-7752-8043-B896-5B886F2491A1}"/>
                </a:ext>
              </a:extLst>
            </p:cNvPr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F33964-BA4D-1F4E-AA2D-FEE8FF68F91A}"/>
                </a:ext>
              </a:extLst>
            </p:cNvPr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35F67C3-6067-6B4C-AB0D-C6BC68986CC0}"/>
                </a:ext>
              </a:extLst>
            </p:cNvPr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0D3C8A3-31CD-8145-BCE4-0E2F1E511107}"/>
                </a:ext>
              </a:extLst>
            </p:cNvPr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7C4A9E3-E791-FC42-8F0C-690B9396AFB3}"/>
                </a:ext>
              </a:extLst>
            </p:cNvPr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3F4FAD9-C73B-484D-91C0-E55C8BC2466D}"/>
                </a:ext>
              </a:extLst>
            </p:cNvPr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E0EB2A8-7302-BF4C-978D-764DC5343251}"/>
                </a:ext>
              </a:extLst>
            </p:cNvPr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2FCFB29-F9D4-0143-B9DF-43183448A6A1}"/>
                </a:ext>
              </a:extLst>
            </p:cNvPr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BC33E3A-C81A-5541-A966-D7C6C04530C2}"/>
                </a:ext>
              </a:extLst>
            </p:cNvPr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E8D22C6-911D-C14A-B8DC-96A2C3E8BB24}"/>
                </a:ext>
              </a:extLst>
            </p:cNvPr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6AD5AC8-77F2-664D-ACB2-E72773BCC5A9}"/>
                </a:ext>
              </a:extLst>
            </p:cNvPr>
            <p:cNvCxnSpPr>
              <a:stCxn id="28" idx="3"/>
              <a:endCxn id="32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709EF2-85BF-5C40-9D1A-E3834AC72B3D}"/>
                </a:ext>
              </a:extLst>
            </p:cNvPr>
            <p:cNvCxnSpPr>
              <a:stCxn id="29" idx="3"/>
              <a:endCxn id="33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2B867B8-2BAB-4347-BFA9-D2A9F654EF92}"/>
                </a:ext>
              </a:extLst>
            </p:cNvPr>
            <p:cNvCxnSpPr>
              <a:stCxn id="30" idx="3"/>
              <a:endCxn id="34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4105EE-EEB3-AC41-83B4-FFF32A859988}"/>
                </a:ext>
              </a:extLst>
            </p:cNvPr>
            <p:cNvCxnSpPr>
              <a:stCxn id="25" idx="3"/>
              <a:endCxn id="29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41BE475-FD59-2F41-A225-B345743F4E1F}"/>
                </a:ext>
              </a:extLst>
            </p:cNvPr>
            <p:cNvCxnSpPr>
              <a:stCxn id="24" idx="3"/>
              <a:endCxn id="28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3512FE4-8008-DF46-80F8-37562F6233B0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B647D52-505D-8A43-B824-92F88ADAEDAB}"/>
                </a:ext>
              </a:extLst>
            </p:cNvPr>
            <p:cNvCxnSpPr>
              <a:stCxn id="19" idx="3"/>
              <a:endCxn id="32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5922F15-8CD8-8A4A-9019-63C2F23BA5F2}"/>
                </a:ext>
              </a:extLst>
            </p:cNvPr>
            <p:cNvCxnSpPr>
              <a:stCxn id="26" idx="3"/>
              <a:endCxn id="30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D010267-C94B-FC47-9937-2E9AC56B1D12}"/>
                </a:ext>
              </a:extLst>
            </p:cNvPr>
            <p:cNvCxnSpPr>
              <a:stCxn id="21" idx="3"/>
              <a:endCxn id="32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FAA452-7363-9749-AACD-CB7C5CC70DA2}"/>
                </a:ext>
              </a:extLst>
            </p:cNvPr>
            <p:cNvCxnSpPr>
              <a:stCxn id="13" idx="3"/>
              <a:endCxn id="19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5D0AB80-D203-B446-95A2-5CBA4863D92A}"/>
                </a:ext>
              </a:extLst>
            </p:cNvPr>
            <p:cNvCxnSpPr>
              <a:stCxn id="16" idx="3"/>
              <a:endCxn id="21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6A04D3-FEC4-3747-9033-BAA9908A42DB}"/>
                </a:ext>
              </a:extLst>
            </p:cNvPr>
            <p:cNvCxnSpPr>
              <a:stCxn id="17" idx="3"/>
              <a:endCxn id="22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7FA248-37B3-BE44-A118-6A72FF9760C3}"/>
                </a:ext>
              </a:extLst>
            </p:cNvPr>
            <p:cNvCxnSpPr>
              <a:stCxn id="19" idx="3"/>
              <a:endCxn id="33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03FE211-54DA-A849-AD79-B15C45EB75B5}"/>
                </a:ext>
              </a:extLst>
            </p:cNvPr>
            <p:cNvCxnSpPr>
              <a:stCxn id="20" idx="3"/>
              <a:endCxn id="33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71E9D4E-9E49-3D42-8E5F-35FA2934E8DD}"/>
                </a:ext>
              </a:extLst>
            </p:cNvPr>
            <p:cNvCxnSpPr>
              <a:stCxn id="21" idx="3"/>
              <a:endCxn id="33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605A9A-AB07-C047-9067-06424D4F4415}"/>
                </a:ext>
              </a:extLst>
            </p:cNvPr>
            <p:cNvCxnSpPr>
              <a:stCxn id="22" idx="3"/>
              <a:endCxn id="33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22B934D-2E6C-754C-98B5-BABFE71827AA}"/>
                </a:ext>
              </a:extLst>
            </p:cNvPr>
            <p:cNvCxnSpPr>
              <a:stCxn id="20" idx="3"/>
              <a:endCxn id="32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AE5BA4-D187-ED4B-A597-31037237D019}"/>
                </a:ext>
              </a:extLst>
            </p:cNvPr>
            <p:cNvCxnSpPr>
              <a:stCxn id="25" idx="3"/>
              <a:endCxn id="30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3956FFB-462D-8A40-8930-450474F8F42F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0965110-B9A0-144B-9529-68EEB6EE7260}"/>
                </a:ext>
              </a:extLst>
            </p:cNvPr>
            <p:cNvCxnSpPr>
              <a:stCxn id="26" idx="3"/>
              <a:endCxn id="29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9702E79-7B28-1348-9FB9-E375001C08B7}"/>
                </a:ext>
              </a:extLst>
            </p:cNvPr>
            <p:cNvCxnSpPr>
              <a:stCxn id="24" idx="3"/>
              <a:endCxn id="30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91D6AAB-7FBA-0D4B-9843-57170883B242}"/>
                </a:ext>
              </a:extLst>
            </p:cNvPr>
            <p:cNvCxnSpPr>
              <a:stCxn id="22" idx="3"/>
              <a:endCxn id="32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0867D6-A305-804C-9A4B-F0866479DA66}"/>
                </a:ext>
              </a:extLst>
            </p:cNvPr>
            <p:cNvCxnSpPr>
              <a:stCxn id="19" idx="3"/>
              <a:endCxn id="34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AFFC9A0-1558-A249-BC9B-CFCF7882D6E1}"/>
                </a:ext>
              </a:extLst>
            </p:cNvPr>
            <p:cNvCxnSpPr>
              <a:stCxn id="20" idx="3"/>
              <a:endCxn id="34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C44CF1A-E778-9C49-8118-5D32ABD5C8A9}"/>
                </a:ext>
              </a:extLst>
            </p:cNvPr>
            <p:cNvCxnSpPr>
              <a:stCxn id="21" idx="3"/>
              <a:endCxn id="34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8A25255-3145-D948-B9DD-321C34D92C6C}"/>
                </a:ext>
              </a:extLst>
            </p:cNvPr>
            <p:cNvCxnSpPr>
              <a:stCxn id="22" idx="3"/>
              <a:endCxn id="34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462F97-01E8-E04A-8FC0-8C9EB2932EFE}"/>
                </a:ext>
              </a:extLst>
            </p:cNvPr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CB563FE-50C2-C34C-A6D0-79FB4408F149}"/>
                </a:ext>
              </a:extLst>
            </p:cNvPr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39DA6E4-D5F2-F944-88F7-C13E63B20B36}"/>
                </a:ext>
              </a:extLst>
            </p:cNvPr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ACCABDE-86F3-DB42-AE4A-5C0AC4172BE9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CEA769-A9B7-1040-8499-AD44EA16B814}"/>
                </a:ext>
              </a:extLst>
            </p:cNvPr>
            <p:cNvCxnSpPr>
              <a:stCxn id="24" idx="3"/>
              <a:endCxn id="29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664B7EA-2989-C947-A42A-9E4BA87FA078}"/>
                </a:ext>
              </a:extLst>
            </p:cNvPr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774C578F-DA7C-E641-ACAC-7ECB10EA56A4}"/>
                </a:ext>
              </a:extLst>
            </p:cNvPr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B8B3322A-7BC5-6148-B214-3A8C442747B9}"/>
                </a:ext>
              </a:extLst>
            </p:cNvPr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F74DC79-0E9A-BA42-BE53-FB372D064C09}"/>
                </a:ext>
              </a:extLst>
            </p:cNvPr>
            <p:cNvCxnSpPr>
              <a:stCxn id="67" idx="3"/>
              <a:endCxn id="13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BFF5EFA-6488-AB4A-AD8F-72E9B1BF42D7}"/>
                </a:ext>
              </a:extLst>
            </p:cNvPr>
            <p:cNvCxnSpPr>
              <a:stCxn id="68" idx="3"/>
              <a:endCxn id="14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DCD7FD1-9017-574D-9F1B-09FFF6A7D405}"/>
                </a:ext>
              </a:extLst>
            </p:cNvPr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F908A5-AEFF-2148-BBFA-E18D76FBD405}"/>
                </a:ext>
              </a:extLst>
            </p:cNvPr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2629F01-BFB9-DE41-948E-84AD60502614}"/>
                </a:ext>
              </a:extLst>
            </p:cNvPr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44D58EE-CD7D-E742-A864-11E55431A73B}"/>
                </a:ext>
              </a:extLst>
            </p:cNvPr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E94244-8B08-C844-B8C3-D16ABA5DAA8D}"/>
                </a:ext>
              </a:extLst>
            </p:cNvPr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A3FD32-F2A2-E448-8FCB-B6608B620F05}"/>
                </a:ext>
              </a:extLst>
            </p:cNvPr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1D1AC92-8975-4E4A-BD44-93C9FB63EC47}"/>
                </a:ext>
              </a:extLst>
            </p:cNvPr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8AD6CBD-0495-6B4A-A4F4-76F91FEB5D45}"/>
                </a:ext>
              </a:extLst>
            </p:cNvPr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A91B079-EB0E-564B-9AC4-717D8C16A434}"/>
                </a:ext>
              </a:extLst>
            </p:cNvPr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9FB55CA-BF2A-9D4B-9773-860B23EF6D3C}"/>
                </a:ext>
              </a:extLst>
            </p:cNvPr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FD6C971-4CEB-2847-9E2F-6542E7243592}"/>
                </a:ext>
              </a:extLst>
            </p:cNvPr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</a:p>
          </p:txBody>
        </p:sp>
      </p:grpSp>
      <p:grpSp>
        <p:nvGrpSpPr>
          <p:cNvPr id="82" name="Group 1">
            <a:extLst>
              <a:ext uri="{FF2B5EF4-FFF2-40B4-BE49-F238E27FC236}">
                <a16:creationId xmlns:a16="http://schemas.microsoft.com/office/drawing/2014/main" id="{3B521848-86AD-D34D-AFCB-4D00013EFCF0}"/>
              </a:ext>
            </a:extLst>
          </p:cNvPr>
          <p:cNvGrpSpPr/>
          <p:nvPr/>
        </p:nvGrpSpPr>
        <p:grpSpPr>
          <a:xfrm>
            <a:off x="4902597" y="5687233"/>
            <a:ext cx="2763779" cy="369332"/>
            <a:chOff x="5162865" y="6141700"/>
            <a:chExt cx="2763779" cy="369332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3D382690-F292-8842-9986-D32FAA51D60E}"/>
                </a:ext>
              </a:extLst>
            </p:cNvPr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75FEA7-195C-5945-A30B-9345C278ADBB}"/>
                </a:ext>
              </a:extLst>
            </p:cNvPr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160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D580-6413-D748-936D-EDE6F4E9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execution of tasks over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8BDB-1624-5D46-8236-8950143D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0272-49EC-A14D-AE7B-9B48D7FB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9633B-D181-A242-B7EB-C21C078B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5BF974-9C8B-A544-8769-00C9D8FB70BE}"/>
              </a:ext>
            </a:extLst>
          </p:cNvPr>
          <p:cNvGrpSpPr/>
          <p:nvPr/>
        </p:nvGrpSpPr>
        <p:grpSpPr>
          <a:xfrm>
            <a:off x="2464832" y="1900775"/>
            <a:ext cx="3993118" cy="3851442"/>
            <a:chOff x="4693682" y="2743323"/>
            <a:chExt cx="3993118" cy="38514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3FB03C-9D1C-DF45-98F7-D8E12F34F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3682" y="318885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0F2384-8C99-FC40-8459-B6F97FD4A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8420455-F4CB-6C4C-9325-DE1D4D5F3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EBAF3B-68E5-BB40-84C9-31618154A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973F9E-93FB-0743-AEF1-2AD8AF34094E}"/>
              </a:ext>
            </a:extLst>
          </p:cNvPr>
          <p:cNvGrpSpPr/>
          <p:nvPr/>
        </p:nvGrpSpPr>
        <p:grpSpPr>
          <a:xfrm>
            <a:off x="2532144" y="1900775"/>
            <a:ext cx="3806083" cy="3075342"/>
            <a:chOff x="4693682" y="2707533"/>
            <a:chExt cx="3806083" cy="307534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777B858-3F0B-9241-8BF8-585B069949E2}"/>
                </a:ext>
              </a:extLst>
            </p:cNvPr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77E98F6-A767-234D-8BBD-2706CD0C6932}"/>
                </a:ext>
              </a:extLst>
            </p:cNvPr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1A05E9D-5E13-4E4B-94C4-8ADFAE28D17E}"/>
                </a:ext>
              </a:extLst>
            </p:cNvPr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F42DD4-51F6-A84F-9406-9DEBB4C73447}"/>
                </a:ext>
              </a:extLst>
            </p:cNvPr>
            <p:cNvSpPr/>
            <p:nvPr/>
          </p:nvSpPr>
          <p:spPr>
            <a:xfrm>
              <a:off x="4693682" y="3128487"/>
              <a:ext cx="914400" cy="357908"/>
            </a:xfrm>
            <a:prstGeom prst="roundRect">
              <a:avLst/>
            </a:prstGeom>
            <a:solidFill>
              <a:srgbClr val="00B050"/>
            </a:solidFill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pic>
        <p:nvPicPr>
          <p:cNvPr id="44" name="Picture 4" descr="Image result for hard disk drive transparent">
            <a:extLst>
              <a:ext uri="{FF2B5EF4-FFF2-40B4-BE49-F238E27FC236}">
                <a16:creationId xmlns:a16="http://schemas.microsoft.com/office/drawing/2014/main" id="{880667CD-AA63-4949-BB9F-5AE39D836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67" y="4868986"/>
            <a:ext cx="552150" cy="4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to_ddr333memory_350.gif">
            <a:extLst>
              <a:ext uri="{FF2B5EF4-FFF2-40B4-BE49-F238E27FC236}">
                <a16:creationId xmlns:a16="http://schemas.microsoft.com/office/drawing/2014/main" id="{A73314E9-68CD-EB4A-A2B8-DFF184C35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38" y="4018616"/>
            <a:ext cx="585359" cy="577912"/>
          </a:xfrm>
          <a:prstGeom prst="rect">
            <a:avLst/>
          </a:prstGeom>
        </p:spPr>
      </p:pic>
      <p:pic>
        <p:nvPicPr>
          <p:cNvPr id="46" name="Picture 4" descr="Image result for hard disk drive transparent">
            <a:extLst>
              <a:ext uri="{FF2B5EF4-FFF2-40B4-BE49-F238E27FC236}">
                <a16:creationId xmlns:a16="http://schemas.microsoft.com/office/drawing/2014/main" id="{C06376A3-F7B1-7E41-A829-74AD1B329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36" y="5540596"/>
            <a:ext cx="552150" cy="4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to_ddr333memory_350.gif">
            <a:extLst>
              <a:ext uri="{FF2B5EF4-FFF2-40B4-BE49-F238E27FC236}">
                <a16:creationId xmlns:a16="http://schemas.microsoft.com/office/drawing/2014/main" id="{15E1E7D0-F976-8749-9385-1E287631D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07" y="4690226"/>
            <a:ext cx="585359" cy="577912"/>
          </a:xfrm>
          <a:prstGeom prst="rect">
            <a:avLst/>
          </a:prstGeom>
        </p:spPr>
      </p:pic>
      <p:pic>
        <p:nvPicPr>
          <p:cNvPr id="48" name="Picture 4" descr="Image result for hard disk drive transparent">
            <a:extLst>
              <a:ext uri="{FF2B5EF4-FFF2-40B4-BE49-F238E27FC236}">
                <a16:creationId xmlns:a16="http://schemas.microsoft.com/office/drawing/2014/main" id="{19D65204-30C5-8B48-AABD-4C5457DD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926" y="2767633"/>
            <a:ext cx="552150" cy="4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to_ddr333memory_350.gif">
            <a:extLst>
              <a:ext uri="{FF2B5EF4-FFF2-40B4-BE49-F238E27FC236}">
                <a16:creationId xmlns:a16="http://schemas.microsoft.com/office/drawing/2014/main" id="{8526E9E9-58AD-8B43-9CA9-2BFBBFD7F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97" y="1917263"/>
            <a:ext cx="585359" cy="5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20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D580-6413-D748-936D-EDE6F4E9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execution of tasks over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8BDB-1624-5D46-8236-8950143D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0272-49EC-A14D-AE7B-9B48D7FB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9633B-D181-A242-B7EB-C21C078B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5BF974-9C8B-A544-8769-00C9D8FB70BE}"/>
              </a:ext>
            </a:extLst>
          </p:cNvPr>
          <p:cNvGrpSpPr/>
          <p:nvPr/>
        </p:nvGrpSpPr>
        <p:grpSpPr>
          <a:xfrm>
            <a:off x="2464832" y="1900775"/>
            <a:ext cx="3993118" cy="3851442"/>
            <a:chOff x="4693682" y="2743323"/>
            <a:chExt cx="3993118" cy="38514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3FB03C-9D1C-DF45-98F7-D8E12F34F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3682" y="318885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0F2384-8C99-FC40-8459-B6F97FD4A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8420455-F4CB-6C4C-9325-DE1D4D5F3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EBAF3B-68E5-BB40-84C9-31618154A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973F9E-93FB-0743-AEF1-2AD8AF34094E}"/>
              </a:ext>
            </a:extLst>
          </p:cNvPr>
          <p:cNvGrpSpPr/>
          <p:nvPr/>
        </p:nvGrpSpPr>
        <p:grpSpPr>
          <a:xfrm>
            <a:off x="2532144" y="1900775"/>
            <a:ext cx="3806083" cy="3075342"/>
            <a:chOff x="4693682" y="2707533"/>
            <a:chExt cx="3806083" cy="307534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777B858-3F0B-9241-8BF8-585B069949E2}"/>
                </a:ext>
              </a:extLst>
            </p:cNvPr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77E98F6-A767-234D-8BBD-2706CD0C6932}"/>
                </a:ext>
              </a:extLst>
            </p:cNvPr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1A05E9D-5E13-4E4B-94C4-8ADFAE28D17E}"/>
                </a:ext>
              </a:extLst>
            </p:cNvPr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F42DD4-51F6-A84F-9406-9DEBB4C73447}"/>
                </a:ext>
              </a:extLst>
            </p:cNvPr>
            <p:cNvSpPr/>
            <p:nvPr/>
          </p:nvSpPr>
          <p:spPr>
            <a:xfrm>
              <a:off x="4693682" y="3128487"/>
              <a:ext cx="914400" cy="357908"/>
            </a:xfrm>
            <a:prstGeom prst="roundRect">
              <a:avLst/>
            </a:prstGeom>
            <a:solidFill>
              <a:srgbClr val="00B050"/>
            </a:solidFill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019715-BB50-A543-A98D-6F4FD4380866}"/>
              </a:ext>
            </a:extLst>
          </p:cNvPr>
          <p:cNvCxnSpPr>
            <a:cxnSpLocks/>
          </p:cNvCxnSpPr>
          <p:nvPr/>
        </p:nvCxnSpPr>
        <p:spPr>
          <a:xfrm flipV="1">
            <a:off x="3477262" y="2199805"/>
            <a:ext cx="1890798" cy="280913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572A8-247C-6B41-8900-EBC1EC4BA4EE}"/>
              </a:ext>
            </a:extLst>
          </p:cNvPr>
          <p:cNvCxnSpPr>
            <a:cxnSpLocks/>
          </p:cNvCxnSpPr>
          <p:nvPr/>
        </p:nvCxnSpPr>
        <p:spPr>
          <a:xfrm>
            <a:off x="3370301" y="2693950"/>
            <a:ext cx="1958551" cy="122679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39D06B-7613-A249-AED4-1CDEBE9BFE5D}"/>
              </a:ext>
            </a:extLst>
          </p:cNvPr>
          <p:cNvCxnSpPr>
            <a:cxnSpLocks/>
          </p:cNvCxnSpPr>
          <p:nvPr/>
        </p:nvCxnSpPr>
        <p:spPr>
          <a:xfrm>
            <a:off x="3169608" y="2679637"/>
            <a:ext cx="781370" cy="1944344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C21B66-D1F1-9D4E-A199-AFB83651F9B4}"/>
              </a:ext>
            </a:extLst>
          </p:cNvPr>
          <p:cNvSpPr txBox="1"/>
          <p:nvPr/>
        </p:nvSpPr>
        <p:spPr>
          <a:xfrm>
            <a:off x="4218480" y="2294976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tasks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904EFC-B563-4A4B-87A6-584C7F27966C}"/>
              </a:ext>
            </a:extLst>
          </p:cNvPr>
          <p:cNvSpPr/>
          <p:nvPr/>
        </p:nvSpPr>
        <p:spPr>
          <a:xfrm>
            <a:off x="5415199" y="2502477"/>
            <a:ext cx="791061" cy="320596"/>
          </a:xfrm>
          <a:prstGeom prst="rect">
            <a:avLst/>
          </a:prstGeom>
          <a:solidFill>
            <a:srgbClr val="EF7B74"/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D56F96-DEB6-0445-B428-2AD9FAD18DB0}"/>
              </a:ext>
            </a:extLst>
          </p:cNvPr>
          <p:cNvSpPr/>
          <p:nvPr/>
        </p:nvSpPr>
        <p:spPr>
          <a:xfrm>
            <a:off x="5297436" y="4552460"/>
            <a:ext cx="819727" cy="320596"/>
          </a:xfrm>
          <a:prstGeom prst="rect">
            <a:avLst/>
          </a:prstGeom>
          <a:solidFill>
            <a:srgbClr val="EF7B74"/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E2743A-8120-1D42-A690-1A8475BBF758}"/>
              </a:ext>
            </a:extLst>
          </p:cNvPr>
          <p:cNvSpPr/>
          <p:nvPr/>
        </p:nvSpPr>
        <p:spPr>
          <a:xfrm>
            <a:off x="3451515" y="5214138"/>
            <a:ext cx="806782" cy="320596"/>
          </a:xfrm>
          <a:prstGeom prst="rect">
            <a:avLst/>
          </a:prstGeom>
          <a:solidFill>
            <a:srgbClr val="EF7B74"/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pic>
        <p:nvPicPr>
          <p:cNvPr id="28" name="Picture 4" descr="Image result for hard disk drive transparent">
            <a:extLst>
              <a:ext uri="{FF2B5EF4-FFF2-40B4-BE49-F238E27FC236}">
                <a16:creationId xmlns:a16="http://schemas.microsoft.com/office/drawing/2014/main" id="{2565E84D-5272-B340-B72B-79AD5BBF0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67" y="4868986"/>
            <a:ext cx="552150" cy="4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to_ddr333memory_350.gif">
            <a:extLst>
              <a:ext uri="{FF2B5EF4-FFF2-40B4-BE49-F238E27FC236}">
                <a16:creationId xmlns:a16="http://schemas.microsoft.com/office/drawing/2014/main" id="{5D1B3CAB-13C0-144D-9133-5851C860D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38" y="4018616"/>
            <a:ext cx="585359" cy="577912"/>
          </a:xfrm>
          <a:prstGeom prst="rect">
            <a:avLst/>
          </a:prstGeom>
        </p:spPr>
      </p:pic>
      <p:pic>
        <p:nvPicPr>
          <p:cNvPr id="30" name="Picture 4" descr="Image result for hard disk drive transparent">
            <a:extLst>
              <a:ext uri="{FF2B5EF4-FFF2-40B4-BE49-F238E27FC236}">
                <a16:creationId xmlns:a16="http://schemas.microsoft.com/office/drawing/2014/main" id="{54BA04A1-081A-5945-AF1D-CF77AFBAE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36" y="5540596"/>
            <a:ext cx="552150" cy="4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to_ddr333memory_350.gif">
            <a:extLst>
              <a:ext uri="{FF2B5EF4-FFF2-40B4-BE49-F238E27FC236}">
                <a16:creationId xmlns:a16="http://schemas.microsoft.com/office/drawing/2014/main" id="{CE8060E4-9DA9-254C-A325-726E070D0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07" y="4690226"/>
            <a:ext cx="585359" cy="577912"/>
          </a:xfrm>
          <a:prstGeom prst="rect">
            <a:avLst/>
          </a:prstGeom>
        </p:spPr>
      </p:pic>
      <p:pic>
        <p:nvPicPr>
          <p:cNvPr id="32" name="Picture 4" descr="Image result for hard disk drive transparent">
            <a:extLst>
              <a:ext uri="{FF2B5EF4-FFF2-40B4-BE49-F238E27FC236}">
                <a16:creationId xmlns:a16="http://schemas.microsoft.com/office/drawing/2014/main" id="{39F75DA8-9128-DA44-A3B5-44946EA9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926" y="2767633"/>
            <a:ext cx="552150" cy="4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to_ddr333memory_350.gif">
            <a:extLst>
              <a:ext uri="{FF2B5EF4-FFF2-40B4-BE49-F238E27FC236}">
                <a16:creationId xmlns:a16="http://schemas.microsoft.com/office/drawing/2014/main" id="{E849AB9D-4287-2D4D-89B2-42BAEDE11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97" y="1917263"/>
            <a:ext cx="585359" cy="5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1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FA9C-F0C1-C146-AC69-12980559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94FB-B86F-864D-8762-55E311CA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Scaled analytics to thousands of machines</a:t>
            </a:r>
          </a:p>
          <a:p>
            <a:r>
              <a:rPr lang="en-US" dirty="0"/>
              <a:t>Eliminated fault-tolerance as a concern</a:t>
            </a:r>
          </a:p>
          <a:p>
            <a:endParaRPr lang="en-US" dirty="0"/>
          </a:p>
          <a:p>
            <a:r>
              <a:rPr lang="en-US" b="1" dirty="0"/>
              <a:t>Not very expressive</a:t>
            </a:r>
          </a:p>
          <a:p>
            <a:pPr lvl="1"/>
            <a:r>
              <a:rPr lang="en-US" dirty="0"/>
              <a:t>Iterative algorithms</a:t>
            </a:r>
          </a:p>
          <a:p>
            <a:pPr marL="457189" lvl="1" indent="0">
              <a:buNone/>
            </a:pPr>
            <a:r>
              <a:rPr lang="en-US" dirty="0"/>
              <a:t>   (PageRank, Logistic Regression, Transitive Closure)</a:t>
            </a:r>
          </a:p>
          <a:p>
            <a:pPr lvl="1"/>
            <a:r>
              <a:rPr lang="en-US" dirty="0"/>
              <a:t>Interactive and ad-hoc queries</a:t>
            </a:r>
          </a:p>
          <a:p>
            <a:pPr marL="457189" lvl="1" indent="0">
              <a:buNone/>
            </a:pPr>
            <a:r>
              <a:rPr lang="en-US" dirty="0"/>
              <a:t>   (Interactive Log Debugging)</a:t>
            </a:r>
          </a:p>
          <a:p>
            <a:pPr lvl="1"/>
            <a:endParaRPr lang="en-US" dirty="0"/>
          </a:p>
          <a:p>
            <a:r>
              <a:rPr lang="en-US" dirty="0"/>
              <a:t>Lots of specialized frameworks</a:t>
            </a:r>
          </a:p>
          <a:p>
            <a:pPr lvl="1"/>
            <a:r>
              <a:rPr lang="en-US" dirty="0"/>
              <a:t>Pregel, </a:t>
            </a:r>
            <a:r>
              <a:rPr lang="en-US" dirty="0" err="1"/>
              <a:t>GraphLab</a:t>
            </a:r>
            <a:r>
              <a:rPr lang="en-US" dirty="0"/>
              <a:t>, </a:t>
            </a:r>
            <a:r>
              <a:rPr lang="en-US" dirty="0" err="1"/>
              <a:t>PowerGraph</a:t>
            </a:r>
            <a:r>
              <a:rPr lang="en-US" dirty="0"/>
              <a:t>, </a:t>
            </a:r>
            <a:r>
              <a:rPr lang="en-US" dirty="0" err="1"/>
              <a:t>DryadLINQ</a:t>
            </a:r>
            <a:r>
              <a:rPr lang="en-US" dirty="0"/>
              <a:t>, </a:t>
            </a:r>
            <a:r>
              <a:rPr lang="en-US" dirty="0" err="1"/>
              <a:t>HaLoop</a:t>
            </a:r>
            <a:r>
              <a:rPr lang="en-US" dirty="0"/>
              <a:t>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D89F-37FD-CE40-88FF-147223EF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894F-FC21-5446-8A90-7D8401FE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619E-0F9F-0645-BF94-753EE4F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65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D580-6413-D748-936D-EDE6F4E9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execution of tasks over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8BDB-1624-5D46-8236-8950143D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0272-49EC-A14D-AE7B-9B48D7FB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9633B-D181-A242-B7EB-C21C078B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5BF974-9C8B-A544-8769-00C9D8FB70BE}"/>
              </a:ext>
            </a:extLst>
          </p:cNvPr>
          <p:cNvGrpSpPr/>
          <p:nvPr/>
        </p:nvGrpSpPr>
        <p:grpSpPr>
          <a:xfrm>
            <a:off x="2464832" y="1900775"/>
            <a:ext cx="3993118" cy="3851442"/>
            <a:chOff x="4693682" y="2743323"/>
            <a:chExt cx="3993118" cy="38514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3FB03C-9D1C-DF45-98F7-D8E12F34F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3682" y="318885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0F2384-8C99-FC40-8459-B6F97FD4A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8420455-F4CB-6C4C-9325-DE1D4D5F3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EBAF3B-68E5-BB40-84C9-31618154A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973F9E-93FB-0743-AEF1-2AD8AF34094E}"/>
              </a:ext>
            </a:extLst>
          </p:cNvPr>
          <p:cNvGrpSpPr/>
          <p:nvPr/>
        </p:nvGrpSpPr>
        <p:grpSpPr>
          <a:xfrm>
            <a:off x="2532144" y="1900775"/>
            <a:ext cx="3806083" cy="3075342"/>
            <a:chOff x="4693682" y="2707533"/>
            <a:chExt cx="3806083" cy="307534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777B858-3F0B-9241-8BF8-585B069949E2}"/>
                </a:ext>
              </a:extLst>
            </p:cNvPr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77E98F6-A767-234D-8BBD-2706CD0C6932}"/>
                </a:ext>
              </a:extLst>
            </p:cNvPr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1A05E9D-5E13-4E4B-94C4-8ADFAE28D17E}"/>
                </a:ext>
              </a:extLst>
            </p:cNvPr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F42DD4-51F6-A84F-9406-9DEBB4C73447}"/>
                </a:ext>
              </a:extLst>
            </p:cNvPr>
            <p:cNvSpPr/>
            <p:nvPr/>
          </p:nvSpPr>
          <p:spPr>
            <a:xfrm>
              <a:off x="4693682" y="3128487"/>
              <a:ext cx="914400" cy="357908"/>
            </a:xfrm>
            <a:prstGeom prst="roundRect">
              <a:avLst/>
            </a:prstGeom>
            <a:solidFill>
              <a:srgbClr val="00B050"/>
            </a:solidFill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019715-BB50-A543-A98D-6F4FD4380866}"/>
              </a:ext>
            </a:extLst>
          </p:cNvPr>
          <p:cNvCxnSpPr>
            <a:cxnSpLocks/>
          </p:cNvCxnSpPr>
          <p:nvPr/>
        </p:nvCxnSpPr>
        <p:spPr>
          <a:xfrm flipV="1">
            <a:off x="3477262" y="2199805"/>
            <a:ext cx="1890798" cy="280913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572A8-247C-6B41-8900-EBC1EC4BA4EE}"/>
              </a:ext>
            </a:extLst>
          </p:cNvPr>
          <p:cNvCxnSpPr>
            <a:cxnSpLocks/>
          </p:cNvCxnSpPr>
          <p:nvPr/>
        </p:nvCxnSpPr>
        <p:spPr>
          <a:xfrm>
            <a:off x="3370301" y="2693950"/>
            <a:ext cx="1958551" cy="122679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39D06B-7613-A249-AED4-1CDEBE9BFE5D}"/>
              </a:ext>
            </a:extLst>
          </p:cNvPr>
          <p:cNvCxnSpPr>
            <a:cxnSpLocks/>
          </p:cNvCxnSpPr>
          <p:nvPr/>
        </p:nvCxnSpPr>
        <p:spPr>
          <a:xfrm>
            <a:off x="3169608" y="2679637"/>
            <a:ext cx="781370" cy="1944344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C21B66-D1F1-9D4E-A199-AFB83651F9B4}"/>
              </a:ext>
            </a:extLst>
          </p:cNvPr>
          <p:cNvSpPr txBox="1"/>
          <p:nvPr/>
        </p:nvSpPr>
        <p:spPr>
          <a:xfrm>
            <a:off x="4218480" y="2294976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tasks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C9B1E6-F575-9840-94A5-B3422E2055D1}"/>
              </a:ext>
            </a:extLst>
          </p:cNvPr>
          <p:cNvSpPr/>
          <p:nvPr/>
        </p:nvSpPr>
        <p:spPr>
          <a:xfrm>
            <a:off x="5415199" y="2502477"/>
            <a:ext cx="791061" cy="320596"/>
          </a:xfrm>
          <a:prstGeom prst="rect">
            <a:avLst/>
          </a:prstGeom>
          <a:solidFill>
            <a:srgbClr val="EF7B74"/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16162D-2067-6C4D-AB43-C1F732685170}"/>
              </a:ext>
            </a:extLst>
          </p:cNvPr>
          <p:cNvSpPr/>
          <p:nvPr/>
        </p:nvSpPr>
        <p:spPr>
          <a:xfrm>
            <a:off x="5297436" y="4552460"/>
            <a:ext cx="819727" cy="320596"/>
          </a:xfrm>
          <a:prstGeom prst="rect">
            <a:avLst/>
          </a:prstGeom>
          <a:solidFill>
            <a:srgbClr val="EF7B74"/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1B87F-64ED-2349-942B-0EFE13719F22}"/>
              </a:ext>
            </a:extLst>
          </p:cNvPr>
          <p:cNvSpPr/>
          <p:nvPr/>
        </p:nvSpPr>
        <p:spPr>
          <a:xfrm>
            <a:off x="3451515" y="5214138"/>
            <a:ext cx="806782" cy="320596"/>
          </a:xfrm>
          <a:prstGeom prst="rect">
            <a:avLst/>
          </a:prstGeom>
          <a:solidFill>
            <a:srgbClr val="EF7B74"/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pic>
        <p:nvPicPr>
          <p:cNvPr id="28" name="Picture 4" descr="Image result for hard disk drive transparent">
            <a:extLst>
              <a:ext uri="{FF2B5EF4-FFF2-40B4-BE49-F238E27FC236}">
                <a16:creationId xmlns:a16="http://schemas.microsoft.com/office/drawing/2014/main" id="{18C7E0E1-4C98-1749-B332-A53C22890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67" y="4868986"/>
            <a:ext cx="552150" cy="4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to_ddr333memory_350.gif">
            <a:extLst>
              <a:ext uri="{FF2B5EF4-FFF2-40B4-BE49-F238E27FC236}">
                <a16:creationId xmlns:a16="http://schemas.microsoft.com/office/drawing/2014/main" id="{8E2C15D8-9EA2-A84F-8BD3-2D6564426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38" y="4018616"/>
            <a:ext cx="585359" cy="577912"/>
          </a:xfrm>
          <a:prstGeom prst="rect">
            <a:avLst/>
          </a:prstGeom>
        </p:spPr>
      </p:pic>
      <p:pic>
        <p:nvPicPr>
          <p:cNvPr id="30" name="Picture 4" descr="Image result for hard disk drive transparent">
            <a:extLst>
              <a:ext uri="{FF2B5EF4-FFF2-40B4-BE49-F238E27FC236}">
                <a16:creationId xmlns:a16="http://schemas.microsoft.com/office/drawing/2014/main" id="{6C1BCDE4-F75C-6B41-A682-596AF1578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36" y="5540596"/>
            <a:ext cx="552150" cy="4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to_ddr333memory_350.gif">
            <a:extLst>
              <a:ext uri="{FF2B5EF4-FFF2-40B4-BE49-F238E27FC236}">
                <a16:creationId xmlns:a16="http://schemas.microsoft.com/office/drawing/2014/main" id="{C2EFBB80-5C4B-214A-BBA4-EC68CCC30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07" y="4690226"/>
            <a:ext cx="585359" cy="577912"/>
          </a:xfrm>
          <a:prstGeom prst="rect">
            <a:avLst/>
          </a:prstGeom>
        </p:spPr>
      </p:pic>
      <p:pic>
        <p:nvPicPr>
          <p:cNvPr id="32" name="Picture 4" descr="Image result for hard disk drive transparent">
            <a:extLst>
              <a:ext uri="{FF2B5EF4-FFF2-40B4-BE49-F238E27FC236}">
                <a16:creationId xmlns:a16="http://schemas.microsoft.com/office/drawing/2014/main" id="{B72E237D-C4A9-A743-976F-D17DCBABC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926" y="2767633"/>
            <a:ext cx="552150" cy="4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to_ddr333memory_350.gif">
            <a:extLst>
              <a:ext uri="{FF2B5EF4-FFF2-40B4-BE49-F238E27FC236}">
                <a16:creationId xmlns:a16="http://schemas.microsoft.com/office/drawing/2014/main" id="{B2ECB3FF-C3BE-3549-8505-0EEF414A0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97" y="1917263"/>
            <a:ext cx="585359" cy="5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55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D580-6413-D748-936D-EDE6F4E9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execution of tasks over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8BDB-1624-5D46-8236-8950143D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0272-49EC-A14D-AE7B-9B48D7FB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9633B-D181-A242-B7EB-C21C078B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5BF974-9C8B-A544-8769-00C9D8FB70BE}"/>
              </a:ext>
            </a:extLst>
          </p:cNvPr>
          <p:cNvGrpSpPr/>
          <p:nvPr/>
        </p:nvGrpSpPr>
        <p:grpSpPr>
          <a:xfrm>
            <a:off x="2464832" y="1900775"/>
            <a:ext cx="3993118" cy="3851442"/>
            <a:chOff x="4693682" y="2743323"/>
            <a:chExt cx="3993118" cy="38514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3FB03C-9D1C-DF45-98F7-D8E12F34F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3682" y="318885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0F2384-8C99-FC40-8459-B6F97FD4A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8420455-F4CB-6C4C-9325-DE1D4D5F3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EBAF3B-68E5-BB40-84C9-31618154A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F39FCD9-8757-FA44-8490-514E149F9A06}"/>
              </a:ext>
            </a:extLst>
          </p:cNvPr>
          <p:cNvSpPr/>
          <p:nvPr/>
        </p:nvSpPr>
        <p:spPr>
          <a:xfrm>
            <a:off x="5415199" y="2502477"/>
            <a:ext cx="791061" cy="320596"/>
          </a:xfrm>
          <a:prstGeom prst="rect">
            <a:avLst/>
          </a:prstGeom>
          <a:solidFill>
            <a:srgbClr val="EF7B74"/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C3D26E-F2C3-B047-9DF4-698693F24A62}"/>
              </a:ext>
            </a:extLst>
          </p:cNvPr>
          <p:cNvSpPr/>
          <p:nvPr/>
        </p:nvSpPr>
        <p:spPr>
          <a:xfrm>
            <a:off x="5297436" y="4552460"/>
            <a:ext cx="819727" cy="320596"/>
          </a:xfrm>
          <a:prstGeom prst="rect">
            <a:avLst/>
          </a:prstGeom>
          <a:solidFill>
            <a:srgbClr val="EF7B74"/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C6ADFB-BADA-0546-89DE-7E95824A8CC1}"/>
              </a:ext>
            </a:extLst>
          </p:cNvPr>
          <p:cNvSpPr/>
          <p:nvPr/>
        </p:nvSpPr>
        <p:spPr>
          <a:xfrm>
            <a:off x="3451515" y="5214138"/>
            <a:ext cx="806782" cy="320596"/>
          </a:xfrm>
          <a:prstGeom prst="rect">
            <a:avLst/>
          </a:prstGeom>
          <a:solidFill>
            <a:srgbClr val="EF7B74"/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658F4-89BB-3B44-8C5E-025073923612}"/>
              </a:ext>
            </a:extLst>
          </p:cNvPr>
          <p:cNvCxnSpPr>
            <a:cxnSpLocks/>
          </p:cNvCxnSpPr>
          <p:nvPr/>
        </p:nvCxnSpPr>
        <p:spPr>
          <a:xfrm flipV="1">
            <a:off x="3477262" y="2199805"/>
            <a:ext cx="1890798" cy="280913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6B46DC-F219-194A-9581-DAD1DEFF5690}"/>
              </a:ext>
            </a:extLst>
          </p:cNvPr>
          <p:cNvCxnSpPr>
            <a:cxnSpLocks/>
          </p:cNvCxnSpPr>
          <p:nvPr/>
        </p:nvCxnSpPr>
        <p:spPr>
          <a:xfrm>
            <a:off x="3370301" y="2693950"/>
            <a:ext cx="1958551" cy="122679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0137BD-5043-F546-9752-A96280FEB2B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169608" y="2679637"/>
            <a:ext cx="781370" cy="1944344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973F9E-93FB-0743-AEF1-2AD8AF34094E}"/>
              </a:ext>
            </a:extLst>
          </p:cNvPr>
          <p:cNvGrpSpPr/>
          <p:nvPr/>
        </p:nvGrpSpPr>
        <p:grpSpPr>
          <a:xfrm>
            <a:off x="2532144" y="1900775"/>
            <a:ext cx="3806083" cy="3075342"/>
            <a:chOff x="4693682" y="2707533"/>
            <a:chExt cx="3806083" cy="307534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777B858-3F0B-9241-8BF8-585B069949E2}"/>
                </a:ext>
              </a:extLst>
            </p:cNvPr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77E98F6-A767-234D-8BBD-2706CD0C6932}"/>
                </a:ext>
              </a:extLst>
            </p:cNvPr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1A05E9D-5E13-4E4B-94C4-8ADFAE28D17E}"/>
                </a:ext>
              </a:extLst>
            </p:cNvPr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F42DD4-51F6-A84F-9406-9DEBB4C73447}"/>
                </a:ext>
              </a:extLst>
            </p:cNvPr>
            <p:cNvSpPr/>
            <p:nvPr/>
          </p:nvSpPr>
          <p:spPr>
            <a:xfrm>
              <a:off x="4693682" y="3128487"/>
              <a:ext cx="914400" cy="357908"/>
            </a:xfrm>
            <a:prstGeom prst="roundRect">
              <a:avLst/>
            </a:prstGeom>
            <a:solidFill>
              <a:srgbClr val="00B050"/>
            </a:solidFill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3DCF59-9FD9-924C-BAF0-1B6B697DDC5F}"/>
              </a:ext>
            </a:extLst>
          </p:cNvPr>
          <p:cNvCxnSpPr>
            <a:cxnSpLocks/>
          </p:cNvCxnSpPr>
          <p:nvPr/>
        </p:nvCxnSpPr>
        <p:spPr>
          <a:xfrm flipH="1" flipV="1">
            <a:off x="3057078" y="2679637"/>
            <a:ext cx="747278" cy="1872823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9AB0BF-38A9-F346-8BAF-33AC899357C0}"/>
              </a:ext>
            </a:extLst>
          </p:cNvPr>
          <p:cNvCxnSpPr>
            <a:cxnSpLocks/>
          </p:cNvCxnSpPr>
          <p:nvPr/>
        </p:nvCxnSpPr>
        <p:spPr>
          <a:xfrm flipH="1" flipV="1">
            <a:off x="3462234" y="2637509"/>
            <a:ext cx="2009736" cy="126512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3B04B2-4023-6347-B3C2-70993B26A333}"/>
              </a:ext>
            </a:extLst>
          </p:cNvPr>
          <p:cNvCxnSpPr>
            <a:cxnSpLocks/>
          </p:cNvCxnSpPr>
          <p:nvPr/>
        </p:nvCxnSpPr>
        <p:spPr>
          <a:xfrm flipH="1">
            <a:off x="3477262" y="2099229"/>
            <a:ext cx="1867708" cy="290447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26A88E-9DD5-1F4E-B2BA-68140176F29A}"/>
              </a:ext>
            </a:extLst>
          </p:cNvPr>
          <p:cNvSpPr txBox="1"/>
          <p:nvPr/>
        </p:nvSpPr>
        <p:spPr>
          <a:xfrm>
            <a:off x="4218480" y="2294976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tasks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3421FE-D3C4-DE42-AD0C-E09480CE33DA}"/>
              </a:ext>
            </a:extLst>
          </p:cNvPr>
          <p:cNvSpPr txBox="1"/>
          <p:nvPr/>
        </p:nvSpPr>
        <p:spPr>
          <a:xfrm>
            <a:off x="3854906" y="180816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results</a:t>
            </a:r>
          </a:p>
        </p:txBody>
      </p:sp>
      <p:pic>
        <p:nvPicPr>
          <p:cNvPr id="28" name="Picture 4" descr="Image result for hard disk drive transparent">
            <a:extLst>
              <a:ext uri="{FF2B5EF4-FFF2-40B4-BE49-F238E27FC236}">
                <a16:creationId xmlns:a16="http://schemas.microsoft.com/office/drawing/2014/main" id="{C94047BC-CE36-FA43-B6F3-122D2B8ED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67" y="4868986"/>
            <a:ext cx="552150" cy="4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to_ddr333memory_350.gif">
            <a:extLst>
              <a:ext uri="{FF2B5EF4-FFF2-40B4-BE49-F238E27FC236}">
                <a16:creationId xmlns:a16="http://schemas.microsoft.com/office/drawing/2014/main" id="{1460A36F-3D2D-D946-84C0-E33841CB5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38" y="4018616"/>
            <a:ext cx="585359" cy="577912"/>
          </a:xfrm>
          <a:prstGeom prst="rect">
            <a:avLst/>
          </a:prstGeom>
        </p:spPr>
      </p:pic>
      <p:pic>
        <p:nvPicPr>
          <p:cNvPr id="30" name="Picture 4" descr="Image result for hard disk drive transparent">
            <a:extLst>
              <a:ext uri="{FF2B5EF4-FFF2-40B4-BE49-F238E27FC236}">
                <a16:creationId xmlns:a16="http://schemas.microsoft.com/office/drawing/2014/main" id="{B77A2729-98BC-4C43-ACFD-BA2DE5D7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36" y="5540596"/>
            <a:ext cx="552150" cy="4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to_ddr333memory_350.gif">
            <a:extLst>
              <a:ext uri="{FF2B5EF4-FFF2-40B4-BE49-F238E27FC236}">
                <a16:creationId xmlns:a16="http://schemas.microsoft.com/office/drawing/2014/main" id="{C6D49921-9822-2D47-BFB4-8658CE961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07" y="4690226"/>
            <a:ext cx="585359" cy="577912"/>
          </a:xfrm>
          <a:prstGeom prst="rect">
            <a:avLst/>
          </a:prstGeom>
        </p:spPr>
      </p:pic>
      <p:pic>
        <p:nvPicPr>
          <p:cNvPr id="32" name="Picture 4" descr="Image result for hard disk drive transparent">
            <a:extLst>
              <a:ext uri="{FF2B5EF4-FFF2-40B4-BE49-F238E27FC236}">
                <a16:creationId xmlns:a16="http://schemas.microsoft.com/office/drawing/2014/main" id="{30DE4258-B489-AD42-B4AC-D4198456F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926" y="2767633"/>
            <a:ext cx="552150" cy="4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to_ddr333memory_350.gif">
            <a:extLst>
              <a:ext uri="{FF2B5EF4-FFF2-40B4-BE49-F238E27FC236}">
                <a16:creationId xmlns:a16="http://schemas.microsoft.com/office/drawing/2014/main" id="{1647076D-01F4-D649-B178-84EF6CD38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97" y="1917263"/>
            <a:ext cx="585359" cy="5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13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700" dirty="0"/>
              <a:t>Interactive debugging (control and data 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/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lines = </a:t>
            </a:r>
            <a:r>
              <a:rPr lang="en-US" sz="1600" dirty="0" err="1">
                <a:latin typeface="Lucida Console"/>
                <a:cs typeface="Lucida Console"/>
              </a:rPr>
              <a:t>spark.textFile(“hdfs</a:t>
            </a:r>
            <a:r>
              <a:rPr lang="en-US" sz="1600" dirty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errors = </a:t>
            </a:r>
            <a:r>
              <a:rPr lang="en-US" sz="1600" dirty="0" err="1">
                <a:latin typeface="Lucida Console"/>
                <a:cs typeface="Lucida Console"/>
              </a:rPr>
              <a:t>lines.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>
                <a:latin typeface="Lucida Console"/>
                <a:cs typeface="Lucida Console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messages = errors.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persist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rgbClr val="00B050"/>
            </a:solidFill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_.contains(“MySQL”)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_.contains(“HDFS”)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681829" y="4039068"/>
            <a:ext cx="943617" cy="295960"/>
          </a:xfrm>
          <a:prstGeom prst="wedgeRectCallout">
            <a:avLst>
              <a:gd name="adj1" fmla="val -96339"/>
              <a:gd name="adj2" fmla="val 61948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Action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04092" y="5606897"/>
            <a:ext cx="4380688" cy="728910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Helvetica" pitchFamily="2" charset="0"/>
              </a:rPr>
              <a:t>Result:</a:t>
            </a:r>
            <a:r>
              <a:rPr lang="en-US" sz="1800" dirty="0">
                <a:latin typeface="Helvetica" pitchFamily="2" charset="0"/>
              </a:rPr>
              <a:t> full-text search of Wikipedia in &lt;1 sec (</a:t>
            </a:r>
            <a:r>
              <a:rPr lang="en-US" sz="1800" dirty="0" err="1">
                <a:latin typeface="Helvetica" pitchFamily="2" charset="0"/>
              </a:rPr>
              <a:t>vs</a:t>
            </a:r>
            <a:r>
              <a:rPr lang="en-US" sz="1800" dirty="0">
                <a:latin typeface="Helvetica" pitchFamily="2" charset="0"/>
              </a:rPr>
              <a:t> 20 sec for on-disk data)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04092" y="5606897"/>
            <a:ext cx="4380688" cy="736518"/>
          </a:xfrm>
          <a:prstGeom prst="roundRect">
            <a:avLst>
              <a:gd name="adj" fmla="val 10339"/>
            </a:avLst>
          </a:prstGeom>
          <a:solidFill>
            <a:srgbClr val="F3DCDB"/>
          </a:solidFill>
          <a:ln w="19050">
            <a:solidFill>
              <a:srgbClr val="C00000"/>
            </a:solidFill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Helvetica" pitchFamily="2" charset="0"/>
              </a:rPr>
              <a:t>Result:</a:t>
            </a:r>
            <a:r>
              <a:rPr lang="en-US" sz="1800" dirty="0">
                <a:latin typeface="Helvetica" pitchFamily="2" charset="0"/>
              </a:rPr>
              <a:t> scaled to 1 TB data in 5-7 sec</a:t>
            </a:r>
            <a:br>
              <a:rPr lang="en-US" sz="1800" dirty="0">
                <a:latin typeface="Helvetica" pitchFamily="2" charset="0"/>
              </a:rPr>
            </a:br>
            <a:r>
              <a:rPr lang="en-US" sz="1800" dirty="0">
                <a:latin typeface="Helvetica" pitchFamily="2" charset="0"/>
              </a:rPr>
              <a:t>(vs 170 sec for on-disk data)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EAEDD-4B11-5843-BDF9-E0A70C7B645D}"/>
              </a:ext>
            </a:extLst>
          </p:cNvPr>
          <p:cNvGrpSpPr/>
          <p:nvPr/>
        </p:nvGrpSpPr>
        <p:grpSpPr>
          <a:xfrm>
            <a:off x="6048624" y="2568504"/>
            <a:ext cx="2928040" cy="4206445"/>
            <a:chOff x="6048624" y="2568504"/>
            <a:chExt cx="2928040" cy="4206445"/>
          </a:xfrm>
        </p:grpSpPr>
        <p:pic>
          <p:nvPicPr>
            <p:cNvPr id="37" name="Picture 4" descr="Image result for hard disk drive transparent">
              <a:extLst>
                <a:ext uri="{FF2B5EF4-FFF2-40B4-BE49-F238E27FC236}">
                  <a16:creationId xmlns:a16="http://schemas.microsoft.com/office/drawing/2014/main" id="{14DFA468-B116-F94F-9874-EC40DA7A0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301" y="3555384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Image result for hard disk drive transparent">
              <a:extLst>
                <a:ext uri="{FF2B5EF4-FFF2-40B4-BE49-F238E27FC236}">
                  <a16:creationId xmlns:a16="http://schemas.microsoft.com/office/drawing/2014/main" id="{0C2CEC91-F007-D947-9A1A-CEC56B969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6149" y="5624282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hard disk drive transparent">
              <a:extLst>
                <a:ext uri="{FF2B5EF4-FFF2-40B4-BE49-F238E27FC236}">
                  <a16:creationId xmlns:a16="http://schemas.microsoft.com/office/drawing/2014/main" id="{F85DFCE6-AB13-2848-BF24-5C51FBD27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624" y="6340346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to_ddr333memory_350.gif">
              <a:extLst>
                <a:ext uri="{FF2B5EF4-FFF2-40B4-BE49-F238E27FC236}">
                  <a16:creationId xmlns:a16="http://schemas.microsoft.com/office/drawing/2014/main" id="{0B8C1268-32B9-754D-A16B-A0D38C1B9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305" y="2568504"/>
              <a:ext cx="585359" cy="577912"/>
            </a:xfrm>
            <a:prstGeom prst="rect">
              <a:avLst/>
            </a:prstGeom>
          </p:spPr>
        </p:pic>
        <p:pic>
          <p:nvPicPr>
            <p:cNvPr id="45" name="Picture 44" descr="to_ddr333memory_350.gif">
              <a:extLst>
                <a:ext uri="{FF2B5EF4-FFF2-40B4-BE49-F238E27FC236}">
                  <a16:creationId xmlns:a16="http://schemas.microsoft.com/office/drawing/2014/main" id="{82592581-0B45-954E-90B1-5149F0490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365" y="4676136"/>
              <a:ext cx="585359" cy="577912"/>
            </a:xfrm>
            <a:prstGeom prst="rect">
              <a:avLst/>
            </a:prstGeom>
          </p:spPr>
        </p:pic>
        <p:pic>
          <p:nvPicPr>
            <p:cNvPr id="46" name="Picture 45" descr="to_ddr333memory_350.gif">
              <a:extLst>
                <a:ext uri="{FF2B5EF4-FFF2-40B4-BE49-F238E27FC236}">
                  <a16:creationId xmlns:a16="http://schemas.microsoft.com/office/drawing/2014/main" id="{DE871A65-3F62-A343-9030-C0029704B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189" y="5317763"/>
              <a:ext cx="585359" cy="577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9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30702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HadoopRDD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path = </a:t>
            </a:r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hdfs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://…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65058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FilteredRDD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func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 = _.contains(...)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96000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MappedRDD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func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 = _.split(…)</a:t>
            </a:r>
          </a:p>
        </p:txBody>
      </p:sp>
      <p:cxnSp>
        <p:nvCxnSpPr>
          <p:cNvPr id="21" name="Straight Arrow Connector 20"/>
          <p:cNvCxnSpPr>
            <a:stCxn id="11" idx="1"/>
            <a:endCxn id="10" idx="3"/>
          </p:cNvCxnSpPr>
          <p:nvPr/>
        </p:nvCxnSpPr>
        <p:spPr>
          <a:xfrm flipH="1">
            <a:off x="2971800" y="5389488"/>
            <a:ext cx="59325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1"/>
            <a:endCxn id="11" idx="3"/>
          </p:cNvCxnSpPr>
          <p:nvPr/>
        </p:nvCxnSpPr>
        <p:spPr>
          <a:xfrm flipH="1">
            <a:off x="5506156" y="5389488"/>
            <a:ext cx="58984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/>
              <a:t>Fault recovery</a:t>
            </a:r>
          </a:p>
        </p:txBody>
      </p:sp>
    </p:spTree>
    <p:extLst>
      <p:ext uri="{BB962C8B-B14F-4D97-AF65-F5344CB8AC3E}">
        <p14:creationId xmlns:p14="http://schemas.microsoft.com/office/powerpoint/2010/main" val="1516703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HadoopRDD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/>
                <a:t>path = </a:t>
              </a:r>
              <a:r>
                <a:rPr lang="en-US" sz="1600" dirty="0" err="1"/>
                <a:t>hdfs</a:t>
              </a:r>
              <a:r>
                <a:rPr lang="en-US" sz="16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FilteredRDD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MappedRDD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/>
              <a:t>Fault recovery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HadoopRDD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FilteredRDD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MappedRDD</a:t>
              </a:r>
              <a:endParaRPr lang="en-US" sz="2200" dirty="0"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377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HadoopRDD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/>
                <a:t>path = </a:t>
              </a:r>
              <a:r>
                <a:rPr lang="en-US" sz="1600" dirty="0" err="1"/>
                <a:t>hdfs</a:t>
              </a:r>
              <a:r>
                <a:rPr lang="en-US" sz="16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FilteredRDD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MappedRDD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/>
              <a:t>Fault recovery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HadoopRDD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FilteredRDD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MappedRDD</a:t>
              </a:r>
              <a:endParaRPr lang="en-US" sz="2200" dirty="0">
                <a:latin typeface="Corbel"/>
                <a:cs typeface="Corbel"/>
              </a:endParaRPr>
            </a:p>
          </p:txBody>
        </p:sp>
      </p:grp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872EC172-111C-D04A-9948-5DB55CC473DD}"/>
              </a:ext>
            </a:extLst>
          </p:cNvPr>
          <p:cNvSpPr/>
          <p:nvPr/>
        </p:nvSpPr>
        <p:spPr>
          <a:xfrm>
            <a:off x="4288958" y="4976780"/>
            <a:ext cx="399711" cy="46521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31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Fault recovery results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719824"/>
              </p:ext>
            </p:extLst>
          </p:nvPr>
        </p:nvGraphicFramePr>
        <p:xfrm>
          <a:off x="484522" y="20574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836259" y="2928351"/>
            <a:ext cx="192504" cy="4572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5155" y="247797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rbel"/>
                <a:cs typeface="Corbel"/>
              </a:rPr>
              <a:t>Failure happens</a:t>
            </a:r>
          </a:p>
        </p:txBody>
      </p:sp>
    </p:spTree>
    <p:extLst>
      <p:ext uri="{BB962C8B-B14F-4D97-AF65-F5344CB8AC3E}">
        <p14:creationId xmlns:p14="http://schemas.microsoft.com/office/powerpoint/2010/main" val="1797395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7A61-188A-DC4B-907D-ACB5A159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8253-45D8-854A-A5F0-88D62CC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D957-41AC-A048-90DF-A296B64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1D09-975F-F046-B50A-FE5EAE26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08BB5552-2D7A-A445-8C91-656B7E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1. Start each page with a rank of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800" dirty="0"/>
              <a:t>2. On each iteration, update each page’s rank to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800" dirty="0" err="1"/>
              <a:t>Σ</a:t>
            </a:r>
            <a:r>
              <a:rPr lang="en-US" sz="2800" baseline="-25000" dirty="0" err="1"/>
              <a:t>i</a:t>
            </a:r>
            <a:r>
              <a:rPr lang="en-US" sz="2800" baseline="-25000" dirty="0" err="1">
                <a:latin typeface="Corbel"/>
                <a:cs typeface="Corbel"/>
              </a:rPr>
              <a:t>∈</a:t>
            </a:r>
            <a:r>
              <a:rPr lang="en-US" sz="2800" baseline="-25000" dirty="0" err="1"/>
              <a:t>neighbors</a:t>
            </a:r>
            <a:r>
              <a:rPr lang="en-US" sz="2800" dirty="0"/>
              <a:t> </a:t>
            </a:r>
            <a:r>
              <a:rPr lang="en-US" sz="2800" dirty="0" err="1"/>
              <a:t>rank</a:t>
            </a:r>
            <a:r>
              <a:rPr lang="en-US" sz="2800" baseline="-25000" dirty="0" err="1"/>
              <a:t>i</a:t>
            </a:r>
            <a:r>
              <a:rPr lang="en-US" sz="2800" dirty="0"/>
              <a:t> / |</a:t>
            </a:r>
            <a:r>
              <a:rPr lang="en-US" sz="2800" dirty="0" err="1"/>
              <a:t>neighbors</a:t>
            </a:r>
            <a:r>
              <a:rPr lang="en-US" sz="2800" baseline="-25000" dirty="0" err="1"/>
              <a:t>i</a:t>
            </a:r>
            <a:r>
              <a:rPr lang="en-US" sz="2800" dirty="0"/>
              <a:t>|</a:t>
            </a:r>
            <a:endParaRPr lang="en-US" sz="2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22416F9A-4FA1-B148-A2EC-1053904202EB}"/>
              </a:ext>
            </a:extLst>
          </p:cNvPr>
          <p:cNvSpPr txBox="1">
            <a:spLocks/>
          </p:cNvSpPr>
          <p:nvPr/>
        </p:nvSpPr>
        <p:spPr bwMode="auto">
          <a:xfrm>
            <a:off x="628650" y="3530890"/>
            <a:ext cx="837122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}.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72434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7A61-188A-DC4B-907D-ACB5A159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8253-45D8-854A-A5F0-88D62CC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D957-41AC-A048-90DF-A296B64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1D09-975F-F046-B50A-FE5EAE26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08BB5552-2D7A-A445-8C91-656B7E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1. Start each page with a rank of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800" dirty="0"/>
              <a:t>2. On each iteration, update each page’s rank to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800" dirty="0" err="1"/>
              <a:t>Σ</a:t>
            </a:r>
            <a:r>
              <a:rPr lang="en-US" sz="2800" baseline="-25000" dirty="0" err="1"/>
              <a:t>i</a:t>
            </a:r>
            <a:r>
              <a:rPr lang="en-US" sz="2800" baseline="-25000" dirty="0" err="1">
                <a:latin typeface="Corbel"/>
                <a:cs typeface="Corbel"/>
              </a:rPr>
              <a:t>∈</a:t>
            </a:r>
            <a:r>
              <a:rPr lang="en-US" sz="2800" baseline="-25000" dirty="0" err="1"/>
              <a:t>neighbors</a:t>
            </a:r>
            <a:r>
              <a:rPr lang="en-US" sz="2800" dirty="0"/>
              <a:t> </a:t>
            </a:r>
            <a:r>
              <a:rPr lang="en-US" sz="2800" dirty="0" err="1"/>
              <a:t>rank</a:t>
            </a:r>
            <a:r>
              <a:rPr lang="en-US" sz="2800" baseline="-25000" dirty="0" err="1"/>
              <a:t>i</a:t>
            </a:r>
            <a:r>
              <a:rPr lang="en-US" sz="2800" dirty="0"/>
              <a:t> / |</a:t>
            </a:r>
            <a:r>
              <a:rPr lang="en-US" sz="2800" dirty="0" err="1"/>
              <a:t>neighbors</a:t>
            </a:r>
            <a:r>
              <a:rPr lang="en-US" sz="2800" baseline="-25000" dirty="0" err="1"/>
              <a:t>i</a:t>
            </a:r>
            <a:r>
              <a:rPr lang="en-US" sz="2800" dirty="0"/>
              <a:t>|</a:t>
            </a:r>
            <a:endParaRPr lang="en-US" sz="2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22416F9A-4FA1-B148-A2EC-1053904202EB}"/>
              </a:ext>
            </a:extLst>
          </p:cNvPr>
          <p:cNvSpPr txBox="1">
            <a:spLocks/>
          </p:cNvSpPr>
          <p:nvPr/>
        </p:nvSpPr>
        <p:spPr bwMode="auto">
          <a:xfrm>
            <a:off x="628650" y="3530890"/>
            <a:ext cx="837122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}.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endParaRPr lang="en-US" sz="19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CF794E-30F0-7547-8034-A55D7F4F1491}"/>
              </a:ext>
            </a:extLst>
          </p:cNvPr>
          <p:cNvCxnSpPr>
            <a:cxnSpLocks/>
          </p:cNvCxnSpPr>
          <p:nvPr/>
        </p:nvCxnSpPr>
        <p:spPr>
          <a:xfrm flipH="1">
            <a:off x="1311965" y="3321826"/>
            <a:ext cx="198785" cy="296017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29F764-E301-1A43-AB8A-60FAE3D6584D}"/>
              </a:ext>
            </a:extLst>
          </p:cNvPr>
          <p:cNvSpPr txBox="1"/>
          <p:nvPr/>
        </p:nvSpPr>
        <p:spPr>
          <a:xfrm>
            <a:off x="1023730" y="3051016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</a:t>
            </a:r>
            <a:r>
              <a:rPr lang="en-US" sz="14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Seq</a:t>
            </a:r>
            <a:r>
              <a:rPr lang="en-US" sz="14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[URL])]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BFA311-D462-124D-87FB-6765A57E673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883965" y="4045707"/>
            <a:ext cx="691336" cy="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8B9A0C-B8E3-9F46-8D7D-3540AA9FF32A}"/>
              </a:ext>
            </a:extLst>
          </p:cNvPr>
          <p:cNvSpPr txBox="1"/>
          <p:nvPr/>
        </p:nvSpPr>
        <p:spPr>
          <a:xfrm>
            <a:off x="6575301" y="3891818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Rank)]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8210D-1AA0-814B-ADCD-54AEC6C37A33}"/>
              </a:ext>
            </a:extLst>
          </p:cNvPr>
          <p:cNvSpPr txBox="1"/>
          <p:nvPr/>
        </p:nvSpPr>
        <p:spPr>
          <a:xfrm>
            <a:off x="5426765" y="4321689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(</a:t>
            </a:r>
            <a:r>
              <a:rPr lang="en-US" sz="14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Seq</a:t>
            </a:r>
            <a:r>
              <a:rPr lang="en-US" sz="14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[URL],Rank))]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0CA25F-3379-9946-A688-6FEC14A04D8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611757" y="4475578"/>
            <a:ext cx="815008" cy="21569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D9358C-8FEC-AA40-AAE1-50F3D167071C}"/>
              </a:ext>
            </a:extLst>
          </p:cNvPr>
          <p:cNvSpPr txBox="1"/>
          <p:nvPr/>
        </p:nvSpPr>
        <p:spPr>
          <a:xfrm>
            <a:off x="4059697" y="5871350"/>
            <a:ext cx="4796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each neighbor in links emits </a:t>
            </a:r>
            <a:r>
              <a:rPr lang="en-US" sz="14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(URL, </a:t>
            </a:r>
            <a:r>
              <a:rPr lang="en-US" sz="14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RankContrib</a:t>
            </a:r>
            <a:r>
              <a:rPr lang="en-US" sz="14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82FAB-D530-FC46-9E67-833A2BAAA767}"/>
              </a:ext>
            </a:extLst>
          </p:cNvPr>
          <p:cNvCxnSpPr>
            <a:cxnSpLocks/>
          </p:cNvCxnSpPr>
          <p:nvPr/>
        </p:nvCxnSpPr>
        <p:spPr>
          <a:xfrm flipH="1" flipV="1">
            <a:off x="6229633" y="5512388"/>
            <a:ext cx="228318" cy="35896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D19AFB-6EDB-7147-832C-FBC15661F953}"/>
              </a:ext>
            </a:extLst>
          </p:cNvPr>
          <p:cNvSpPr txBox="1"/>
          <p:nvPr/>
        </p:nvSpPr>
        <p:spPr>
          <a:xfrm>
            <a:off x="248042" y="6273010"/>
            <a:ext cx="280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 to </a:t>
            </a:r>
            <a:r>
              <a:rPr lang="en-US" sz="14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Rank)]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AE57C1-D2C2-E34B-9EFE-5C202C444D2D}"/>
              </a:ext>
            </a:extLst>
          </p:cNvPr>
          <p:cNvCxnSpPr>
            <a:cxnSpLocks/>
          </p:cNvCxnSpPr>
          <p:nvPr/>
        </p:nvCxnSpPr>
        <p:spPr>
          <a:xfrm flipV="1">
            <a:off x="1749287" y="5845758"/>
            <a:ext cx="253012" cy="405827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70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BC83-C7AA-324E-BAAE-A2A0CF92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(⨝)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2441-F7FD-5C46-83AD-F4ECE5A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5E07-CA63-5344-BA0D-CD9F021B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13C8-57D5-A547-ABD6-C279EDDF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3CA35B-308F-CE4B-99CB-9C344DDA8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04105"/>
              </p:ext>
            </p:extLst>
          </p:nvPr>
        </p:nvGraphicFramePr>
        <p:xfrm>
          <a:off x="628650" y="1397001"/>
          <a:ext cx="2164246" cy="1226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485927065"/>
                    </a:ext>
                  </a:extLst>
                </a:gridCol>
              </a:tblGrid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6C9C0A-F114-2C41-A4CE-EEE7D1718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12783"/>
              </p:ext>
            </p:extLst>
          </p:nvPr>
        </p:nvGraphicFramePr>
        <p:xfrm>
          <a:off x="3414920" y="1388529"/>
          <a:ext cx="2164246" cy="1226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485927065"/>
                    </a:ext>
                  </a:extLst>
                </a:gridCol>
              </a:tblGrid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FC991F2-2FEE-124D-BF3A-F71B4FE4EAF6}"/>
              </a:ext>
            </a:extLst>
          </p:cNvPr>
          <p:cNvSpPr/>
          <p:nvPr/>
        </p:nvSpPr>
        <p:spPr>
          <a:xfrm>
            <a:off x="2873237" y="1771161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⨝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BB973E-D8A8-1343-B208-3B9917F4D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73876"/>
              </p:ext>
            </p:extLst>
          </p:nvPr>
        </p:nvGraphicFramePr>
        <p:xfrm>
          <a:off x="6201189" y="1388527"/>
          <a:ext cx="2465733" cy="12269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1911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821911">
                  <a:extLst>
                    <a:ext uri="{9D8B030D-6E8A-4147-A177-3AD203B41FA5}">
                      <a16:colId xmlns:a16="http://schemas.microsoft.com/office/drawing/2014/main" val="1664584991"/>
                    </a:ext>
                  </a:extLst>
                </a:gridCol>
                <a:gridCol w="821911">
                  <a:extLst>
                    <a:ext uri="{9D8B030D-6E8A-4147-A177-3AD203B41FA5}">
                      <a16:colId xmlns:a16="http://schemas.microsoft.com/office/drawing/2014/main" val="1829166595"/>
                    </a:ext>
                  </a:extLst>
                </a:gridCol>
              </a:tblGrid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660056B-422A-084F-9DD3-885C07E6ABC0}"/>
              </a:ext>
            </a:extLst>
          </p:cNvPr>
          <p:cNvSpPr/>
          <p:nvPr/>
        </p:nvSpPr>
        <p:spPr>
          <a:xfrm>
            <a:off x="5729909" y="1761221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DD65B7-24C1-AC44-AF15-9B5B51CE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65829"/>
              </p:ext>
            </p:extLst>
          </p:nvPr>
        </p:nvGraphicFramePr>
        <p:xfrm>
          <a:off x="628650" y="2916309"/>
          <a:ext cx="2164246" cy="3209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2975568073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563209724"/>
                    </a:ext>
                  </a:extLst>
                </a:gridCol>
              </a:tblGrid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6603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4596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52707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86761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98870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67273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0478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AC8B0D-8213-7D41-8E51-25CEBD286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76724"/>
              </p:ext>
            </p:extLst>
          </p:nvPr>
        </p:nvGraphicFramePr>
        <p:xfrm>
          <a:off x="3414920" y="2916308"/>
          <a:ext cx="2164246" cy="3209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2975568073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563209724"/>
                    </a:ext>
                  </a:extLst>
                </a:gridCol>
              </a:tblGrid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6603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4596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52707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86761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98870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67273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0478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A7A4591-F746-9441-8317-FA61BEF7B6A8}"/>
              </a:ext>
            </a:extLst>
          </p:cNvPr>
          <p:cNvSpPr/>
          <p:nvPr/>
        </p:nvSpPr>
        <p:spPr>
          <a:xfrm>
            <a:off x="2873236" y="4290067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0053B-4580-1D43-A347-16BDBC92B84C}"/>
              </a:ext>
            </a:extLst>
          </p:cNvPr>
          <p:cNvCxnSpPr/>
          <p:nvPr/>
        </p:nvCxnSpPr>
        <p:spPr>
          <a:xfrm>
            <a:off x="2792896" y="3070459"/>
            <a:ext cx="622024" cy="952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43A00D-B408-F44F-81CA-FE448B291655}"/>
              </a:ext>
            </a:extLst>
          </p:cNvPr>
          <p:cNvCxnSpPr>
            <a:cxnSpLocks/>
          </p:cNvCxnSpPr>
          <p:nvPr/>
        </p:nvCxnSpPr>
        <p:spPr>
          <a:xfrm>
            <a:off x="2792896" y="3546909"/>
            <a:ext cx="622024" cy="4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2F44A5-DBAA-5342-AA43-E84C35F743B2}"/>
              </a:ext>
            </a:extLst>
          </p:cNvPr>
          <p:cNvCxnSpPr>
            <a:cxnSpLocks/>
          </p:cNvCxnSpPr>
          <p:nvPr/>
        </p:nvCxnSpPr>
        <p:spPr>
          <a:xfrm>
            <a:off x="2792896" y="4023360"/>
            <a:ext cx="622024" cy="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B6A2AD-F096-6A47-9750-E97E25A9902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92896" y="3546909"/>
            <a:ext cx="622024" cy="97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D36E65-048B-874A-A0BB-5156F5AA45BD}"/>
              </a:ext>
            </a:extLst>
          </p:cNvPr>
          <p:cNvCxnSpPr>
            <a:cxnSpLocks/>
          </p:cNvCxnSpPr>
          <p:nvPr/>
        </p:nvCxnSpPr>
        <p:spPr>
          <a:xfrm flipV="1">
            <a:off x="2792893" y="3550658"/>
            <a:ext cx="622027" cy="1446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FA3139-1E49-6A41-B4FF-A5AF38F8C8FE}"/>
              </a:ext>
            </a:extLst>
          </p:cNvPr>
          <p:cNvCxnSpPr>
            <a:cxnSpLocks/>
          </p:cNvCxnSpPr>
          <p:nvPr/>
        </p:nvCxnSpPr>
        <p:spPr>
          <a:xfrm flipV="1">
            <a:off x="2792893" y="3175407"/>
            <a:ext cx="622027" cy="2229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85CFA5-E09E-2844-99E8-C00D05E56F64}"/>
              </a:ext>
            </a:extLst>
          </p:cNvPr>
          <p:cNvCxnSpPr>
            <a:cxnSpLocks/>
          </p:cNvCxnSpPr>
          <p:nvPr/>
        </p:nvCxnSpPr>
        <p:spPr>
          <a:xfrm flipV="1">
            <a:off x="2792893" y="5881036"/>
            <a:ext cx="6220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6BFA29-8C4B-3E4C-BE8E-A44BC52D6432}"/>
              </a:ext>
            </a:extLst>
          </p:cNvPr>
          <p:cNvCxnSpPr>
            <a:cxnSpLocks/>
          </p:cNvCxnSpPr>
          <p:nvPr/>
        </p:nvCxnSpPr>
        <p:spPr>
          <a:xfrm flipV="1">
            <a:off x="2792893" y="3199831"/>
            <a:ext cx="622027" cy="267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B7575F-9723-AF4F-A307-6325F8FF2E3D}"/>
              </a:ext>
            </a:extLst>
          </p:cNvPr>
          <p:cNvCxnSpPr>
            <a:cxnSpLocks/>
          </p:cNvCxnSpPr>
          <p:nvPr/>
        </p:nvCxnSpPr>
        <p:spPr>
          <a:xfrm>
            <a:off x="2792893" y="5429753"/>
            <a:ext cx="622027" cy="44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4A78D5-1CDC-F64C-BD4D-CD5CC9AB2A08}"/>
              </a:ext>
            </a:extLst>
          </p:cNvPr>
          <p:cNvCxnSpPr>
            <a:cxnSpLocks/>
          </p:cNvCxnSpPr>
          <p:nvPr/>
        </p:nvCxnSpPr>
        <p:spPr>
          <a:xfrm>
            <a:off x="2792893" y="4997351"/>
            <a:ext cx="622027" cy="47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A7F7E2-B399-754F-B158-2EF1519BBAF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792893" y="4520900"/>
            <a:ext cx="622027" cy="44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13963C-0C7C-E74E-80B1-2EA3352B00D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2792896" y="4520900"/>
            <a:ext cx="6220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F26F34-5863-FF40-B253-CBC91EF9099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792896" y="4520901"/>
            <a:ext cx="622024" cy="9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F0DDB4-3C1A-B043-889E-C4CE5424DE5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92896" y="3550657"/>
            <a:ext cx="622024" cy="97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3A244D-3B33-864D-BC99-904D008C9295}"/>
              </a:ext>
            </a:extLst>
          </p:cNvPr>
          <p:cNvCxnSpPr>
            <a:cxnSpLocks/>
          </p:cNvCxnSpPr>
          <p:nvPr/>
        </p:nvCxnSpPr>
        <p:spPr>
          <a:xfrm>
            <a:off x="2792893" y="4042575"/>
            <a:ext cx="622027" cy="919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C64567-0F80-9748-A6D1-E3DEA5B0C530}"/>
              </a:ext>
            </a:extLst>
          </p:cNvPr>
          <p:cNvCxnSpPr>
            <a:cxnSpLocks/>
          </p:cNvCxnSpPr>
          <p:nvPr/>
        </p:nvCxnSpPr>
        <p:spPr>
          <a:xfrm>
            <a:off x="2792893" y="3569934"/>
            <a:ext cx="622027" cy="1355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50FB3C-4AC4-EF4D-B55B-C4EE29175E9B}"/>
              </a:ext>
            </a:extLst>
          </p:cNvPr>
          <p:cNvCxnSpPr>
            <a:cxnSpLocks/>
          </p:cNvCxnSpPr>
          <p:nvPr/>
        </p:nvCxnSpPr>
        <p:spPr>
          <a:xfrm>
            <a:off x="2792893" y="3082139"/>
            <a:ext cx="622027" cy="184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06A1E5B-9588-FA4C-BD70-8512DF180004}"/>
              </a:ext>
            </a:extLst>
          </p:cNvPr>
          <p:cNvSpPr/>
          <p:nvPr/>
        </p:nvSpPr>
        <p:spPr>
          <a:xfrm>
            <a:off x="6115050" y="3412904"/>
            <a:ext cx="2400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partitioning doesn’t match, then need to reshuffle to match pairs. Same problem in </a:t>
            </a:r>
            <a:r>
              <a:rPr lang="en-US" sz="1800" dirty="0">
                <a:latin typeface="Lucida Console" panose="020B06090405040202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reduce()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MapReduce.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2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15F-54FD-2A4A-A7A5-6FF0028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between iterations/ops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89E5-B404-D84F-B073-6D573572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way to share data between iterations / phases is through shared storage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Slow!</a:t>
            </a:r>
          </a:p>
          <a:p>
            <a:r>
              <a:rPr lang="en-US" dirty="0"/>
              <a:t>Allow operations to feed data to one another </a:t>
            </a:r>
          </a:p>
          <a:p>
            <a:pPr lvl="1"/>
            <a:r>
              <a:rPr lang="en-US" dirty="0"/>
              <a:t>Ideally, through memory instead of disk-based storage</a:t>
            </a:r>
          </a:p>
          <a:p>
            <a:r>
              <a:rPr lang="en-US" dirty="0"/>
              <a:t>Need the “chain” of operations to be exposed to make this work</a:t>
            </a:r>
          </a:p>
          <a:p>
            <a:r>
              <a:rPr lang="en-US" dirty="0"/>
              <a:t>Also, does this break the MR fault-tolerance scheme?</a:t>
            </a:r>
          </a:p>
          <a:p>
            <a:pPr lvl="1"/>
            <a:r>
              <a:rPr lang="en-US" dirty="0"/>
              <a:t>Retry and Map or Reduce task since idempotent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72B6-CF41-E049-983E-128CBF95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9F02-DC95-4247-8F15-6EA7F97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9275-F3C7-BB4D-B75C-DEA75474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4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86D-0476-0747-8E0C-7ED7FE98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placement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623-866E-B047-A695-8D322D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6A2A-1A8D-4D43-95D2-8D3610EC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145-6EAB-CA4B-945E-AA88044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347FB7-CF82-BC4E-837C-FA1CE81E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347" y="1535571"/>
            <a:ext cx="4825279" cy="4221162"/>
          </a:xfrm>
        </p:spPr>
        <p:txBody>
          <a:bodyPr/>
          <a:lstStyle/>
          <a:p>
            <a:r>
              <a:rPr lang="en-US" sz="1900" dirty="0">
                <a:latin typeface="Lucida Console"/>
                <a:cs typeface="Lucida Console"/>
              </a:rPr>
              <a:t>links</a:t>
            </a:r>
            <a:r>
              <a:rPr lang="en-US" sz="2600" dirty="0"/>
              <a:t> &amp; </a:t>
            </a:r>
            <a:r>
              <a:rPr lang="en-US" sz="1900" dirty="0">
                <a:latin typeface="Lucida Console"/>
                <a:cs typeface="Lucida Console"/>
              </a:rPr>
              <a:t>ranks</a:t>
            </a:r>
            <a:r>
              <a:rPr lang="en-US" sz="2600" dirty="0">
                <a:solidFill>
                  <a:prstClr val="black"/>
                </a:solidFill>
              </a:rPr>
              <a:t> repeatedly joined</a:t>
            </a:r>
            <a:endParaRPr lang="en-US" sz="1900" dirty="0">
              <a:latin typeface="Lucida Console"/>
              <a:cs typeface="Lucida Console"/>
            </a:endParaRPr>
          </a:p>
          <a:p>
            <a:r>
              <a:rPr lang="en-US" sz="2600" dirty="0"/>
              <a:t>Can </a:t>
            </a:r>
            <a:r>
              <a:rPr lang="en-US" sz="2600" i="1" dirty="0"/>
              <a:t>co-partition</a:t>
            </a:r>
            <a:r>
              <a:rPr lang="en-US" sz="2600" dirty="0"/>
              <a:t> them (e.g. hash both on URL) to avoid shuffles</a:t>
            </a:r>
          </a:p>
          <a:p>
            <a:r>
              <a:rPr lang="en-US" sz="2600" dirty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>
                <a:latin typeface="Lucida Console"/>
                <a:cs typeface="Lucida Console"/>
              </a:rPr>
              <a:t>links = </a:t>
            </a:r>
            <a:r>
              <a:rPr lang="en-US" sz="1900" dirty="0" err="1">
                <a:latin typeface="Lucida Console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new </a:t>
            </a:r>
            <a:r>
              <a:rPr lang="en-US" sz="1900" dirty="0" err="1">
                <a:latin typeface="Lucida Console"/>
                <a:cs typeface="Lucida Console"/>
              </a:rPr>
              <a:t>URLPartitioner</a:t>
            </a:r>
            <a:r>
              <a:rPr lang="en-US" sz="1900" dirty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FFAE9-BF2D-914D-B24C-D4D95E232816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3018337" y="3028190"/>
            <a:ext cx="0" cy="430765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CB9DA-7CC4-2647-92A8-8EEDAC3A7913}"/>
              </a:ext>
            </a:extLst>
          </p:cNvPr>
          <p:cNvSpPr txBox="1"/>
          <p:nvPr/>
        </p:nvSpPr>
        <p:spPr>
          <a:xfrm>
            <a:off x="3103159" y="3066121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FF31D2-1CC7-1141-9624-41FB800BCFFA}"/>
              </a:ext>
            </a:extLst>
          </p:cNvPr>
          <p:cNvSpPr/>
          <p:nvPr/>
        </p:nvSpPr>
        <p:spPr>
          <a:xfrm>
            <a:off x="2284815" y="2653286"/>
            <a:ext cx="1467044" cy="3749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07F27-7F29-4D42-80F9-F4B76EF353E5}"/>
              </a:ext>
            </a:extLst>
          </p:cNvPr>
          <p:cNvCxnSpPr>
            <a:stCxn id="21" idx="2"/>
            <a:endCxn id="10" idx="0"/>
          </p:cNvCxnSpPr>
          <p:nvPr/>
        </p:nvCxnSpPr>
        <p:spPr>
          <a:xfrm>
            <a:off x="3018337" y="2164146"/>
            <a:ext cx="0" cy="489140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70D1B-F5C2-3C4B-8F7D-FDC8F221AD22}"/>
              </a:ext>
            </a:extLst>
          </p:cNvPr>
          <p:cNvCxnSpPr/>
          <p:nvPr/>
        </p:nvCxnSpPr>
        <p:spPr>
          <a:xfrm>
            <a:off x="2853063" y="2402300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9704C-75FA-4E4D-A273-B010577A7B19}"/>
              </a:ext>
            </a:extLst>
          </p:cNvPr>
          <p:cNvSpPr txBox="1"/>
          <p:nvPr/>
        </p:nvSpPr>
        <p:spPr>
          <a:xfrm>
            <a:off x="3103159" y="2202509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1CC5D-95E8-C64F-9F0F-FAC9ECFDDBC1}"/>
              </a:ext>
            </a:extLst>
          </p:cNvPr>
          <p:cNvCxnSpPr>
            <a:stCxn id="22" idx="2"/>
          </p:cNvCxnSpPr>
          <p:nvPr/>
        </p:nvCxnSpPr>
        <p:spPr>
          <a:xfrm>
            <a:off x="1104585" y="2157462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8C8D53-EC88-084B-BEA6-C0A662E77B21}"/>
              </a:ext>
            </a:extLst>
          </p:cNvPr>
          <p:cNvCxnSpPr>
            <a:stCxn id="22" idx="2"/>
          </p:cNvCxnSpPr>
          <p:nvPr/>
        </p:nvCxnSpPr>
        <p:spPr>
          <a:xfrm>
            <a:off x="1104585" y="2164146"/>
            <a:ext cx="0" cy="31860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ADF8CA-57C2-E541-8AC6-47FD27BE3C06}"/>
              </a:ext>
            </a:extLst>
          </p:cNvPr>
          <p:cNvCxnSpPr>
            <a:stCxn id="30" idx="2"/>
            <a:endCxn id="19" idx="0"/>
          </p:cNvCxnSpPr>
          <p:nvPr/>
        </p:nvCxnSpPr>
        <p:spPr>
          <a:xfrm flipH="1">
            <a:off x="3018223" y="3757150"/>
            <a:ext cx="113" cy="5160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05C01E-D19E-F442-926C-36D1E2F5216C}"/>
              </a:ext>
            </a:extLst>
          </p:cNvPr>
          <p:cNvCxnSpPr/>
          <p:nvPr/>
        </p:nvCxnSpPr>
        <p:spPr>
          <a:xfrm>
            <a:off x="2865547" y="4036436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D2B859-F383-5047-8BE5-8FA2CC82EC45}"/>
              </a:ext>
            </a:extLst>
          </p:cNvPr>
          <p:cNvSpPr txBox="1"/>
          <p:nvPr/>
        </p:nvSpPr>
        <p:spPr>
          <a:xfrm>
            <a:off x="3103159" y="3822414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8F2B2B-370A-D247-B197-BAD187043CC6}"/>
              </a:ext>
            </a:extLst>
          </p:cNvPr>
          <p:cNvSpPr/>
          <p:nvPr/>
        </p:nvSpPr>
        <p:spPr>
          <a:xfrm>
            <a:off x="2284702" y="4273153"/>
            <a:ext cx="1467044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B1E8A2-57FE-DD4E-8F3B-E1A2A99A6B6A}"/>
              </a:ext>
            </a:extLst>
          </p:cNvPr>
          <p:cNvCxnSpPr/>
          <p:nvPr/>
        </p:nvCxnSpPr>
        <p:spPr>
          <a:xfrm>
            <a:off x="1100642" y="3786710"/>
            <a:ext cx="1764906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7EBC18C-B030-E741-B639-3FD6A611C148}"/>
              </a:ext>
            </a:extLst>
          </p:cNvPr>
          <p:cNvSpPr/>
          <p:nvPr/>
        </p:nvSpPr>
        <p:spPr>
          <a:xfrm>
            <a:off x="2284815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rank)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01984D7-7719-B947-8FDD-86041B0C414A}"/>
              </a:ext>
            </a:extLst>
          </p:cNvPr>
          <p:cNvSpPr/>
          <p:nvPr/>
        </p:nvSpPr>
        <p:spPr>
          <a:xfrm>
            <a:off x="371063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neighbors)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F0781B-9677-7C4A-8D10-650E6535C2F3}"/>
              </a:ext>
            </a:extLst>
          </p:cNvPr>
          <p:cNvCxnSpPr/>
          <p:nvPr/>
        </p:nvCxnSpPr>
        <p:spPr>
          <a:xfrm>
            <a:off x="2840466" y="5610899"/>
            <a:ext cx="0" cy="2131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2BC421-AD96-0F4A-9041-D47EA87E8352}"/>
              </a:ext>
            </a:extLst>
          </p:cNvPr>
          <p:cNvSpPr txBox="1"/>
          <p:nvPr/>
        </p:nvSpPr>
        <p:spPr>
          <a:xfrm>
            <a:off x="2543982" y="5706450"/>
            <a:ext cx="95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.  .  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AC7F3-F368-0749-A29E-92CBEB6C6F52}"/>
              </a:ext>
            </a:extLst>
          </p:cNvPr>
          <p:cNvCxnSpPr/>
          <p:nvPr/>
        </p:nvCxnSpPr>
        <p:spPr>
          <a:xfrm>
            <a:off x="3018223" y="5371230"/>
            <a:ext cx="0" cy="452772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11463-F1C3-CA4D-B3A4-727447EFA984}"/>
              </a:ext>
            </a:extLst>
          </p:cNvPr>
          <p:cNvCxnSpPr/>
          <p:nvPr/>
        </p:nvCxnSpPr>
        <p:spPr>
          <a:xfrm>
            <a:off x="1104586" y="5350180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DF138E-B156-A049-B799-2D5FF003403D}"/>
              </a:ext>
            </a:extLst>
          </p:cNvPr>
          <p:cNvCxnSpPr>
            <a:endCxn id="28" idx="0"/>
          </p:cNvCxnSpPr>
          <p:nvPr/>
        </p:nvCxnSpPr>
        <p:spPr>
          <a:xfrm>
            <a:off x="3018224" y="4647548"/>
            <a:ext cx="0" cy="387978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80E7429-6812-FA44-9EFF-697F5E3FD702}"/>
              </a:ext>
            </a:extLst>
          </p:cNvPr>
          <p:cNvSpPr/>
          <p:nvPr/>
        </p:nvSpPr>
        <p:spPr>
          <a:xfrm>
            <a:off x="2284704" y="5035526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656A5-D3C6-BE44-B218-C8F6A7B7D92F}"/>
              </a:ext>
            </a:extLst>
          </p:cNvPr>
          <p:cNvSpPr txBox="1"/>
          <p:nvPr/>
        </p:nvSpPr>
        <p:spPr>
          <a:xfrm>
            <a:off x="3103159" y="4630686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FA2784B-21A3-F248-91B3-D309F306CD85}"/>
              </a:ext>
            </a:extLst>
          </p:cNvPr>
          <p:cNvSpPr/>
          <p:nvPr/>
        </p:nvSpPr>
        <p:spPr>
          <a:xfrm>
            <a:off x="2284816" y="3458955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92781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86D-0476-0747-8E0C-7ED7FE98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placement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623-866E-B047-A695-8D322D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6A2A-1A8D-4D43-95D2-8D3610EC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145-6EAB-CA4B-945E-AA88044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347FB7-CF82-BC4E-837C-FA1CE81E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347" y="1535571"/>
            <a:ext cx="4825279" cy="4221162"/>
          </a:xfrm>
        </p:spPr>
        <p:txBody>
          <a:bodyPr/>
          <a:lstStyle/>
          <a:p>
            <a:r>
              <a:rPr lang="en-US" sz="1900" dirty="0">
                <a:latin typeface="Lucida Console"/>
                <a:cs typeface="Lucida Console"/>
              </a:rPr>
              <a:t>links</a:t>
            </a:r>
            <a:r>
              <a:rPr lang="en-US" sz="2600" dirty="0"/>
              <a:t> &amp; </a:t>
            </a:r>
            <a:r>
              <a:rPr lang="en-US" sz="1900" dirty="0">
                <a:latin typeface="Lucida Console"/>
                <a:cs typeface="Lucida Console"/>
              </a:rPr>
              <a:t>ranks</a:t>
            </a:r>
            <a:r>
              <a:rPr lang="en-US" sz="2600" dirty="0">
                <a:solidFill>
                  <a:prstClr val="black"/>
                </a:solidFill>
              </a:rPr>
              <a:t> repeatedly joined</a:t>
            </a:r>
            <a:endParaRPr lang="en-US" sz="1900" dirty="0">
              <a:latin typeface="Lucida Console"/>
              <a:cs typeface="Lucida Console"/>
            </a:endParaRPr>
          </a:p>
          <a:p>
            <a:r>
              <a:rPr lang="en-US" sz="2600" dirty="0"/>
              <a:t>Can </a:t>
            </a:r>
            <a:r>
              <a:rPr lang="en-US" sz="2600" i="1" dirty="0"/>
              <a:t>co-partition</a:t>
            </a:r>
            <a:r>
              <a:rPr lang="en-US" sz="2600" dirty="0"/>
              <a:t> them (e.g. hash both on URL) to avoid shuffles</a:t>
            </a:r>
          </a:p>
          <a:p>
            <a:r>
              <a:rPr lang="en-US" sz="2600" dirty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>
                <a:latin typeface="Lucida Console"/>
                <a:cs typeface="Lucida Console"/>
              </a:rPr>
              <a:t>links = </a:t>
            </a:r>
            <a:r>
              <a:rPr lang="en-US" sz="1900" dirty="0" err="1">
                <a:latin typeface="Lucida Console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new </a:t>
            </a:r>
            <a:r>
              <a:rPr lang="en-US" sz="1900" dirty="0" err="1">
                <a:latin typeface="Lucida Console"/>
                <a:cs typeface="Lucida Console"/>
              </a:rPr>
              <a:t>URLPartitioner</a:t>
            </a:r>
            <a:r>
              <a:rPr lang="en-US" sz="1900" dirty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FFAE9-BF2D-914D-B24C-D4D95E232816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3018337" y="3028190"/>
            <a:ext cx="0" cy="430765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CB9DA-7CC4-2647-92A8-8EEDAC3A7913}"/>
              </a:ext>
            </a:extLst>
          </p:cNvPr>
          <p:cNvSpPr txBox="1"/>
          <p:nvPr/>
        </p:nvSpPr>
        <p:spPr>
          <a:xfrm>
            <a:off x="3103159" y="3066121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FF31D2-1CC7-1141-9624-41FB800BCFFA}"/>
              </a:ext>
            </a:extLst>
          </p:cNvPr>
          <p:cNvSpPr/>
          <p:nvPr/>
        </p:nvSpPr>
        <p:spPr>
          <a:xfrm>
            <a:off x="2284815" y="2653286"/>
            <a:ext cx="1467044" cy="3749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07F27-7F29-4D42-80F9-F4B76EF353E5}"/>
              </a:ext>
            </a:extLst>
          </p:cNvPr>
          <p:cNvCxnSpPr>
            <a:stCxn id="21" idx="2"/>
            <a:endCxn id="10" idx="0"/>
          </p:cNvCxnSpPr>
          <p:nvPr/>
        </p:nvCxnSpPr>
        <p:spPr>
          <a:xfrm>
            <a:off x="3018337" y="2164146"/>
            <a:ext cx="0" cy="489140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70D1B-F5C2-3C4B-8F7D-FDC8F221AD22}"/>
              </a:ext>
            </a:extLst>
          </p:cNvPr>
          <p:cNvCxnSpPr/>
          <p:nvPr/>
        </p:nvCxnSpPr>
        <p:spPr>
          <a:xfrm>
            <a:off x="2853063" y="2402300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9704C-75FA-4E4D-A273-B010577A7B19}"/>
              </a:ext>
            </a:extLst>
          </p:cNvPr>
          <p:cNvSpPr txBox="1"/>
          <p:nvPr/>
        </p:nvSpPr>
        <p:spPr>
          <a:xfrm>
            <a:off x="3103159" y="2202509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1CC5D-95E8-C64F-9F0F-FAC9ECFDDBC1}"/>
              </a:ext>
            </a:extLst>
          </p:cNvPr>
          <p:cNvCxnSpPr>
            <a:stCxn id="22" idx="2"/>
          </p:cNvCxnSpPr>
          <p:nvPr/>
        </p:nvCxnSpPr>
        <p:spPr>
          <a:xfrm>
            <a:off x="1104585" y="2157462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8C8D53-EC88-084B-BEA6-C0A662E77B21}"/>
              </a:ext>
            </a:extLst>
          </p:cNvPr>
          <p:cNvCxnSpPr>
            <a:stCxn id="22" idx="2"/>
          </p:cNvCxnSpPr>
          <p:nvPr/>
        </p:nvCxnSpPr>
        <p:spPr>
          <a:xfrm>
            <a:off x="1104585" y="2164146"/>
            <a:ext cx="0" cy="31860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ADF8CA-57C2-E541-8AC6-47FD27BE3C06}"/>
              </a:ext>
            </a:extLst>
          </p:cNvPr>
          <p:cNvCxnSpPr>
            <a:stCxn id="30" idx="2"/>
            <a:endCxn id="19" idx="0"/>
          </p:cNvCxnSpPr>
          <p:nvPr/>
        </p:nvCxnSpPr>
        <p:spPr>
          <a:xfrm flipH="1">
            <a:off x="3018223" y="3757150"/>
            <a:ext cx="113" cy="5160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05C01E-D19E-F442-926C-36D1E2F5216C}"/>
              </a:ext>
            </a:extLst>
          </p:cNvPr>
          <p:cNvCxnSpPr/>
          <p:nvPr/>
        </p:nvCxnSpPr>
        <p:spPr>
          <a:xfrm>
            <a:off x="2865547" y="4036436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D2B859-F383-5047-8BE5-8FA2CC82EC45}"/>
              </a:ext>
            </a:extLst>
          </p:cNvPr>
          <p:cNvSpPr txBox="1"/>
          <p:nvPr/>
        </p:nvSpPr>
        <p:spPr>
          <a:xfrm>
            <a:off x="3103159" y="3822414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8F2B2B-370A-D247-B197-BAD187043CC6}"/>
              </a:ext>
            </a:extLst>
          </p:cNvPr>
          <p:cNvSpPr/>
          <p:nvPr/>
        </p:nvSpPr>
        <p:spPr>
          <a:xfrm>
            <a:off x="2284702" y="4273153"/>
            <a:ext cx="1467044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B1E8A2-57FE-DD4E-8F3B-E1A2A99A6B6A}"/>
              </a:ext>
            </a:extLst>
          </p:cNvPr>
          <p:cNvCxnSpPr/>
          <p:nvPr/>
        </p:nvCxnSpPr>
        <p:spPr>
          <a:xfrm>
            <a:off x="1100642" y="3786710"/>
            <a:ext cx="1764906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7EBC18C-B030-E741-B639-3FD6A611C148}"/>
              </a:ext>
            </a:extLst>
          </p:cNvPr>
          <p:cNvSpPr/>
          <p:nvPr/>
        </p:nvSpPr>
        <p:spPr>
          <a:xfrm>
            <a:off x="2284815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rank)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01984D7-7719-B947-8FDD-86041B0C414A}"/>
              </a:ext>
            </a:extLst>
          </p:cNvPr>
          <p:cNvSpPr/>
          <p:nvPr/>
        </p:nvSpPr>
        <p:spPr>
          <a:xfrm>
            <a:off x="371063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neighbors)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F0781B-9677-7C4A-8D10-650E6535C2F3}"/>
              </a:ext>
            </a:extLst>
          </p:cNvPr>
          <p:cNvCxnSpPr/>
          <p:nvPr/>
        </p:nvCxnSpPr>
        <p:spPr>
          <a:xfrm>
            <a:off x="2840466" y="5610899"/>
            <a:ext cx="0" cy="2131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2BC421-AD96-0F4A-9041-D47EA87E8352}"/>
              </a:ext>
            </a:extLst>
          </p:cNvPr>
          <p:cNvSpPr txBox="1"/>
          <p:nvPr/>
        </p:nvSpPr>
        <p:spPr>
          <a:xfrm>
            <a:off x="2543982" y="5706450"/>
            <a:ext cx="95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.  .  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AC7F3-F368-0749-A29E-92CBEB6C6F52}"/>
              </a:ext>
            </a:extLst>
          </p:cNvPr>
          <p:cNvCxnSpPr/>
          <p:nvPr/>
        </p:nvCxnSpPr>
        <p:spPr>
          <a:xfrm>
            <a:off x="3018223" y="5371230"/>
            <a:ext cx="0" cy="452772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11463-F1C3-CA4D-B3A4-727447EFA984}"/>
              </a:ext>
            </a:extLst>
          </p:cNvPr>
          <p:cNvCxnSpPr/>
          <p:nvPr/>
        </p:nvCxnSpPr>
        <p:spPr>
          <a:xfrm>
            <a:off x="1104586" y="5350180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DF138E-B156-A049-B799-2D5FF003403D}"/>
              </a:ext>
            </a:extLst>
          </p:cNvPr>
          <p:cNvCxnSpPr>
            <a:endCxn id="28" idx="0"/>
          </p:cNvCxnSpPr>
          <p:nvPr/>
        </p:nvCxnSpPr>
        <p:spPr>
          <a:xfrm>
            <a:off x="3018224" y="4647548"/>
            <a:ext cx="0" cy="387978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80E7429-6812-FA44-9EFF-697F5E3FD702}"/>
              </a:ext>
            </a:extLst>
          </p:cNvPr>
          <p:cNvSpPr/>
          <p:nvPr/>
        </p:nvSpPr>
        <p:spPr>
          <a:xfrm>
            <a:off x="2284704" y="5035526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656A5-D3C6-BE44-B218-C8F6A7B7D92F}"/>
              </a:ext>
            </a:extLst>
          </p:cNvPr>
          <p:cNvSpPr txBox="1"/>
          <p:nvPr/>
        </p:nvSpPr>
        <p:spPr>
          <a:xfrm>
            <a:off x="3103159" y="4630686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FA2784B-21A3-F248-91B3-D309F306CD85}"/>
              </a:ext>
            </a:extLst>
          </p:cNvPr>
          <p:cNvSpPr/>
          <p:nvPr/>
        </p:nvSpPr>
        <p:spPr>
          <a:xfrm>
            <a:off x="2284816" y="3458955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119F71F-6F0F-D542-87B2-F9E043573F4F}"/>
              </a:ext>
            </a:extLst>
          </p:cNvPr>
          <p:cNvSpPr txBox="1">
            <a:spLocks/>
          </p:cNvSpPr>
          <p:nvPr/>
        </p:nvSpPr>
        <p:spPr>
          <a:xfrm>
            <a:off x="4351804" y="5688091"/>
            <a:ext cx="4594364" cy="458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C00000"/>
                </a:solidFill>
              </a:rPr>
              <a:t>Q: Where might we have placed </a:t>
            </a:r>
            <a:r>
              <a:rPr lang="en-US" sz="18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persist()</a:t>
            </a:r>
            <a:r>
              <a:rPr lang="en-US" sz="18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67747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301B-4B61-AE4B-ABBA-FE7D4610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Co-partitioning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34E-3BE0-7947-A40C-3F126391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21E6-DB38-0F4B-89E2-A4BE6D0F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9604-1BE2-7546-BF5D-21FA3EBC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E79C00-3F4A-CA43-AB2C-9B98BB4C2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014" y="5107887"/>
            <a:ext cx="7332594" cy="145774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Co-partitioning 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can avoid shuffle on join</a:t>
            </a: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But, fundamentally a shuffle on </a:t>
            </a:r>
            <a:r>
              <a:rPr lang="en-US" sz="2400" dirty="0" err="1">
                <a:latin typeface="Lucida Console" panose="020B0609040504020204" pitchFamily="49" charset="0"/>
                <a:ea typeface="ＭＳ Ｐゴシック" charset="-128"/>
                <a:cs typeface="ＭＳ Ｐゴシック" charset="-128"/>
              </a:rPr>
              <a:t>reduceByKey</a:t>
            </a:r>
            <a:endParaRPr lang="en-US" sz="2400" dirty="0">
              <a:latin typeface="Lucida Console" panose="020B0609040504020204" pitchFamily="49" charset="0"/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Optimization: custom </a:t>
            </a:r>
            <a:r>
              <a:rPr lang="en-US" sz="2400" dirty="0" err="1">
                <a:ea typeface="ＭＳ Ｐゴシック" charset="-128"/>
                <a:cs typeface="ＭＳ Ｐゴシック" charset="-128"/>
              </a:rPr>
              <a:t>partitioner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on domain</a:t>
            </a:r>
          </a:p>
        </p:txBody>
      </p:sp>
    </p:spTree>
    <p:extLst>
      <p:ext uri="{BB962C8B-B14F-4D97-AF65-F5344CB8AC3E}">
        <p14:creationId xmlns:p14="http://schemas.microsoft.com/office/powerpoint/2010/main" val="2106799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1863-528B-EC44-84AE-B2FE2F2A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410F-1197-F845-AE43-790DA0CD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9343-6865-C54B-99FC-C1D4CC67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67C9-B29A-734B-9352-CCA15E23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CB91778-7DA7-B541-8F6F-01C5EBD14B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129657"/>
              </p:ext>
            </p:extLst>
          </p:nvPr>
        </p:nvGraphicFramePr>
        <p:xfrm>
          <a:off x="762996" y="1954696"/>
          <a:ext cx="7752354" cy="357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39EE18-1C47-BF4F-B935-BCDEEA94447F}"/>
              </a:ext>
            </a:extLst>
          </p:cNvPr>
          <p:cNvSpPr txBox="1">
            <a:spLocks/>
          </p:cNvSpPr>
          <p:nvPr/>
        </p:nvSpPr>
        <p:spPr>
          <a:xfrm>
            <a:off x="825422" y="6007140"/>
            <a:ext cx="7493155" cy="45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None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</a:rPr>
              <a:t>* Figure 10a: 30 machines on 54 GB of Wikipedia data computing PageRank</a:t>
            </a:r>
          </a:p>
        </p:txBody>
      </p:sp>
    </p:spTree>
    <p:extLst>
      <p:ext uri="{BB962C8B-B14F-4D97-AF65-F5344CB8AC3E}">
        <p14:creationId xmlns:p14="http://schemas.microsoft.com/office/powerpoint/2010/main" val="3830274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AE54-3CA0-914F-BB45-FE6BE0E5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C725-F174-6B4F-A9BF-7A0A3B65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ACA7-CE2F-7146-A79F-8C151C3C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D353-7DF1-F949-BE32-B65242DF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0D5BCF-904D-8E4E-9B0F-89C6D79FD67B}"/>
              </a:ext>
            </a:extLst>
          </p:cNvPr>
          <p:cNvGrpSpPr/>
          <p:nvPr/>
        </p:nvGrpSpPr>
        <p:grpSpPr>
          <a:xfrm>
            <a:off x="6205285" y="1734283"/>
            <a:ext cx="1282310" cy="3428705"/>
            <a:chOff x="6186968" y="2127288"/>
            <a:chExt cx="1282310" cy="342870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26B889-7AD3-5B4E-89F8-8AAB56F6D933}"/>
                </a:ext>
              </a:extLst>
            </p:cNvPr>
            <p:cNvCxnSpPr/>
            <p:nvPr/>
          </p:nvCxnSpPr>
          <p:spPr>
            <a:xfrm flipV="1">
              <a:off x="6827185" y="2806717"/>
              <a:ext cx="938" cy="2749276"/>
            </a:xfrm>
            <a:prstGeom prst="line">
              <a:avLst/>
            </a:prstGeom>
            <a:ln w="19050" cmpd="sng">
              <a:solidFill>
                <a:srgbClr val="595959"/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E3A63E-0BED-2541-9822-CEC1DBF6F03F}"/>
                </a:ext>
              </a:extLst>
            </p:cNvPr>
            <p:cNvSpPr txBox="1"/>
            <p:nvPr/>
          </p:nvSpPr>
          <p:spPr>
            <a:xfrm>
              <a:off x="6186968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Memory</a:t>
              </a:r>
            </a:p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C61638-2105-1C4C-8E51-2CDDE042ACDC}"/>
              </a:ext>
            </a:extLst>
          </p:cNvPr>
          <p:cNvGrpSpPr/>
          <p:nvPr/>
        </p:nvGrpSpPr>
        <p:grpSpPr>
          <a:xfrm>
            <a:off x="3659016" y="1734283"/>
            <a:ext cx="1282310" cy="3428705"/>
            <a:chOff x="3516316" y="2127288"/>
            <a:chExt cx="1282310" cy="342870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C5981B-4688-7F45-83EA-9A43AA4C13CE}"/>
                </a:ext>
              </a:extLst>
            </p:cNvPr>
            <p:cNvCxnSpPr/>
            <p:nvPr/>
          </p:nvCxnSpPr>
          <p:spPr>
            <a:xfrm flipV="1">
              <a:off x="4156535" y="2798025"/>
              <a:ext cx="936" cy="2757968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02870B-188E-6542-8686-244207DB4F9B}"/>
                </a:ext>
              </a:extLst>
            </p:cNvPr>
            <p:cNvSpPr txBox="1"/>
            <p:nvPr/>
          </p:nvSpPr>
          <p:spPr>
            <a:xfrm>
              <a:off x="3516316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Network</a:t>
              </a:r>
            </a:p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4504CE-B1B4-4A40-89EE-CF24696F7D4F}"/>
              </a:ext>
            </a:extLst>
          </p:cNvPr>
          <p:cNvCxnSpPr/>
          <p:nvPr/>
        </p:nvCxnSpPr>
        <p:spPr>
          <a:xfrm flipV="1">
            <a:off x="2366475" y="2132404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B7E74-438C-BA48-B06C-0556D011AA77}"/>
              </a:ext>
            </a:extLst>
          </p:cNvPr>
          <p:cNvCxnSpPr/>
          <p:nvPr/>
        </p:nvCxnSpPr>
        <p:spPr>
          <a:xfrm>
            <a:off x="2287679" y="5225320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55A9D5-ED0C-A145-8B13-8125FE65E66F}"/>
              </a:ext>
            </a:extLst>
          </p:cNvPr>
          <p:cNvSpPr txBox="1"/>
          <p:nvPr/>
        </p:nvSpPr>
        <p:spPr>
          <a:xfrm>
            <a:off x="457200" y="3204756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>
                <a:latin typeface="Corbel"/>
                <a:cs typeface="Corbel"/>
              </a:rPr>
              <a:t>of updates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B9D9CB-EFD4-8A49-A14C-D79822044BD7}"/>
              </a:ext>
            </a:extLst>
          </p:cNvPr>
          <p:cNvSpPr txBox="1"/>
          <p:nvPr/>
        </p:nvSpPr>
        <p:spPr>
          <a:xfrm>
            <a:off x="3693547" y="5561519"/>
            <a:ext cx="24176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Write 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F6BC5-765C-5C48-9F01-C709BD048F9A}"/>
              </a:ext>
            </a:extLst>
          </p:cNvPr>
          <p:cNvSpPr txBox="1"/>
          <p:nvPr/>
        </p:nvSpPr>
        <p:spPr>
          <a:xfrm>
            <a:off x="1584452" y="2132404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Fine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7E632-3D2A-E242-BA4B-6AD2EF05DFF5}"/>
              </a:ext>
            </a:extLst>
          </p:cNvPr>
          <p:cNvSpPr txBox="1"/>
          <p:nvPr/>
        </p:nvSpPr>
        <p:spPr>
          <a:xfrm>
            <a:off x="1291660" y="4754097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Coarse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2C7DD-F9AF-2A44-BEC4-BFEA3B0D191B}"/>
              </a:ext>
            </a:extLst>
          </p:cNvPr>
          <p:cNvSpPr txBox="1"/>
          <p:nvPr/>
        </p:nvSpPr>
        <p:spPr>
          <a:xfrm>
            <a:off x="2370094" y="5301520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22B0F-15EB-EA4F-B310-AE59EEB4EF93}"/>
              </a:ext>
            </a:extLst>
          </p:cNvPr>
          <p:cNvSpPr txBox="1"/>
          <p:nvPr/>
        </p:nvSpPr>
        <p:spPr>
          <a:xfrm>
            <a:off x="6785427" y="5301520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High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A8654F-E0EA-994B-B068-7B9C4EF89234}"/>
              </a:ext>
            </a:extLst>
          </p:cNvPr>
          <p:cNvSpPr/>
          <p:nvPr/>
        </p:nvSpPr>
        <p:spPr>
          <a:xfrm>
            <a:off x="3982420" y="4345258"/>
            <a:ext cx="201168" cy="20116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F0B7F-B004-4545-90A8-D854072439F4}"/>
              </a:ext>
            </a:extLst>
          </p:cNvPr>
          <p:cNvSpPr/>
          <p:nvPr/>
        </p:nvSpPr>
        <p:spPr>
          <a:xfrm>
            <a:off x="6509559" y="4345258"/>
            <a:ext cx="201168" cy="201168"/>
          </a:xfrm>
          <a:prstGeom prst="ellipse">
            <a:avLst/>
          </a:prstGeom>
          <a:solidFill>
            <a:srgbClr val="74AAEB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7BDD4A-D4BE-6845-8986-C3ECE83A68D8}"/>
              </a:ext>
            </a:extLst>
          </p:cNvPr>
          <p:cNvSpPr/>
          <p:nvPr/>
        </p:nvSpPr>
        <p:spPr>
          <a:xfrm>
            <a:off x="3773932" y="2830819"/>
            <a:ext cx="384256" cy="201168"/>
          </a:xfrm>
          <a:prstGeom prst="ellipse">
            <a:avLst/>
          </a:prstGeom>
          <a:solidFill>
            <a:srgbClr val="FF7E79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FF5C52-ABC5-5A4A-9E83-DE8B17DFC576}"/>
              </a:ext>
            </a:extLst>
          </p:cNvPr>
          <p:cNvSpPr txBox="1"/>
          <p:nvPr/>
        </p:nvSpPr>
        <p:spPr>
          <a:xfrm>
            <a:off x="2514600" y="2456191"/>
            <a:ext cx="12718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K-V stores,</a:t>
            </a:r>
          </a:p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databases,</a:t>
            </a:r>
          </a:p>
          <a:p>
            <a:r>
              <a:rPr lang="en-US" sz="1900" dirty="0" err="1">
                <a:solidFill>
                  <a:srgbClr val="C00000"/>
                </a:solidFill>
                <a:latin typeface="Corbel"/>
                <a:cs typeface="Corbel"/>
              </a:rPr>
              <a:t>RAMCloud</a:t>
            </a:r>
            <a:endParaRPr lang="en-US" sz="1900" dirty="0">
              <a:solidFill>
                <a:srgbClr val="C00000"/>
              </a:solidFill>
              <a:latin typeface="Corbel"/>
              <a:cs typeface="Corbe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9D73B1-4BB1-CE4D-B098-EF30D0C22AB7}"/>
              </a:ext>
            </a:extLst>
          </p:cNvPr>
          <p:cNvGrpSpPr/>
          <p:nvPr/>
        </p:nvGrpSpPr>
        <p:grpSpPr>
          <a:xfrm>
            <a:off x="6763303" y="3593091"/>
            <a:ext cx="1850924" cy="707706"/>
            <a:chOff x="7198356" y="3810531"/>
            <a:chExt cx="1850924" cy="7077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9B3171-9F87-674C-A9FD-2592B9749DDD}"/>
                </a:ext>
              </a:extLst>
            </p:cNvPr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793628-81B6-3744-9885-F3826470B0D9}"/>
                </a:ext>
              </a:extLst>
            </p:cNvPr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8365DA-1F8F-B14D-A79D-E387A42999F7}"/>
              </a:ext>
            </a:extLst>
          </p:cNvPr>
          <p:cNvGrpSpPr/>
          <p:nvPr/>
        </p:nvGrpSpPr>
        <p:grpSpPr>
          <a:xfrm>
            <a:off x="4234985" y="2443491"/>
            <a:ext cx="1975315" cy="969496"/>
            <a:chOff x="4118932" y="2552832"/>
            <a:chExt cx="1975315" cy="9694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9139C1-48FC-4344-B625-4A8062C2945A}"/>
                </a:ext>
              </a:extLst>
            </p:cNvPr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4D1353-D921-3342-97BB-7B940DB2792F}"/>
                </a:ext>
              </a:extLst>
            </p:cNvPr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F4D7B66-E465-0A45-A361-25697F7913D7}"/>
              </a:ext>
            </a:extLst>
          </p:cNvPr>
          <p:cNvSpPr txBox="1"/>
          <p:nvPr/>
        </p:nvSpPr>
        <p:spPr>
          <a:xfrm>
            <a:off x="3204027" y="4253482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8E34C-FCA0-E44F-BE1A-9CA047A78322}"/>
              </a:ext>
            </a:extLst>
          </p:cNvPr>
          <p:cNvSpPr txBox="1"/>
          <p:nvPr/>
        </p:nvSpPr>
        <p:spPr>
          <a:xfrm>
            <a:off x="5749229" y="4253482"/>
            <a:ext cx="7543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RDDs</a:t>
            </a:r>
          </a:p>
        </p:txBody>
      </p:sp>
    </p:spTree>
    <p:extLst>
      <p:ext uri="{BB962C8B-B14F-4D97-AF65-F5344CB8AC3E}">
        <p14:creationId xmlns:p14="http://schemas.microsoft.com/office/powerpoint/2010/main" val="81531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1279-DB63-3F4C-8715-EAAAAF8A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wrap-up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28B8-AC3F-D446-93E4-47F8810A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7C1C-F19F-B34D-87DA-99744B1E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D776-48DE-4D4C-9536-F796EA99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4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500" dirty="0"/>
              <a:t>Examples</a:t>
            </a:r>
          </a:p>
        </p:txBody>
      </p:sp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HDFS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91389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500" dirty="0"/>
              <a:t>Examples</a:t>
            </a:r>
          </a:p>
        </p:txBody>
      </p:sp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HDFS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9160785-45EC-AD47-B1C0-C592A60ED991}"/>
              </a:ext>
            </a:extLst>
          </p:cNvPr>
          <p:cNvSpPr/>
          <p:nvPr/>
        </p:nvSpPr>
        <p:spPr>
          <a:xfrm>
            <a:off x="892916" y="5753100"/>
            <a:ext cx="7391400" cy="969899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/>
              <a:t>Slow due to replication and disk I/O,</a:t>
            </a:r>
            <a:br>
              <a:rPr lang="en-US" sz="2800" dirty="0"/>
            </a:br>
            <a:r>
              <a:rPr lang="en-US" sz="2800" dirty="0"/>
              <a:t>but necessary for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00538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752600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164639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164638"/>
            <a:ext cx="32215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164638"/>
            <a:ext cx="62128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164638"/>
            <a:ext cx="3383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175014"/>
            <a:ext cx="591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1951164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66800" y="259092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/>
          <a:lstStyle/>
          <a:p>
            <a:r>
              <a:rPr lang="en-US" sz="4800" dirty="0"/>
              <a:t>Goal: In-memory data sharing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573767" y="1371600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1380125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066800" y="510582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456706"/>
            <a:ext cx="1158154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282568"/>
            <a:ext cx="1158154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670912"/>
            <a:ext cx="1158154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472052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282568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096354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167252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3993114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06900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23285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058718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72891" y="487053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670912"/>
            <a:ext cx="1158682" cy="997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45325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91" name="Diamond 90"/>
          <p:cNvSpPr/>
          <p:nvPr/>
        </p:nvSpPr>
        <p:spPr>
          <a:xfrm>
            <a:off x="3425091" y="4585591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260996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670912"/>
            <a:ext cx="999947" cy="2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674736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one-time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processing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759671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09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752600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164639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164638"/>
            <a:ext cx="32215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164638"/>
            <a:ext cx="62128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164638"/>
            <a:ext cx="3383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175014"/>
            <a:ext cx="591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1951164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66800" y="259092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/>
          <a:lstStyle/>
          <a:p>
            <a:r>
              <a:rPr lang="en-US" sz="4800" dirty="0"/>
              <a:t>Goal: In-memory data sharing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573767" y="1371600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1380125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066800" y="510582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456706"/>
            <a:ext cx="1158154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282568"/>
            <a:ext cx="1158154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670912"/>
            <a:ext cx="1158154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472052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282568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096354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167252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3993114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06900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23285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058718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72891" y="487053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670912"/>
            <a:ext cx="1158682" cy="997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45325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91" name="Diamond 90"/>
          <p:cNvSpPr/>
          <p:nvPr/>
        </p:nvSpPr>
        <p:spPr>
          <a:xfrm>
            <a:off x="3425091" y="4585591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260996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670912"/>
            <a:ext cx="999947" cy="2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674736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one-time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processing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759671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431800" y="6007100"/>
            <a:ext cx="8293100" cy="673100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/>
              <a:t>10-100× faster than network/disk, but how to get FT?</a:t>
            </a:r>
          </a:p>
        </p:txBody>
      </p:sp>
    </p:spTree>
    <p:extLst>
      <p:ext uri="{BB962C8B-B14F-4D97-AF65-F5344CB8AC3E}">
        <p14:creationId xmlns:p14="http://schemas.microsoft.com/office/powerpoint/2010/main" val="338194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16680</TotalTime>
  <Words>3203</Words>
  <Application>Microsoft Macintosh PowerPoint</Application>
  <PresentationFormat>On-screen Show (4:3)</PresentationFormat>
  <Paragraphs>842</Paragraphs>
  <Slides>55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ＭＳ Ｐゴシック</vt:lpstr>
      <vt:lpstr>Arial</vt:lpstr>
      <vt:lpstr>Arial Narrow</vt:lpstr>
      <vt:lpstr>Calibri</vt:lpstr>
      <vt:lpstr>Consolas</vt:lpstr>
      <vt:lpstr>Corbel</vt:lpstr>
      <vt:lpstr>Franklin Gothic Medium Cond</vt:lpstr>
      <vt:lpstr>Gill Sans</vt:lpstr>
      <vt:lpstr>Helvetica</vt:lpstr>
      <vt:lpstr>Helvetica Neue</vt:lpstr>
      <vt:lpstr>Helvetica Neue Light</vt:lpstr>
      <vt:lpstr>Helvetica Neue Medium</vt:lpstr>
      <vt:lpstr>Lucida Console</vt:lpstr>
      <vt:lpstr>Wingdings</vt:lpstr>
      <vt:lpstr>Office Theme</vt:lpstr>
      <vt:lpstr>Resilient Distributed Datasets: Spark</vt:lpstr>
      <vt:lpstr>Announcement</vt:lpstr>
      <vt:lpstr>What’s good with MapReduce</vt:lpstr>
      <vt:lpstr>Problems with MapReduce</vt:lpstr>
      <vt:lpstr>Sharing data between iterations/ops</vt:lpstr>
      <vt:lpstr>Examples</vt:lpstr>
      <vt:lpstr>Examples</vt:lpstr>
      <vt:lpstr>Goal: In-memory data sharing</vt:lpstr>
      <vt:lpstr>Goal: In-memory data sharing</vt:lpstr>
      <vt:lpstr>Challenges</vt:lpstr>
      <vt:lpstr>Challenges</vt:lpstr>
      <vt:lpstr>Challenges</vt:lpstr>
      <vt:lpstr>Solution: Resilient Distributed Datasets (RDDs)</vt:lpstr>
      <vt:lpstr>Spark programming interface</vt:lpstr>
      <vt:lpstr>Transformations</vt:lpstr>
      <vt:lpstr>Actions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persist()</vt:lpstr>
      <vt:lpstr>persist()</vt:lpstr>
      <vt:lpstr>Lineage graph of RDDs</vt:lpstr>
      <vt:lpstr>Lineage graph of RDDs</vt:lpstr>
      <vt:lpstr>Lineage graph of RDDs</vt:lpstr>
      <vt:lpstr>Lineage graph of RDDs</vt:lpstr>
      <vt:lpstr>Narrow &amp; wide dependencies</vt:lpstr>
      <vt:lpstr>Task scheduler</vt:lpstr>
      <vt:lpstr>Physical execution of tasks over RDDs</vt:lpstr>
      <vt:lpstr>Physical execution of tasks over RDDs</vt:lpstr>
      <vt:lpstr>Physical execution of tasks over RDDs</vt:lpstr>
      <vt:lpstr>Physical execution of tasks over RDDs</vt:lpstr>
      <vt:lpstr>Interactive debugging (control and data flow)</vt:lpstr>
      <vt:lpstr>Fault recovery</vt:lpstr>
      <vt:lpstr>Fault recovery</vt:lpstr>
      <vt:lpstr>Fault recovery</vt:lpstr>
      <vt:lpstr>Fault recovery results</vt:lpstr>
      <vt:lpstr>Example: PageRank</vt:lpstr>
      <vt:lpstr>Example: PageRank</vt:lpstr>
      <vt:lpstr>Join (⨝)</vt:lpstr>
      <vt:lpstr>Optimizing placement</vt:lpstr>
      <vt:lpstr>Optimizing placement</vt:lpstr>
      <vt:lpstr>Co-partitioning example</vt:lpstr>
      <vt:lpstr>PageRank performance</vt:lpstr>
      <vt:lpstr>Tradeoff space</vt:lpstr>
      <vt:lpstr>Discussion &amp; wrap-up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753</cp:revision>
  <dcterms:created xsi:type="dcterms:W3CDTF">2019-12-20T04:48:00Z</dcterms:created>
  <dcterms:modified xsi:type="dcterms:W3CDTF">2020-03-25T17:38:41Z</dcterms:modified>
</cp:coreProperties>
</file>