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38"/>
  </p:notesMasterIdLst>
  <p:handoutMasterIdLst>
    <p:handoutMasterId r:id="rId39"/>
  </p:handoutMasterIdLst>
  <p:sldIdLst>
    <p:sldId id="274" r:id="rId3"/>
    <p:sldId id="276" r:id="rId4"/>
    <p:sldId id="394" r:id="rId5"/>
    <p:sldId id="395" r:id="rId6"/>
    <p:sldId id="396" r:id="rId7"/>
    <p:sldId id="397" r:id="rId8"/>
    <p:sldId id="398" r:id="rId9"/>
    <p:sldId id="399" r:id="rId10"/>
    <p:sldId id="400" r:id="rId11"/>
    <p:sldId id="401" r:id="rId12"/>
    <p:sldId id="402" r:id="rId13"/>
    <p:sldId id="403" r:id="rId14"/>
    <p:sldId id="404" r:id="rId15"/>
    <p:sldId id="405" r:id="rId16"/>
    <p:sldId id="406" r:id="rId17"/>
    <p:sldId id="407" r:id="rId18"/>
    <p:sldId id="408" r:id="rId19"/>
    <p:sldId id="409" r:id="rId20"/>
    <p:sldId id="410" r:id="rId21"/>
    <p:sldId id="411" r:id="rId22"/>
    <p:sldId id="412" r:id="rId23"/>
    <p:sldId id="413" r:id="rId24"/>
    <p:sldId id="414" r:id="rId25"/>
    <p:sldId id="415" r:id="rId26"/>
    <p:sldId id="416" r:id="rId27"/>
    <p:sldId id="417" r:id="rId28"/>
    <p:sldId id="418" r:id="rId29"/>
    <p:sldId id="419" r:id="rId30"/>
    <p:sldId id="420" r:id="rId31"/>
    <p:sldId id="421" r:id="rId32"/>
    <p:sldId id="349" r:id="rId33"/>
    <p:sldId id="351" r:id="rId34"/>
    <p:sldId id="422" r:id="rId35"/>
    <p:sldId id="352" r:id="rId36"/>
    <p:sldId id="393" r:id="rId3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3A14"/>
    <a:srgbClr val="E85C0E"/>
    <a:srgbClr val="BAB398"/>
    <a:srgbClr val="ADA485"/>
    <a:srgbClr val="C6C0AA"/>
    <a:srgbClr val="663606"/>
    <a:srgbClr val="663106"/>
    <a:srgbClr val="F8DC9E"/>
    <a:srgbClr val="FBEEDC"/>
    <a:srgbClr val="FBEEC9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65" autoAdjust="0"/>
    <p:restoredTop sz="94533" autoAdjust="0"/>
  </p:normalViewPr>
  <p:slideViewPr>
    <p:cSldViewPr>
      <p:cViewPr varScale="1">
        <p:scale>
          <a:sx n="89" d="100"/>
          <a:sy n="89" d="100"/>
        </p:scale>
        <p:origin x="269" y="7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11/24/2014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11/24/2014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F7FCB4-6B4C-47F4-9971-6918B6CC7ED5}" type="slidenum">
              <a:rPr lang="en-US"/>
              <a:pPr/>
              <a:t>26</a:t>
            </a:fld>
            <a:r>
              <a:rPr lang="en-US" dirty="0"/>
              <a:t>##</a:t>
            </a:r>
          </a:p>
        </p:txBody>
      </p:sp>
      <p:sp>
        <p:nvSpPr>
          <p:cNvPr id="546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6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454979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F78893-522B-4F18-8770-3DCC44C0D953}" type="slidenum">
              <a:rPr lang="en-US"/>
              <a:pPr/>
              <a:t>29</a:t>
            </a:fld>
            <a:r>
              <a:rPr lang="en-US" dirty="0"/>
              <a:t>##</a:t>
            </a:r>
          </a:p>
        </p:txBody>
      </p:sp>
      <p:sp>
        <p:nvSpPr>
          <p:cNvPr id="548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8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47431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4877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461417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122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7A93B6-2AE3-4E50-9F75-3BB4532A1717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538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8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49335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A874BD-1031-4293-87AD-FBBC82A23B83}" type="slidenum">
              <a:rPr lang="en-US"/>
              <a:pPr/>
              <a:t>11</a:t>
            </a:fld>
            <a:r>
              <a:rPr lang="en-US" dirty="0"/>
              <a:t>##</a:t>
            </a:r>
          </a:p>
        </p:txBody>
      </p:sp>
      <p:sp>
        <p:nvSpPr>
          <p:cNvPr id="540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0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950981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6013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DA6E15-DA89-4D4A-B53B-F315EF3405D7}" type="slidenum">
              <a:rPr lang="en-US"/>
              <a:pPr/>
              <a:t>15</a:t>
            </a:fld>
            <a:r>
              <a:rPr lang="en-US" dirty="0"/>
              <a:t>##</a:t>
            </a:r>
          </a:p>
        </p:txBody>
      </p:sp>
      <p:sp>
        <p:nvSpPr>
          <p:cNvPr id="542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163767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7EC7F2-331E-4906-82F4-5915489C7A4A}" type="slidenum">
              <a:rPr lang="en-US"/>
              <a:pPr/>
              <a:t>20</a:t>
            </a:fld>
            <a:r>
              <a:rPr lang="en-US" dirty="0"/>
              <a:t>##</a:t>
            </a:r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484766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7EC7F2-331E-4906-82F4-5915489C7A4A}" type="slidenum">
              <a:rPr lang="en-US"/>
              <a:pPr/>
              <a:t>22</a:t>
            </a:fld>
            <a:r>
              <a:rPr lang="en-US" dirty="0"/>
              <a:t>##</a:t>
            </a:r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243989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91015A-7735-44B6-83B3-DCE59FD6D69A}" type="slidenum">
              <a:rPr lang="en-US"/>
              <a:pPr/>
              <a:t>23</a:t>
            </a:fld>
            <a:r>
              <a:rPr lang="en-US" dirty="0"/>
              <a:t>##</a:t>
            </a:r>
          </a:p>
        </p:txBody>
      </p:sp>
      <p:sp>
        <p:nvSpPr>
          <p:cNvPr id="462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84213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11/24/2014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11" Type="http://schemas.openxmlformats.org/officeDocument/2006/relationships/image" Target="../media/image11.png"/><Relationship Id="rId5" Type="http://schemas.openxmlformats.org/officeDocument/2006/relationships/image" Target="../media/image7.png"/><Relationship Id="rId10" Type="http://schemas.openxmlformats.org/officeDocument/2006/relationships/image" Target="../media/image10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courses/csharp-basics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hyperlink" Target="http://www.softwaregroup-bg.com/" TargetMode="External"/><Relationship Id="rId3" Type="http://schemas.openxmlformats.org/officeDocument/2006/relationships/hyperlink" Target="http://www.vivacom.bg/" TargetMode="External"/><Relationship Id="rId7" Type="http://schemas.openxmlformats.org/officeDocument/2006/relationships/hyperlink" Target="http://www.sbtech.com/" TargetMode="External"/><Relationship Id="rId12" Type="http://schemas.openxmlformats.org/officeDocument/2006/relationships/image" Target="../media/image33.png"/><Relationship Id="rId17" Type="http://schemas.openxmlformats.org/officeDocument/2006/relationships/image" Target="../media/image36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hyperlink" Target="http://smartit.bg/" TargetMode="External"/><Relationship Id="rId5" Type="http://schemas.openxmlformats.org/officeDocument/2006/relationships/hyperlink" Target="http://xs-software.com/" TargetMode="External"/><Relationship Id="rId15" Type="http://schemas.openxmlformats.org/officeDocument/2006/relationships/hyperlink" Target="http://www.superhosting.bg/" TargetMode="External"/><Relationship Id="rId10" Type="http://schemas.openxmlformats.org/officeDocument/2006/relationships/image" Target="../media/image32.png"/><Relationship Id="rId4" Type="http://schemas.openxmlformats.org/officeDocument/2006/relationships/image" Target="../media/image29.jpeg"/><Relationship Id="rId9" Type="http://schemas.openxmlformats.org/officeDocument/2006/relationships/hyperlink" Target="http://komfo.com/" TargetMode="External"/><Relationship Id="rId14" Type="http://schemas.openxmlformats.org/officeDocument/2006/relationships/image" Target="../media/image34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://creativecommons.org/licenses/by-nc-sa/3.0/deed.en_US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s://telerikacademy.com/Courses/Courses/Details/81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sa/4.0/" TargetMode="External"/><Relationship Id="rId5" Type="http://schemas.openxmlformats.org/officeDocument/2006/relationships/hyperlink" Target="http://www.introprogramming.info/english-intro-csharp-book/" TargetMode="External"/><Relationship Id="rId4" Type="http://schemas.openxmlformats.org/officeDocument/2006/relationships/image" Target="../media/image7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0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38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000248" y="2182657"/>
            <a:ext cx="7382341" cy="962789"/>
          </a:xfrm>
        </p:spPr>
        <p:txBody>
          <a:bodyPr/>
          <a:lstStyle/>
          <a:p>
            <a:r>
              <a:rPr lang="en-US" dirty="0"/>
              <a:t>Conditional Statements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427413" y="3076107"/>
            <a:ext cx="7955178" cy="131130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Implementing</a:t>
            </a:r>
            <a:br>
              <a:rPr lang="en-US" dirty="0" smtClean="0"/>
            </a:br>
            <a:r>
              <a:rPr lang="en-US" dirty="0" smtClean="0"/>
              <a:t>Control</a:t>
            </a:r>
            <a:r>
              <a:rPr lang="bg-BG" dirty="0" smtClean="0"/>
              <a:t>-</a:t>
            </a:r>
            <a:r>
              <a:rPr lang="en-US" dirty="0" smtClean="0"/>
              <a:t>Flow </a:t>
            </a:r>
            <a:r>
              <a:rPr lang="en-US" dirty="0"/>
              <a:t>Logic in C#</a:t>
            </a:r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345481"/>
            <a:ext cx="3187613" cy="525135"/>
          </a:xfrm>
        </p:spPr>
        <p:txBody>
          <a:bodyPr/>
          <a:lstStyle/>
          <a:p>
            <a:r>
              <a:rPr lang="en-US" dirty="0" smtClean="0"/>
              <a:t>Angel Georgiev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815380"/>
            <a:ext cx="3187614" cy="444343"/>
          </a:xfrm>
        </p:spPr>
        <p:txBody>
          <a:bodyPr/>
          <a:lstStyle/>
          <a:p>
            <a:r>
              <a:rPr lang="en-US" dirty="0"/>
              <a:t>Part-time Trainer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760412" y="5193069"/>
            <a:ext cx="3187613" cy="395869"/>
          </a:xfrm>
        </p:spPr>
        <p:txBody>
          <a:bodyPr/>
          <a:lstStyle/>
          <a:p>
            <a:r>
              <a:rPr lang="en-GB" dirty="0"/>
              <a:t>angeru.softuni-friends.org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576003"/>
            <a:ext cx="3187613" cy="363552"/>
          </a:xfrm>
        </p:spPr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917165"/>
            <a:ext cx="3187613" cy="331235"/>
          </a:xfrm>
        </p:spPr>
        <p:txBody>
          <a:bodyPr/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softuni.bg</a:t>
            </a:r>
            <a:endParaRPr lang="en-US" dirty="0"/>
          </a:p>
        </p:txBody>
      </p:sp>
      <p:pic>
        <p:nvPicPr>
          <p:cNvPr id="1028" name="Picture 4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31250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4" name="Picture 2" descr="D:\_WORK PROJECTS\Nakov\Presentation Slides Design\STORE\Software University Foundation Logo BG and ENG black WHITOUT background CMYK.png">
            <a:hlinkClick r:id="rId6" tooltip="Software University Foundation"/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33" t="-11972" r="-4044" b="1048"/>
          <a:stretch/>
        </p:blipFill>
        <p:spPr bwMode="auto">
          <a:xfrm>
            <a:off x="825157" y="1963344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3" name="Picture 2" descr="http://www.nextgenpe.com/media/focus-area-images/NGPE/issue-6/Technology_solutions_SM_FOC.png"/>
          <p:cNvPicPr>
            <a:picLocks noChangeAspect="1" noChangeArrowheads="1"/>
          </p:cNvPicPr>
          <p:nvPr/>
        </p:nvPicPr>
        <p:blipFill>
          <a:blip r:embed="rId8" cstate="screen"/>
          <a:srcRect/>
          <a:stretch>
            <a:fillRect/>
          </a:stretch>
        </p:blipFill>
        <p:spPr bwMode="auto">
          <a:xfrm>
            <a:off x="6628098" y="4541029"/>
            <a:ext cx="4686300" cy="1707152"/>
          </a:xfrm>
          <a:prstGeom prst="rect">
            <a:avLst/>
          </a:prstGeom>
          <a:noFill/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2212" y="4621269"/>
            <a:ext cx="1800226" cy="1546672"/>
          </a:xfrm>
          <a:prstGeom prst="rect">
            <a:avLst/>
          </a:prstGeom>
          <a:noFill/>
          <a:ln>
            <a:noFill/>
          </a:ln>
          <a:effectLst>
            <a:glow rad="63500">
              <a:schemeClr val="tx2">
                <a:lumMod val="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0251" y="151179"/>
            <a:ext cx="1914560" cy="1877858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1812" y="187622"/>
            <a:ext cx="4267200" cy="1570616"/>
          </a:xfrm>
          <a:prstGeom prst="roundRect">
            <a:avLst>
              <a:gd name="adj" fmla="val 1100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Statement – Example</a:t>
            </a:r>
            <a:endParaRPr lang="en-US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546212" y="1143000"/>
            <a:ext cx="11034600" cy="526297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Console.WriteLine("Enter two numbers.");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biggerNum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smallerNum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smallerNum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biggerNum)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biggerNum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smallerNum;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Console.WriteLine("The greater number is: {0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}",  biggerNum);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749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2"/>
          <p:cNvSpPr>
            <a:spLocks noGrp="1" noChangeArrowheads="1"/>
          </p:cNvSpPr>
          <p:nvPr>
            <p:ph type="title"/>
          </p:nvPr>
        </p:nvSpPr>
        <p:spPr>
          <a:xfrm>
            <a:off x="912812" y="1846400"/>
            <a:ext cx="8938472" cy="820600"/>
          </a:xfrm>
        </p:spPr>
        <p:txBody>
          <a:bodyPr/>
          <a:lstStyle/>
          <a:p>
            <a:pPr marL="838200" indent="-838200">
              <a:lnSpc>
                <a:spcPct val="110000"/>
              </a:lnSpc>
            </a:pPr>
            <a:r>
              <a:rPr lang="en-US" dirty="0" smtClean="0"/>
              <a:t>The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Statement</a:t>
            </a:r>
            <a:endParaRPr lang="bg-BG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912812" y="2740744"/>
            <a:ext cx="8938472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3074" name="Picture 2" descr="http://i2.sitepoint.com/graphics/1732_programming_flowchart_i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812" y="3851020"/>
            <a:ext cx="2382898" cy="2295524"/>
          </a:xfrm>
          <a:prstGeom prst="roundRect">
            <a:avLst>
              <a:gd name="adj" fmla="val 10669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0636" y="3886200"/>
            <a:ext cx="2085976" cy="2260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929330" y="1600200"/>
            <a:ext cx="2880082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17795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495619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287645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More complex and useful conditional statement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Executes one branch if the condition is true, and another if it is false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The simplest form of an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if-else</a:t>
            </a:r>
            <a:r>
              <a:rPr lang="en-US" sz="3200" dirty="0"/>
              <a:t> statement: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if-else</a:t>
            </a:r>
            <a:r>
              <a:rPr lang="en-US" i="1" dirty="0"/>
              <a:t> </a:t>
            </a:r>
            <a:r>
              <a:rPr lang="en-US" dirty="0"/>
              <a:t>Statement</a:t>
            </a:r>
            <a:endParaRPr lang="bg-BG" dirty="0"/>
          </a:p>
        </p:txBody>
      </p:sp>
      <p:sp>
        <p:nvSpPr>
          <p:cNvPr id="495620" name="Rectangle 4"/>
          <p:cNvSpPr>
            <a:spLocks noChangeArrowheads="1"/>
          </p:cNvSpPr>
          <p:nvPr/>
        </p:nvSpPr>
        <p:spPr bwMode="auto">
          <a:xfrm>
            <a:off x="912812" y="3425345"/>
            <a:ext cx="10287000" cy="289925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(expression) 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some_statement;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another_statement;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154631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96643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990601"/>
            <a:ext cx="11804822" cy="573087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condition</a:t>
            </a:r>
            <a:r>
              <a:rPr lang="en-US" dirty="0"/>
              <a:t> is evaluated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it is true, the </a:t>
            </a:r>
            <a:r>
              <a:rPr lang="en-US" dirty="0" smtClean="0"/>
              <a:t>first statement is executed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If it is false, </a:t>
            </a:r>
            <a:r>
              <a:rPr lang="en-US" dirty="0" smtClean="0"/>
              <a:t>the second statement is executed</a:t>
            </a:r>
            <a:endParaRPr lang="bg-BG" dirty="0"/>
          </a:p>
        </p:txBody>
      </p:sp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</a:t>
            </a:r>
            <a:r>
              <a:rPr lang="en-US" smtClean="0"/>
              <a:t>It Works?</a:t>
            </a:r>
            <a:endParaRPr lang="bg-BG" dirty="0"/>
          </a:p>
        </p:txBody>
      </p:sp>
      <p:grpSp>
        <p:nvGrpSpPr>
          <p:cNvPr id="3" name="Group 2"/>
          <p:cNvGrpSpPr/>
          <p:nvPr/>
        </p:nvGrpSpPr>
        <p:grpSpPr>
          <a:xfrm>
            <a:off x="2894012" y="2992438"/>
            <a:ext cx="6280251" cy="3560763"/>
            <a:chOff x="3046412" y="2992438"/>
            <a:chExt cx="6280251" cy="3560763"/>
          </a:xfrm>
        </p:grpSpPr>
        <p:sp>
          <p:nvSpPr>
            <p:cNvPr id="496651" name="Line 11"/>
            <p:cNvSpPr>
              <a:spLocks noChangeShapeType="1"/>
            </p:cNvSpPr>
            <p:nvPr/>
          </p:nvSpPr>
          <p:spPr bwMode="auto">
            <a:xfrm flipH="1">
              <a:off x="4559299" y="5843588"/>
              <a:ext cx="0" cy="709613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6645" name="AutoShape 5"/>
            <p:cNvSpPr>
              <a:spLocks noChangeArrowheads="1"/>
            </p:cNvSpPr>
            <p:nvPr/>
          </p:nvSpPr>
          <p:spPr bwMode="auto">
            <a:xfrm>
              <a:off x="3046412" y="3505200"/>
              <a:ext cx="3048000" cy="995362"/>
            </a:xfrm>
            <a:prstGeom prst="flowChartDecision">
              <a:avLst/>
            </a:prstGeom>
            <a:solidFill>
              <a:schemeClr val="accent5">
                <a:lumMod val="40000"/>
                <a:lumOff val="60000"/>
                <a:alpha val="2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0" tIns="0" rIns="0" bIns="0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condition</a:t>
              </a:r>
              <a:endParaRPr lang="bg-BG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6646" name="Line 6"/>
            <p:cNvSpPr>
              <a:spLocks noChangeShapeType="1"/>
            </p:cNvSpPr>
            <p:nvPr/>
          </p:nvSpPr>
          <p:spPr bwMode="auto">
            <a:xfrm>
              <a:off x="4557712" y="4495800"/>
              <a:ext cx="0" cy="466725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6650" name="Text Box 10"/>
            <p:cNvSpPr txBox="1">
              <a:spLocks noChangeArrowheads="1"/>
            </p:cNvSpPr>
            <p:nvPr/>
          </p:nvSpPr>
          <p:spPr bwMode="auto">
            <a:xfrm>
              <a:off x="3479799" y="4967287"/>
              <a:ext cx="2159000" cy="86836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0" tIns="0" rIns="0" bIns="0" anchor="ctr" anchorCtr="0">
              <a:noAutofit/>
            </a:bodyPr>
            <a:lstStyle>
              <a:defPPr>
                <a:defRPr lang="en-US"/>
              </a:defPPr>
              <a:lvl1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2000" b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US" sz="2400" dirty="0"/>
                <a:t>first</a:t>
              </a:r>
            </a:p>
            <a:p>
              <a:r>
                <a:rPr lang="en-US" sz="2400" dirty="0"/>
                <a:t>statement</a:t>
              </a:r>
              <a:endParaRPr lang="bg-BG" sz="2400" dirty="0"/>
            </a:p>
          </p:txBody>
        </p:sp>
        <p:sp>
          <p:nvSpPr>
            <p:cNvPr id="496652" name="Line 12"/>
            <p:cNvSpPr>
              <a:spLocks noChangeShapeType="1"/>
            </p:cNvSpPr>
            <p:nvPr/>
          </p:nvSpPr>
          <p:spPr bwMode="auto">
            <a:xfrm flipH="1">
              <a:off x="4564059" y="6160294"/>
              <a:ext cx="3654428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6664" name="Line 24"/>
            <p:cNvSpPr>
              <a:spLocks noChangeShapeType="1"/>
            </p:cNvSpPr>
            <p:nvPr/>
          </p:nvSpPr>
          <p:spPr bwMode="auto">
            <a:xfrm flipH="1">
              <a:off x="8208760" y="4457147"/>
              <a:ext cx="9555" cy="1715055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6665" name="Line 25"/>
            <p:cNvSpPr>
              <a:spLocks noChangeShapeType="1"/>
            </p:cNvSpPr>
            <p:nvPr/>
          </p:nvSpPr>
          <p:spPr bwMode="auto">
            <a:xfrm>
              <a:off x="6051551" y="4008120"/>
              <a:ext cx="1033462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6666" name="Text Box 26"/>
            <p:cNvSpPr txBox="1">
              <a:spLocks noChangeArrowheads="1"/>
            </p:cNvSpPr>
            <p:nvPr/>
          </p:nvSpPr>
          <p:spPr bwMode="auto">
            <a:xfrm>
              <a:off x="3559175" y="4495800"/>
              <a:ext cx="935037" cy="40697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85000"/>
                </a:lnSpc>
                <a:spcBef>
                  <a:spcPct val="50000"/>
                </a:spcBef>
              </a:pPr>
              <a:r>
                <a:rPr lang="en-US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true</a:t>
              </a:r>
              <a:endParaRPr lang="bg-BG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6669" name="Line 29"/>
            <p:cNvSpPr>
              <a:spLocks noChangeShapeType="1"/>
            </p:cNvSpPr>
            <p:nvPr/>
          </p:nvSpPr>
          <p:spPr bwMode="auto">
            <a:xfrm>
              <a:off x="4574539" y="2992438"/>
              <a:ext cx="0" cy="512762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6670" name="Text Box 30"/>
            <p:cNvSpPr txBox="1">
              <a:spLocks noChangeArrowheads="1"/>
            </p:cNvSpPr>
            <p:nvPr/>
          </p:nvSpPr>
          <p:spPr bwMode="auto">
            <a:xfrm>
              <a:off x="7094638" y="3566160"/>
              <a:ext cx="2232025" cy="89098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0" tIns="0" rIns="0" bIns="0" anchor="ctr" anchorCtr="0">
              <a:noAutofit/>
            </a:bodyPr>
            <a:lstStyle>
              <a:defPPr>
                <a:defRPr lang="en-US"/>
              </a:defPPr>
              <a:lvl1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2000" b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US" sz="2400" dirty="0"/>
                <a:t>second</a:t>
              </a:r>
            </a:p>
            <a:p>
              <a:r>
                <a:rPr lang="en-US" sz="2400" dirty="0"/>
                <a:t>statement</a:t>
              </a:r>
              <a:endParaRPr lang="bg-BG" sz="2400" dirty="0"/>
            </a:p>
          </p:txBody>
        </p:sp>
        <p:sp>
          <p:nvSpPr>
            <p:cNvPr id="15" name="Text Box 26"/>
            <p:cNvSpPr txBox="1">
              <a:spLocks noChangeArrowheads="1"/>
            </p:cNvSpPr>
            <p:nvPr/>
          </p:nvSpPr>
          <p:spPr bwMode="auto">
            <a:xfrm>
              <a:off x="5921962" y="3581400"/>
              <a:ext cx="1163052" cy="4062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lnSpc>
                  <a:spcPct val="85000"/>
                </a:lnSpc>
                <a:spcBef>
                  <a:spcPct val="50000"/>
                </a:spcBef>
              </a:pPr>
              <a:r>
                <a:rPr lang="en-US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false</a:t>
              </a:r>
              <a:endParaRPr lang="bg-BG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23418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494597" name="Rectangle 5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Checking a number if it is odd or even</a:t>
            </a:r>
          </a:p>
        </p:txBody>
      </p:sp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if-else</a:t>
            </a:r>
            <a:r>
              <a:rPr lang="en-US" i="1" dirty="0" smtClean="0"/>
              <a:t> </a:t>
            </a:r>
            <a:r>
              <a:rPr lang="en-US" dirty="0"/>
              <a:t>Statement – Example</a:t>
            </a:r>
            <a:endParaRPr lang="bg-BG" dirty="0"/>
          </a:p>
        </p:txBody>
      </p:sp>
      <p:sp>
        <p:nvSpPr>
          <p:cNvPr id="494596" name="Rectangle 4"/>
          <p:cNvSpPr>
            <a:spLocks noChangeArrowheads="1"/>
          </p:cNvSpPr>
          <p:nvPr/>
        </p:nvSpPr>
        <p:spPr bwMode="auto">
          <a:xfrm>
            <a:off x="760412" y="2093416"/>
            <a:ext cx="10668000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 = Console.ReadLine();</a:t>
            </a:r>
          </a:p>
          <a:p>
            <a:pPr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number = int.Parse(s);</a:t>
            </a:r>
          </a:p>
          <a:p>
            <a:pPr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(number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 2 == 0)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Console.WriteLine("This number is even.");</a:t>
            </a:r>
          </a:p>
          <a:p>
            <a:pPr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Console.WriteLine("This number is odd.");</a:t>
            </a:r>
          </a:p>
          <a:p>
            <a:pPr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361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2" y="1389200"/>
            <a:ext cx="8938472" cy="820600"/>
          </a:xfrm>
        </p:spPr>
        <p:txBody>
          <a:bodyPr/>
          <a:lstStyle/>
          <a:p>
            <a:pPr marL="838200" indent="-838200"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if-else</a:t>
            </a:r>
            <a:r>
              <a:rPr lang="en-US" dirty="0"/>
              <a:t> Statement</a:t>
            </a:r>
            <a:endParaRPr lang="bg-BG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446212" y="2362200"/>
            <a:ext cx="8938472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33793" name="Picture 1" descr="C:\Trash\condition.png"/>
          <p:cNvPicPr>
            <a:picLocks noChangeAspect="1" noChangeArrowheads="1"/>
          </p:cNvPicPr>
          <p:nvPr/>
        </p:nvPicPr>
        <p:blipFill>
          <a:blip r:embed="rId3" cstate="screen">
            <a:duotone>
              <a:prstClr val="black"/>
              <a:schemeClr val="accent4">
                <a:tint val="45000"/>
                <a:satMod val="400000"/>
              </a:schemeClr>
            </a:duotone>
            <a:lum contrast="30000"/>
          </a:blip>
          <a:srcRect/>
          <a:stretch>
            <a:fillRect/>
          </a:stretch>
        </p:blipFill>
        <p:spPr bwMode="auto">
          <a:xfrm>
            <a:off x="3884612" y="3636962"/>
            <a:ext cx="4343400" cy="2057400"/>
          </a:xfrm>
          <a:prstGeom prst="roundRect">
            <a:avLst>
              <a:gd name="adj" fmla="val 30830"/>
            </a:avLst>
          </a:prstGeom>
          <a:noFill/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9100721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1447800"/>
            <a:ext cx="8938472" cy="820600"/>
          </a:xfrm>
        </p:spPr>
        <p:txBody>
          <a:bodyPr/>
          <a:lstStyle/>
          <a:p>
            <a:r>
              <a:rPr lang="en-US" dirty="0" smtClean="0"/>
              <a:t>Nested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Statements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2362200"/>
            <a:ext cx="8938472" cy="688256"/>
          </a:xfrm>
        </p:spPr>
        <p:txBody>
          <a:bodyPr/>
          <a:lstStyle/>
          <a:p>
            <a:r>
              <a:rPr lang="en-US" dirty="0" smtClean="0"/>
              <a:t>Creating More Complex Logic</a:t>
            </a:r>
            <a:endParaRPr lang="en-US" dirty="0"/>
          </a:p>
        </p:txBody>
      </p:sp>
      <p:pic>
        <p:nvPicPr>
          <p:cNvPr id="2050" name="Picture 2" descr="C:\Trash\nested-ifs.png"/>
          <p:cNvPicPr>
            <a:picLocks noChangeAspect="1" noChangeArrowheads="1"/>
          </p:cNvPicPr>
          <p:nvPr/>
        </p:nvPicPr>
        <p:blipFill>
          <a:blip r:embed="rId2" cstate="screen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4021100" y="3581908"/>
            <a:ext cx="4145388" cy="2590293"/>
          </a:xfrm>
          <a:prstGeom prst="roundRect">
            <a:avLst>
              <a:gd name="adj" fmla="val 17055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420081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443395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9906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3200" i="1" dirty="0"/>
              <a:t> </a:t>
            </a:r>
            <a:r>
              <a:rPr lang="en-US" sz="3200" dirty="0"/>
              <a:t>and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if-else</a:t>
            </a:r>
            <a:r>
              <a:rPr lang="en-US" sz="3200" dirty="0"/>
              <a:t> statements can be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nested</a:t>
            </a:r>
          </a:p>
          <a:p>
            <a:pPr lvl="1">
              <a:lnSpc>
                <a:spcPct val="100000"/>
              </a:lnSpc>
            </a:pPr>
            <a:r>
              <a:rPr lang="en-US" sz="3000" dirty="0" smtClean="0"/>
              <a:t>Used </a:t>
            </a:r>
            <a:r>
              <a:rPr lang="en-US" sz="3000" dirty="0"/>
              <a:t>inside </a:t>
            </a:r>
            <a:r>
              <a:rPr lang="en-US" sz="3000" dirty="0" smtClean="0"/>
              <a:t>one inside another</a:t>
            </a:r>
            <a:endParaRPr lang="en-US" sz="3000" dirty="0"/>
          </a:p>
          <a:p>
            <a:pPr>
              <a:lnSpc>
                <a:spcPct val="100000"/>
              </a:lnSpc>
            </a:pPr>
            <a:r>
              <a:rPr lang="en-US" sz="3200" dirty="0" smtClean="0"/>
              <a:t>Each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sz="3200" dirty="0" smtClean="0"/>
              <a:t> </a:t>
            </a:r>
            <a:r>
              <a:rPr lang="en-US" sz="3200" dirty="0"/>
              <a:t>corresponds to its closest preceding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endParaRPr lang="en-US" sz="3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Statements</a:t>
            </a:r>
            <a:endParaRPr lang="en-US" dirty="0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836612" y="2971800"/>
            <a:ext cx="10439400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(expression) </a:t>
            </a:r>
          </a:p>
          <a:p>
            <a:pPr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expression2) 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some_statement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 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another_statement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third_statement;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03329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Always use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dirty="0"/>
              <a:t> blocks to avoid </a:t>
            </a:r>
            <a:r>
              <a:rPr lang="en-US" dirty="0" smtClean="0"/>
              <a:t>ambiguity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Even when a single statement follows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 smtClean="0"/>
              <a:t>Avoid using more </a:t>
            </a:r>
            <a:r>
              <a:rPr lang="en-US" dirty="0"/>
              <a:t>than three levels of nested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statements</a:t>
            </a:r>
          </a:p>
          <a:p>
            <a:pPr>
              <a:lnSpc>
                <a:spcPct val="110000"/>
              </a:lnSpc>
            </a:pPr>
            <a:r>
              <a:rPr lang="en-US" dirty="0"/>
              <a:t>Put the case you normally expect to process </a:t>
            </a:r>
            <a:r>
              <a:rPr lang="en-US" dirty="0" smtClean="0"/>
              <a:t>first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Then </a:t>
            </a:r>
            <a:r>
              <a:rPr lang="en-US" dirty="0"/>
              <a:t>write the unusual cases</a:t>
            </a:r>
          </a:p>
          <a:p>
            <a:pPr>
              <a:lnSpc>
                <a:spcPct val="110000"/>
              </a:lnSpc>
            </a:pPr>
            <a:r>
              <a:rPr lang="en-US" dirty="0"/>
              <a:t>Arrange the code to make it more readable</a:t>
            </a:r>
            <a:endParaRPr lang="bg-BG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</a:t>
            </a:r>
            <a:r>
              <a:rPr lang="en-US" dirty="0"/>
              <a:t>– Good </a:t>
            </a:r>
            <a:r>
              <a:rPr lang="en-US" dirty="0" smtClean="0"/>
              <a:t>Practices</a:t>
            </a:r>
            <a:endParaRPr lang="en-US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9646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Nested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/>
              <a:t> Statements – Example</a:t>
            </a:r>
          </a:p>
        </p:txBody>
      </p:sp>
      <p:sp>
        <p:nvSpPr>
          <p:cNvPr id="476164" name="Rectangle 4"/>
          <p:cNvSpPr>
            <a:spLocks noChangeArrowheads="1"/>
          </p:cNvSpPr>
          <p:nvPr/>
        </p:nvSpPr>
        <p:spPr bwMode="auto">
          <a:xfrm>
            <a:off x="608012" y="1219200"/>
            <a:ext cx="10972802" cy="509370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(first == second)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These two numbers are equal.");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(first &gt; second)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first number is bigger.");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Console.WriteLine("The second is bigger.");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012665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/>
              <a:t>Comparison and Logical Operators</a:t>
            </a:r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/>
              <a:t>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/>
              <a:t> Statement</a:t>
            </a:r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/>
              <a:t>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if-else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Statement</a:t>
            </a:r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/>
              <a:t>Nested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/>
              <a:t> Statements</a:t>
            </a:r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/>
              <a:t>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switch-case</a:t>
            </a:r>
            <a:r>
              <a:rPr lang="en-US" dirty="0"/>
              <a:t> Statement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pic>
        <p:nvPicPr>
          <p:cNvPr id="1026" name="Picture 2" descr="http://www.graphicsfuel.com/wp-content/uploads/2012/07/books-icon-5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47012" y="1219200"/>
            <a:ext cx="2378353" cy="2378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emeraldinsight.com/content_images/fig/2970020301003.pn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8812" y="4114800"/>
            <a:ext cx="4429125" cy="2072812"/>
          </a:xfrm>
          <a:prstGeom prst="rect">
            <a:avLst/>
          </a:prstGeom>
          <a:noFill/>
          <a:effectLst>
            <a:glow rad="228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>
          <a:xfrm>
            <a:off x="5256212" y="1864070"/>
            <a:ext cx="4472728" cy="18112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Nested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if</a:t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en-US" dirty="0" smtClean="0"/>
              <a:t>Statements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408612" y="3845270"/>
            <a:ext cx="4472728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5" name="Picture 1" descr="C:\Trash\nested-ifs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9202375">
            <a:off x="2285300" y="1816847"/>
            <a:ext cx="2694694" cy="4042041"/>
          </a:xfrm>
          <a:prstGeom prst="roundRect">
            <a:avLst>
              <a:gd name="adj" fmla="val 18671"/>
            </a:avLst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116303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We may need to use another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if</a:t>
            </a:r>
            <a:r>
              <a:rPr lang="en-US" dirty="0" smtClean="0"/>
              <a:t>-construction in 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else</a:t>
            </a:r>
            <a:r>
              <a:rPr lang="en-US" dirty="0" smtClean="0"/>
              <a:t> block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Thus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else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if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can be used: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if-else-if-else-…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89012" y="2487652"/>
            <a:ext cx="10134600" cy="383694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ch = 'X';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(ch == 'A' || ch == 'a')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Console.WriteLine("Vowel [ei]");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 (ch == 'E' || ch == 'e')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Console.WriteLine("Vowel [i:]");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  …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…</a:t>
            </a:r>
          </a:p>
        </p:txBody>
      </p:sp>
    </p:spTree>
    <p:extLst>
      <p:ext uri="{BB962C8B-B14F-4D97-AF65-F5344CB8AC3E}">
        <p14:creationId xmlns:p14="http://schemas.microsoft.com/office/powerpoint/2010/main" val="551738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zone.ni.com/cms/images/devzone/tut/lkzolnlp55853.gif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808412" y="3505200"/>
            <a:ext cx="4572000" cy="273576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0014" y="1524000"/>
            <a:ext cx="9448798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Multiple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if-else</a:t>
            </a:r>
            <a:r>
              <a:rPr lang="en-US" dirty="0" smtClean="0">
                <a:latin typeface="+mn-lt"/>
                <a:cs typeface="Consolas" pitchFamily="49" charset="0"/>
              </a:rPr>
              <a:t> </a:t>
            </a:r>
            <a:r>
              <a:rPr lang="en-US" dirty="0" smtClean="0"/>
              <a:t>Statements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624444" y="2507527"/>
            <a:ext cx="8938472" cy="692873"/>
          </a:xfrm>
        </p:spPr>
        <p:txBody>
          <a:bodyPr/>
          <a:lstStyle/>
          <a:p>
            <a:r>
              <a:rPr lang="en-US" dirty="0" smtClean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5370837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2" y="1821727"/>
            <a:ext cx="8938472" cy="820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4800" dirty="0">
                <a:latin typeface="Consolas" pitchFamily="49" charset="0"/>
                <a:cs typeface="Consolas" pitchFamily="49" charset="0"/>
              </a:rPr>
              <a:t>switch-case</a:t>
            </a:r>
            <a:endParaRPr lang="bg-BG" sz="4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118340" y="2736127"/>
            <a:ext cx="10310072" cy="692873"/>
          </a:xfrm>
        </p:spPr>
        <p:txBody>
          <a:bodyPr/>
          <a:lstStyle/>
          <a:p>
            <a:r>
              <a:rPr lang="en-US" dirty="0" smtClean="0"/>
              <a:t>Performing Several </a:t>
            </a:r>
            <a:r>
              <a:rPr lang="en-US" dirty="0"/>
              <a:t>Comparisons at </a:t>
            </a:r>
            <a:r>
              <a:rPr lang="en-US" dirty="0" smtClean="0"/>
              <a:t>Once</a:t>
            </a:r>
            <a:endParaRPr lang="en-US" dirty="0"/>
          </a:p>
        </p:txBody>
      </p:sp>
      <p:pic>
        <p:nvPicPr>
          <p:cNvPr id="26626" name="Picture 2" descr="http://www.middleleaze.co.uk/network_switch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468343" y="3827600"/>
            <a:ext cx="6932098" cy="22889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3140928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4638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Selects for execution a statement from a list depending on the value of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en-US" dirty="0"/>
              <a:t> expression </a:t>
            </a:r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switch-case</a:t>
            </a:r>
            <a:r>
              <a:rPr lang="en-US" dirty="0" smtClean="0"/>
              <a:t> Statement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898411" y="2464189"/>
            <a:ext cx="10377602" cy="395185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switch (day)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case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1: Console.WriteLine("Monday"); 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case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2: Console.WriteLine("Tuesday"); 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case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3: Console.WriteLine("Wednesday"); 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case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4: Console.WriteLine("Thursday"); 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case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5: Console.WriteLine("Friday"); 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case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6: Console.WriteLine("Saturday"); 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case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7: Console.WriteLine("Sunday"); 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default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Console.WriteLine("Error!"); 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326420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4648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42925" indent="-542925">
              <a:lnSpc>
                <a:spcPct val="100000"/>
              </a:lnSpc>
              <a:buFontTx/>
              <a:buAutoNum type="arabicPeriod"/>
            </a:pPr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expression</a:t>
            </a:r>
            <a:r>
              <a:rPr lang="en-US" dirty="0"/>
              <a:t> is evaluated</a:t>
            </a:r>
          </a:p>
          <a:p>
            <a:pPr marL="542925" indent="-542925">
              <a:lnSpc>
                <a:spcPct val="100000"/>
              </a:lnSpc>
              <a:buFontTx/>
              <a:buAutoNum type="arabicPeriod"/>
            </a:pPr>
            <a:r>
              <a:rPr lang="en-US" dirty="0"/>
              <a:t>When one of the constants specified in a case label is equal to the expression</a:t>
            </a:r>
          </a:p>
          <a:p>
            <a:pPr marL="1073150" lvl="1" indent="-350838"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statement</a:t>
            </a:r>
            <a:r>
              <a:rPr lang="en-US" dirty="0"/>
              <a:t> that corresponds to that case is executed</a:t>
            </a:r>
          </a:p>
          <a:p>
            <a:pPr marL="542925" indent="-542925">
              <a:lnSpc>
                <a:spcPct val="100000"/>
              </a:lnSpc>
              <a:buFontTx/>
              <a:buAutoNum type="arabicPeriod"/>
            </a:pPr>
            <a:r>
              <a:rPr lang="en-US" dirty="0"/>
              <a:t>If no case is equal to the expression</a:t>
            </a:r>
          </a:p>
          <a:p>
            <a:pPr marL="1073150" lvl="1" indent="-350838">
              <a:lnSpc>
                <a:spcPct val="100000"/>
              </a:lnSpc>
            </a:pPr>
            <a:r>
              <a:rPr lang="en-US" dirty="0"/>
              <a:t>If there is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default case</a:t>
            </a:r>
            <a:r>
              <a:rPr lang="en-US" dirty="0"/>
              <a:t>, it is executed</a:t>
            </a:r>
          </a:p>
          <a:p>
            <a:pPr marL="1073150" lvl="1" indent="-350838">
              <a:lnSpc>
                <a:spcPct val="100000"/>
              </a:lnSpc>
            </a:pPr>
            <a:r>
              <a:rPr lang="en-US" dirty="0" smtClean="0"/>
              <a:t>Otherwise the </a:t>
            </a:r>
            <a:r>
              <a:rPr lang="en-US" dirty="0"/>
              <a:t>control is transferred to the end point of the switch </a:t>
            </a:r>
            <a:r>
              <a:rPr lang="en-US" dirty="0" smtClean="0"/>
              <a:t>statement</a:t>
            </a:r>
            <a:endParaRPr lang="en-US" dirty="0"/>
          </a:p>
        </p:txBody>
      </p:sp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switch-case</a:t>
            </a:r>
            <a:r>
              <a:rPr lang="en-US" dirty="0"/>
              <a:t> Works?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883764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2" y="4488900"/>
            <a:ext cx="8938472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noProof="1" smtClean="0">
                <a:latin typeface="+mn-lt"/>
                <a:cs typeface="Consolas" pitchFamily="49" charset="0"/>
              </a:rPr>
              <a:t>The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switch-case</a:t>
            </a:r>
            <a:r>
              <a:rPr lang="en-US" noProof="1" smtClean="0">
                <a:latin typeface="+mn-lt"/>
                <a:cs typeface="Consolas" pitchFamily="49" charset="0"/>
              </a:rPr>
              <a:t> </a:t>
            </a:r>
            <a:r>
              <a:rPr lang="en-US" noProof="1" smtClean="0"/>
              <a:t>Statement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6212" y="5486400"/>
            <a:ext cx="8938472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2530" name="Picture 2" descr="http://www.ribbit.net/images/Network_Switch_Cables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074121" y="1752600"/>
            <a:ext cx="5652656" cy="2438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78640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4843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Variable </a:t>
            </a:r>
            <a:r>
              <a:rPr lang="en-US" dirty="0"/>
              <a:t>types like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enum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and integral types can be used for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expression</a:t>
            </a:r>
          </a:p>
          <a:p>
            <a:pPr>
              <a:lnSpc>
                <a:spcPct val="100000"/>
              </a:lnSpc>
            </a:pPr>
            <a:r>
              <a:rPr lang="en-US" dirty="0"/>
              <a:t>The value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dirty="0"/>
              <a:t> is permitted as a case label constant</a:t>
            </a:r>
          </a:p>
          <a:p>
            <a:pPr>
              <a:lnSpc>
                <a:spcPct val="100000"/>
              </a:lnSpc>
            </a:pPr>
            <a:r>
              <a:rPr lang="en-US" dirty="0"/>
              <a:t>The keyword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break</a:t>
            </a:r>
            <a:r>
              <a:rPr lang="en-US" dirty="0"/>
              <a:t> exits the switch statement </a:t>
            </a:r>
          </a:p>
          <a:p>
            <a:pPr>
              <a:lnSpc>
                <a:spcPct val="100000"/>
              </a:lnSpc>
            </a:pPr>
            <a:r>
              <a:rPr lang="en-US" dirty="0"/>
              <a:t>"No fall through" </a:t>
            </a:r>
            <a:r>
              <a:rPr lang="en-US" dirty="0" smtClean="0"/>
              <a:t>rule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You </a:t>
            </a:r>
            <a:r>
              <a:rPr lang="en-US" dirty="0"/>
              <a:t>are obligated to use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dirty="0"/>
              <a:t> after each case  </a:t>
            </a:r>
          </a:p>
          <a:p>
            <a:pPr>
              <a:lnSpc>
                <a:spcPct val="100000"/>
              </a:lnSpc>
            </a:pPr>
            <a:r>
              <a:rPr lang="en-US" dirty="0"/>
              <a:t>Multiple labels that correspond to the same statement are permitted</a:t>
            </a:r>
          </a:p>
        </p:txBody>
      </p:sp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switch</a:t>
            </a:r>
            <a:r>
              <a:rPr lang="en-US" dirty="0" smtClean="0"/>
              <a:t>: Rules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517158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28390" name="Rectangle 6"/>
          <p:cNvSpPr>
            <a:spLocks noGrp="1" noChangeArrowheads="1"/>
          </p:cNvSpPr>
          <p:nvPr>
            <p:ph idx="1"/>
          </p:nvPr>
        </p:nvSpPr>
        <p:spPr>
          <a:xfrm>
            <a:off x="190413" y="990601"/>
            <a:ext cx="11804822" cy="5730876"/>
          </a:xfrm>
          <a:noFill/>
          <a:ln/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Multiple </a:t>
            </a:r>
            <a:r>
              <a:rPr lang="en-US" sz="3200" dirty="0"/>
              <a:t>labels </a:t>
            </a:r>
            <a:r>
              <a:rPr lang="en-US" sz="3200" dirty="0" smtClean="0"/>
              <a:t>allow matching several cases and executing </a:t>
            </a:r>
            <a:r>
              <a:rPr lang="en-US" sz="3200" dirty="0"/>
              <a:t>the same statement in more than one case</a:t>
            </a:r>
            <a:endParaRPr lang="bg-BG" sz="3200" dirty="0"/>
          </a:p>
        </p:txBody>
      </p:sp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762000" indent="-762000"/>
            <a:r>
              <a:rPr lang="en-US" dirty="0"/>
              <a:t>Multiple Labels – Example</a:t>
            </a:r>
            <a:endParaRPr lang="bg-BG" dirty="0"/>
          </a:p>
        </p:txBody>
      </p:sp>
      <p:sp>
        <p:nvSpPr>
          <p:cNvPr id="528389" name="Rectangle 5"/>
          <p:cNvSpPr>
            <a:spLocks noChangeArrowheads="1"/>
          </p:cNvSpPr>
          <p:nvPr/>
        </p:nvSpPr>
        <p:spPr bwMode="auto">
          <a:xfrm>
            <a:off x="746012" y="2151995"/>
            <a:ext cx="10606200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200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switch (animal)</a:t>
            </a:r>
          </a:p>
          <a:p>
            <a:pPr indent="-457200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indent="-457200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case "dog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":</a:t>
            </a:r>
            <a:endParaRPr lang="en-US" sz="21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Console.WriteLine("MAMMAL"); </a:t>
            </a:r>
          </a:p>
          <a:p>
            <a:pPr indent="-457200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break;</a:t>
            </a:r>
          </a:p>
          <a:p>
            <a:pPr indent="-457200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case "crocodile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":</a:t>
            </a:r>
            <a:endParaRPr lang="en-US" sz="21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case "tortoise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":</a:t>
            </a:r>
            <a:endParaRPr lang="en-US" sz="21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case "snake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": </a:t>
            </a:r>
            <a:endParaRPr lang="en-US" sz="21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Console.WriteLine("REPTILE"); </a:t>
            </a:r>
          </a:p>
          <a:p>
            <a:pPr indent="-457200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break;</a:t>
            </a:r>
          </a:p>
          <a:p>
            <a:pPr indent="-457200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default: </a:t>
            </a:r>
            <a:endParaRPr lang="en-US" sz="21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Console.WriteLine("I don't know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such animal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!"); </a:t>
            </a:r>
          </a:p>
          <a:p>
            <a:pPr indent="-457200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break;</a:t>
            </a:r>
          </a:p>
          <a:p>
            <a:pPr indent="-457200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716434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2" y="1465703"/>
            <a:ext cx="8938472" cy="173469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Multiple </a:t>
            </a:r>
            <a:r>
              <a:rPr lang="en-US"/>
              <a:t>Labels </a:t>
            </a:r>
            <a:r>
              <a:rPr lang="en-US" smtClean="0"/>
              <a:t>in</a:t>
            </a:r>
            <a:br>
              <a:rPr lang="en-US" smtClean="0"/>
            </a:br>
            <a:r>
              <a:rPr lang="en-US" smtClean="0"/>
              <a:t>a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switch-case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446212" y="3276600"/>
            <a:ext cx="8938472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8433" name="Picture 1" descr="C:\Trash\cables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427412" y="4343400"/>
            <a:ext cx="5029200" cy="1905000"/>
          </a:xfrm>
          <a:prstGeom prst="roundRect">
            <a:avLst>
              <a:gd name="adj" fmla="val 36286"/>
            </a:avLst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9696859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2" y="1447800"/>
            <a:ext cx="8938472" cy="173469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Comparison and</a:t>
            </a:r>
            <a:br>
              <a:rPr lang="en-US" dirty="0" smtClean="0"/>
            </a:br>
            <a:r>
              <a:rPr lang="en-US" dirty="0" smtClean="0"/>
              <a:t>Logical Operators</a:t>
            </a:r>
            <a:endParaRPr lang="bg-BG" dirty="0"/>
          </a:p>
        </p:txBody>
      </p:sp>
      <p:pic>
        <p:nvPicPr>
          <p:cNvPr id="45058" name="Picture 2" descr="http://static.arstechnica.com/binary_code_cloud_ars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665412" y="3182498"/>
            <a:ext cx="6553200" cy="3236204"/>
          </a:xfrm>
          <a:prstGeom prst="roundRect">
            <a:avLst>
              <a:gd name="adj" fmla="val 28897"/>
            </a:avLst>
          </a:prstGeom>
          <a:ln>
            <a:noFill/>
          </a:ln>
          <a:effectLst>
            <a:softEdge rad="317500"/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5135" y="3638832"/>
            <a:ext cx="5229954" cy="2435560"/>
          </a:xfrm>
          <a:prstGeom prst="rect">
            <a:avLst/>
          </a:prstGeom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9530347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521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There must be a separate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for every normal situation</a:t>
            </a:r>
          </a:p>
          <a:p>
            <a:pPr>
              <a:lnSpc>
                <a:spcPct val="100000"/>
              </a:lnSpc>
            </a:pPr>
            <a:r>
              <a:rPr lang="en-US" dirty="0"/>
              <a:t>Put the </a:t>
            </a:r>
            <a:r>
              <a:rPr lang="en-US" dirty="0" smtClean="0"/>
              <a:t>normal case </a:t>
            </a:r>
            <a:r>
              <a:rPr lang="en-US" dirty="0"/>
              <a:t>first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Put the most frequently executed cases first and the least frequently executed last</a:t>
            </a:r>
          </a:p>
          <a:p>
            <a:pPr>
              <a:lnSpc>
                <a:spcPct val="100000"/>
              </a:lnSpc>
            </a:pPr>
            <a:r>
              <a:rPr lang="en-US" dirty="0"/>
              <a:t>Order cases alphabetically or numerically</a:t>
            </a:r>
          </a:p>
          <a:p>
            <a:pPr>
              <a:lnSpc>
                <a:spcPct val="100000"/>
              </a:lnSpc>
            </a:pPr>
            <a:r>
              <a:rPr lang="en-US" dirty="0"/>
              <a:t>In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default</a:t>
            </a:r>
            <a:r>
              <a:rPr lang="en-US" dirty="0"/>
              <a:t> use case that cannot be reached under normal</a:t>
            </a:r>
            <a:r>
              <a:rPr lang="bg-BG" dirty="0"/>
              <a:t> </a:t>
            </a:r>
            <a:r>
              <a:rPr lang="en-US" dirty="0"/>
              <a:t>circumstances</a:t>
            </a:r>
            <a:endParaRPr lang="bg-BG" dirty="0"/>
          </a:p>
        </p:txBody>
      </p:sp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switch</a:t>
            </a:r>
            <a:r>
              <a:rPr lang="en-US" dirty="0" smtClean="0"/>
              <a:t> </a:t>
            </a:r>
            <a:r>
              <a:rPr lang="en-US" dirty="0"/>
              <a:t>– Good Practices</a:t>
            </a:r>
            <a:r>
              <a:rPr lang="en-US" dirty="0">
                <a:latin typeface="Courier New" pitchFamily="49" charset="0"/>
              </a:rPr>
              <a:t> </a:t>
            </a:r>
            <a:endParaRPr lang="bg-BG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84051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Comparison and </a:t>
            </a:r>
            <a:r>
              <a:rPr lang="en-US" dirty="0" smtClean="0"/>
              <a:t>logical operators </a:t>
            </a:r>
            <a:r>
              <a:rPr lang="en-US" dirty="0"/>
              <a:t>are used to compose logical conditions</a:t>
            </a:r>
          </a:p>
          <a:p>
            <a:pPr>
              <a:lnSpc>
                <a:spcPct val="100000"/>
              </a:lnSpc>
            </a:pPr>
            <a:r>
              <a:rPr lang="en-US" dirty="0"/>
              <a:t>The conditional statements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/>
              <a:t> and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if-else</a:t>
            </a:r>
            <a:b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dirty="0" smtClean="0"/>
              <a:t>conditionally </a:t>
            </a:r>
            <a:r>
              <a:rPr lang="en-US" dirty="0"/>
              <a:t>execution of blocks of code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Constantly used in computer programming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Conditional statements can be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nested</a:t>
            </a:r>
          </a:p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en-US" dirty="0"/>
              <a:t> statement easily and elegantly checks an expression for a sequence of values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2" name="Picture 4" descr="D:\_WORK PROJECTS\Nakov\Presentation Slides Design\Question Summary Slide\Store\minions summary copy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899412" y="2057400"/>
            <a:ext cx="2667000" cy="2667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</a:t>
            </a:r>
            <a:r>
              <a:rPr lang="en-US" dirty="0" smtClean="0">
                <a:hlinkClick r:id="rId3"/>
              </a:rPr>
              <a:t>://softuni.bg/courses/csharp-basics/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1008000"/>
          </a:xfrm>
        </p:spPr>
        <p:txBody>
          <a:bodyPr>
            <a:normAutofit/>
          </a:bodyPr>
          <a:lstStyle/>
          <a:p>
            <a:r>
              <a:rPr lang="en-US" dirty="0" smtClean="0"/>
              <a:t>Conditional Statements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051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SoftUni Diamond Partners</a:t>
            </a:r>
            <a:endParaRPr lang="bg-BG" dirty="0"/>
          </a:p>
        </p:txBody>
      </p:sp>
      <p:pic>
        <p:nvPicPr>
          <p:cNvPr id="1027" name="Picture 3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033" y="1427074"/>
            <a:ext cx="3473178" cy="123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1811" y="1427088"/>
            <a:ext cx="2695672" cy="1236975"/>
          </a:xfrm>
          <a:prstGeom prst="rect">
            <a:avLst/>
          </a:prstGeom>
        </p:spPr>
      </p:pic>
      <p:pic>
        <p:nvPicPr>
          <p:cNvPr id="4" name="Picture 3">
            <a:hlinkClick r:id="rId7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58904" y="1427074"/>
            <a:ext cx="3738707" cy="1236650"/>
          </a:xfrm>
          <a:prstGeom prst="rect">
            <a:avLst/>
          </a:prstGeom>
        </p:spPr>
      </p:pic>
      <p:pic>
        <p:nvPicPr>
          <p:cNvPr id="5" name="Picture 4">
            <a:hlinkClick r:id="rId9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1811" y="3250872"/>
            <a:ext cx="2895601" cy="1140691"/>
          </a:xfrm>
          <a:prstGeom prst="rect">
            <a:avLst/>
          </a:prstGeom>
        </p:spPr>
      </p:pic>
      <p:pic>
        <p:nvPicPr>
          <p:cNvPr id="6" name="Picture 5">
            <a:hlinkClick r:id="rId11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828589" y="3250871"/>
            <a:ext cx="2970677" cy="1140691"/>
          </a:xfrm>
          <a:prstGeom prst="rect">
            <a:avLst/>
          </a:prstGeom>
        </p:spPr>
      </p:pic>
      <p:pic>
        <p:nvPicPr>
          <p:cNvPr id="7" name="Picture 6">
            <a:hlinkClick r:id="rId13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200444" y="3250875"/>
            <a:ext cx="4501767" cy="1140691"/>
          </a:xfrm>
          <a:prstGeom prst="rect">
            <a:avLst/>
          </a:prstGeom>
        </p:spPr>
      </p:pic>
      <p:pic>
        <p:nvPicPr>
          <p:cNvPr id="9" name="Picture 8">
            <a:hlinkClick r:id="rId15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83657" y="4978371"/>
            <a:ext cx="5915609" cy="11412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612" y="4978371"/>
            <a:ext cx="2526941" cy="114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71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5"/>
              </a:rPr>
              <a:t>Fundamentals of Computer Programming with C#</a:t>
            </a:r>
            <a:r>
              <a:rPr lang="en-US" sz="2000" dirty="0"/>
              <a:t>" </a:t>
            </a:r>
            <a:r>
              <a:rPr lang="en-US" sz="2000" dirty="0" smtClean="0"/>
              <a:t>book by Svetlin Nakov &amp; Co. under </a:t>
            </a:r>
            <a:r>
              <a:rPr lang="en-US" sz="2000" dirty="0" smtClean="0">
                <a:hlinkClick r:id="rId6"/>
              </a:rPr>
              <a:t>CC-BY-SA</a:t>
            </a:r>
            <a:r>
              <a:rPr lang="en-US" sz="2000" dirty="0" smtClean="0"/>
              <a:t> license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7"/>
              </a:rPr>
              <a:t>C# Part I</a:t>
            </a:r>
            <a:r>
              <a:rPr lang="en-US" sz="2000" dirty="0" smtClean="0"/>
              <a:t>" course by </a:t>
            </a:r>
            <a:r>
              <a:rPr lang="en-US" sz="2000" noProof="1" smtClean="0"/>
              <a:t>Telerik Academy</a:t>
            </a:r>
            <a:r>
              <a:rPr lang="en-US" sz="2000" dirty="0" smtClean="0"/>
              <a:t> under </a:t>
            </a:r>
            <a:r>
              <a:rPr lang="en-US" sz="2000" dirty="0" smtClean="0">
                <a:hlinkClick r:id="rId8"/>
              </a:rPr>
              <a:t>CC-BY-NC-SA</a:t>
            </a:r>
            <a:r>
              <a:rPr lang="en-US" sz="2000" dirty="0" smtClean="0"/>
              <a:t> license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264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214" b="7214"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1221370"/>
              </p:ext>
            </p:extLst>
          </p:nvPr>
        </p:nvGraphicFramePr>
        <p:xfrm>
          <a:off x="1000238" y="1143000"/>
          <a:ext cx="9970974" cy="3701288"/>
        </p:xfrm>
        <a:graphic>
          <a:graphicData uri="http://schemas.openxmlformats.org/drawingml/2006/table">
            <a:tbl>
              <a:tblPr/>
              <a:tblGrid>
                <a:gridCol w="3722574"/>
                <a:gridCol w="2514600"/>
                <a:gridCol w="3733800"/>
              </a:tblGrid>
              <a:tr h="64312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Notation in C#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Applicable for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Equals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==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strings / numbers / dates / most objects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Not Equals</a:t>
                      </a:r>
                      <a:endParaRPr lang="bg-BG" sz="2800" b="0" kern="1200" noProof="0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!=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Greater Than</a:t>
                      </a:r>
                      <a:endParaRPr lang="bg-BG" sz="2800" b="0" kern="1200" noProof="0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numbers / dates / comparable objects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Greater Than or Equals</a:t>
                      </a:r>
                      <a:endParaRPr lang="bg-BG" sz="2800" b="0" kern="1200" noProof="0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&gt;=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Less Than</a:t>
                      </a:r>
                      <a:endParaRPr lang="bg-BG" sz="2800" b="0" kern="1200" noProof="0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Less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b="0" kern="1200" noProof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Than or Equals</a:t>
                      </a:r>
                      <a:endParaRPr lang="bg-BG" sz="2800" b="0" kern="1200" noProof="0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&lt;=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Operators</a:t>
            </a:r>
            <a:endParaRPr lang="en-US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989012" y="5648647"/>
            <a:ext cx="99822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result =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(5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&lt;=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6);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Console.WriteLine(result); // True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227012" y="4953000"/>
            <a:ext cx="8686800" cy="685800"/>
          </a:xfrm>
          <a:prstGeom prst="rect">
            <a:avLst/>
          </a:prstGeom>
        </p:spPr>
        <p:txBody>
          <a:bodyPr/>
          <a:lstStyle/>
          <a:p>
            <a:pPr marL="355600" marR="0" lvl="0" indent="-355600" algn="l" defTabSz="914400" rtl="0" eaLnBrk="0" fontAlgn="base" latin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en-US" sz="3400" dirty="0"/>
              <a:t>Example:</a:t>
            </a:r>
          </a:p>
        </p:txBody>
      </p:sp>
    </p:spTree>
    <p:extLst>
      <p:ext uri="{BB962C8B-B14F-4D97-AF65-F5344CB8AC3E}">
        <p14:creationId xmlns:p14="http://schemas.microsoft.com/office/powerpoint/2010/main" val="549939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19171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4267200"/>
            <a:ext cx="5827799" cy="2362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De </a:t>
            </a:r>
            <a:r>
              <a:rPr lang="en-US" dirty="0"/>
              <a:t>Morgan laws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!!A </a:t>
            </a:r>
            <a:r>
              <a:rPr lang="en-US" dirty="0">
                <a:solidFill>
                  <a:srgbClr val="EBFFD2"/>
                </a:solidFill>
                <a:sym typeface="Wingdings" pitchFamily="2" charset="2"/>
              </a:rPr>
              <a:t>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A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!(A || B) </a:t>
            </a:r>
            <a:r>
              <a:rPr lang="en-US" dirty="0">
                <a:solidFill>
                  <a:srgbClr val="EBFFD2"/>
                </a:solidFill>
                <a:sym typeface="Wingdings" pitchFamily="2" charset="2"/>
              </a:rPr>
              <a:t>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!A &amp;&amp; !B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!(A &amp;&amp; B) </a:t>
            </a:r>
            <a:r>
              <a:rPr lang="en-US" dirty="0">
                <a:solidFill>
                  <a:srgbClr val="EBFFD2"/>
                </a:solidFill>
                <a:sym typeface="Wingdings" pitchFamily="2" charset="2"/>
              </a:rPr>
              <a:t>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!A || !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B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urier New" pitchFamily="49" charset="0"/>
            </a:endParaRPr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Logical Operators</a:t>
            </a:r>
          </a:p>
        </p:txBody>
      </p:sp>
      <p:graphicFrame>
        <p:nvGraphicFramePr>
          <p:cNvPr id="4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6159106"/>
              </p:ext>
            </p:extLst>
          </p:nvPr>
        </p:nvGraphicFramePr>
        <p:xfrm>
          <a:off x="989012" y="1176528"/>
          <a:ext cx="10134600" cy="2862072"/>
        </p:xfrm>
        <a:graphic>
          <a:graphicData uri="http://schemas.openxmlformats.org/drawingml/2006/table">
            <a:tbl>
              <a:tblPr/>
              <a:tblGrid>
                <a:gridCol w="4114800"/>
                <a:gridCol w="2590800"/>
                <a:gridCol w="3429000"/>
              </a:tblGrid>
              <a:tr h="64312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Notation in C#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Logical NOT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!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!false 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true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Logical AND</a:t>
                      </a:r>
                      <a:endParaRPr lang="bg-BG" sz="2800" b="0" kern="1200" noProof="0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&amp;&amp;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true &amp;&amp; true 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true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Logical OR</a:t>
                      </a:r>
                      <a:endParaRPr lang="bg-BG" sz="2800" b="0" kern="1200" noProof="0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||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true || false 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true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Logical Exclusive OR (XOR)</a:t>
                      </a:r>
                      <a:endParaRPr lang="bg-BG" sz="2800" b="0" kern="1200" noProof="0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^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true ^ false 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true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43010" name="Picture 2" descr="http://cdn-viper.demandvideo.com/media/4aca8bba-f8fa-4fad-967d-0671acb43f44/jpeg/a4014cb6-f0ac-44bc-99e1-db01a2c0c12b_2.jpg?width=274&amp;height=205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847012" y="4461677"/>
            <a:ext cx="3304308" cy="1857166"/>
          </a:xfrm>
          <a:prstGeom prst="rect">
            <a:avLst/>
          </a:prstGeom>
          <a:ln>
            <a:noFill/>
          </a:ln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2529634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1535832"/>
            <a:ext cx="8938472" cy="820600"/>
          </a:xfrm>
        </p:spPr>
        <p:txBody>
          <a:bodyPr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and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if-else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body" idx="1"/>
          </p:nvPr>
        </p:nvSpPr>
        <p:spPr>
          <a:xfrm>
            <a:off x="1446212" y="2435944"/>
            <a:ext cx="8938472" cy="688256"/>
          </a:xfrm>
        </p:spPr>
        <p:txBody>
          <a:bodyPr/>
          <a:lstStyle/>
          <a:p>
            <a:r>
              <a:rPr lang="en-US" dirty="0" smtClean="0"/>
              <a:t>Implementing Conditional Logic</a:t>
            </a:r>
            <a:endParaRPr lang="en-US" dirty="0"/>
          </a:p>
        </p:txBody>
      </p:sp>
      <p:pic>
        <p:nvPicPr>
          <p:cNvPr id="3075" name="Picture 3" descr="http://ts4.mm.bing.net/images/thumbnail.aspx?q=1335231651531&amp;id=bd29de2236c1e91f9ccab37fa353e830&amp;url=http%3a%2f%2fwww.webdesign.org%2fimg_articles%2f8231%2fIf-Else-Statements.jpg"/>
          <p:cNvPicPr>
            <a:picLocks noChangeAspect="1" noChangeArrowheads="1"/>
          </p:cNvPicPr>
          <p:nvPr/>
        </p:nvPicPr>
        <p:blipFill>
          <a:blip r:embed="rId2" cstate="screen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3855306" y="3452632"/>
            <a:ext cx="4144106" cy="271956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29844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most simple conditional statement</a:t>
            </a:r>
          </a:p>
          <a:p>
            <a:pPr>
              <a:lnSpc>
                <a:spcPct val="100000"/>
              </a:lnSpc>
            </a:pPr>
            <a:r>
              <a:rPr lang="en-US" dirty="0"/>
              <a:t>Enables you to test for a condition</a:t>
            </a:r>
          </a:p>
          <a:p>
            <a:pPr>
              <a:lnSpc>
                <a:spcPct val="100000"/>
              </a:lnSpc>
            </a:pPr>
            <a:r>
              <a:rPr lang="en-US" dirty="0"/>
              <a:t>Branch to different </a:t>
            </a:r>
            <a:r>
              <a:rPr lang="en-US" dirty="0" smtClean="0"/>
              <a:t>blocks in </a:t>
            </a:r>
            <a:r>
              <a:rPr lang="en-US" dirty="0"/>
              <a:t>the code depending on the result</a:t>
            </a:r>
          </a:p>
          <a:p>
            <a:pPr>
              <a:lnSpc>
                <a:spcPct val="100000"/>
              </a:lnSpc>
            </a:pPr>
            <a:r>
              <a:rPr lang="en-US" dirty="0"/>
              <a:t>The simplest form of </a:t>
            </a:r>
            <a:r>
              <a:rPr lang="en-US" dirty="0" smtClean="0"/>
              <a:t>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</a:t>
            </a:r>
            <a:r>
              <a:rPr lang="en-US" dirty="0"/>
              <a:t>statement: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Statement</a:t>
            </a:r>
            <a:endParaRPr lang="bg-BG" i="1" dirty="0"/>
          </a:p>
        </p:txBody>
      </p:sp>
      <p:sp>
        <p:nvSpPr>
          <p:cNvPr id="428036" name="Rectangle 4"/>
          <p:cNvSpPr>
            <a:spLocks noChangeArrowheads="1"/>
          </p:cNvSpPr>
          <p:nvPr/>
        </p:nvSpPr>
        <p:spPr bwMode="auto">
          <a:xfrm>
            <a:off x="760414" y="4127718"/>
            <a:ext cx="10667998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condition)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statements;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1523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007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condition</a:t>
            </a:r>
            <a:r>
              <a:rPr lang="en-US" dirty="0"/>
              <a:t> can be: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Boolean variable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Boolean logical expression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Comparison expression</a:t>
            </a:r>
          </a:p>
          <a:p>
            <a:pPr>
              <a:lnSpc>
                <a:spcPct val="100000"/>
              </a:lnSpc>
            </a:pPr>
            <a:r>
              <a:rPr lang="en-US" dirty="0"/>
              <a:t>The condition cannot be integer </a:t>
            </a:r>
            <a:r>
              <a:rPr lang="en-US" dirty="0" smtClean="0"/>
              <a:t>variable (like in C / C++)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statement</a:t>
            </a:r>
            <a:r>
              <a:rPr lang="en-US" dirty="0"/>
              <a:t> can be: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Single statement ending with a semicolon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Block enclosed in </a:t>
            </a:r>
            <a:r>
              <a:rPr lang="en-US" dirty="0" smtClean="0"/>
              <a:t>curly braces</a:t>
            </a:r>
            <a:endParaRPr lang="en-US" dirty="0"/>
          </a:p>
        </p:txBody>
      </p:sp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 and Statement</a:t>
            </a:r>
            <a:endParaRPr lang="bg-BG" dirty="0"/>
          </a:p>
        </p:txBody>
      </p:sp>
      <p:pic>
        <p:nvPicPr>
          <p:cNvPr id="40961" name="Picture 1" descr="C:\Trash\condition.png"/>
          <p:cNvPicPr>
            <a:picLocks noChangeAspect="1" noChangeArrowheads="1"/>
          </p:cNvPicPr>
          <p:nvPr/>
        </p:nvPicPr>
        <p:blipFill>
          <a:blip r:embed="rId2" cstate="screen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6551612" y="1044274"/>
            <a:ext cx="2739840" cy="2156126"/>
          </a:xfrm>
          <a:prstGeom prst="rect">
            <a:avLst/>
          </a:prstGeom>
          <a:ln>
            <a:noFill/>
          </a:ln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40535254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429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condition</a:t>
            </a:r>
            <a:r>
              <a:rPr lang="en-US" dirty="0"/>
              <a:t> is evaluated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it is true, the </a:t>
            </a:r>
            <a:r>
              <a:rPr lang="en-US" dirty="0" smtClean="0"/>
              <a:t>statement is executed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If it is false, the statement is skipped </a:t>
            </a:r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It Works?</a:t>
            </a:r>
            <a:endParaRPr lang="bg-BG"/>
          </a:p>
        </p:txBody>
      </p:sp>
      <p:grpSp>
        <p:nvGrpSpPr>
          <p:cNvPr id="2" name="Group 1"/>
          <p:cNvGrpSpPr/>
          <p:nvPr/>
        </p:nvGrpSpPr>
        <p:grpSpPr>
          <a:xfrm>
            <a:off x="3503612" y="3103788"/>
            <a:ext cx="4890448" cy="3434172"/>
            <a:chOff x="3503612" y="3103788"/>
            <a:chExt cx="4890448" cy="3434172"/>
          </a:xfrm>
        </p:grpSpPr>
        <p:sp>
          <p:nvSpPr>
            <p:cNvPr id="429067" name="Text Box 11"/>
            <p:cNvSpPr txBox="1">
              <a:spLocks noChangeArrowheads="1"/>
            </p:cNvSpPr>
            <p:nvPr/>
          </p:nvSpPr>
          <p:spPr bwMode="auto">
            <a:xfrm>
              <a:off x="4445988" y="4852008"/>
              <a:ext cx="935038" cy="46166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2800" b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</a:lstStyle>
            <a:p>
              <a:r>
                <a:rPr lang="en-US" sz="2400" dirty="0"/>
                <a:t>true</a:t>
              </a:r>
              <a:endParaRPr lang="bg-BG" sz="2400" dirty="0"/>
            </a:p>
          </p:txBody>
        </p:sp>
        <p:sp>
          <p:nvSpPr>
            <p:cNvPr id="429060" name="AutoShape 4"/>
            <p:cNvSpPr>
              <a:spLocks noChangeArrowheads="1"/>
            </p:cNvSpPr>
            <p:nvPr/>
          </p:nvSpPr>
          <p:spPr bwMode="auto">
            <a:xfrm>
              <a:off x="3503612" y="3595231"/>
              <a:ext cx="3887787" cy="1232181"/>
            </a:xfrm>
            <a:prstGeom prst="flowChartDecision">
              <a:avLst/>
            </a:prstGeom>
            <a:solidFill>
              <a:schemeClr val="accent5">
                <a:lumMod val="40000"/>
                <a:lumOff val="60000"/>
                <a:alpha val="2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condition</a:t>
              </a:r>
              <a:endParaRPr lang="bg-BG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9061" name="Line 5"/>
            <p:cNvSpPr>
              <a:spLocks noChangeShapeType="1"/>
            </p:cNvSpPr>
            <p:nvPr/>
          </p:nvSpPr>
          <p:spPr bwMode="auto">
            <a:xfrm flipH="1">
              <a:off x="5444331" y="4846637"/>
              <a:ext cx="2381" cy="524135"/>
            </a:xfrm>
            <a:prstGeom prst="line">
              <a:avLst/>
            </a:prstGeom>
            <a:solidFill>
              <a:schemeClr val="accent5">
                <a:lumMod val="40000"/>
                <a:lumOff val="60000"/>
                <a:alpha val="2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  <a:tailEnd type="triangle" w="lg" len="lg"/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9062" name="Text Box 6"/>
            <p:cNvSpPr txBox="1">
              <a:spLocks noChangeArrowheads="1"/>
            </p:cNvSpPr>
            <p:nvPr/>
          </p:nvSpPr>
          <p:spPr bwMode="auto">
            <a:xfrm>
              <a:off x="4166552" y="5370776"/>
              <a:ext cx="2519362" cy="56741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0" tIns="0" rIns="0" bIns="0" anchor="ctr" anchorCtr="0">
              <a:noAutofit/>
            </a:bodyPr>
            <a:lstStyle>
              <a:defPPr>
                <a:defRPr lang="en-US"/>
              </a:defPPr>
              <a:lvl1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2800" b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n-US" dirty="0" smtClean="0"/>
                <a:t>statements</a:t>
              </a:r>
              <a:endParaRPr lang="bg-BG" dirty="0"/>
            </a:p>
          </p:txBody>
        </p:sp>
        <p:sp>
          <p:nvSpPr>
            <p:cNvPr id="429063" name="Line 7"/>
            <p:cNvSpPr>
              <a:spLocks noChangeShapeType="1"/>
            </p:cNvSpPr>
            <p:nvPr/>
          </p:nvSpPr>
          <p:spPr bwMode="auto">
            <a:xfrm>
              <a:off x="5444331" y="5954956"/>
              <a:ext cx="2381" cy="583004"/>
            </a:xfrm>
            <a:prstGeom prst="line">
              <a:avLst/>
            </a:prstGeom>
            <a:solidFill>
              <a:schemeClr val="accent5">
                <a:lumMod val="40000"/>
                <a:lumOff val="60000"/>
                <a:alpha val="2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  <a:tailEnd type="triangle" w="lg" len="lg"/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9064" name="Line 8"/>
            <p:cNvSpPr>
              <a:spLocks noChangeShapeType="1"/>
            </p:cNvSpPr>
            <p:nvPr/>
          </p:nvSpPr>
          <p:spPr bwMode="auto">
            <a:xfrm flipH="1">
              <a:off x="5444331" y="6248400"/>
              <a:ext cx="2679700" cy="0"/>
            </a:xfrm>
            <a:prstGeom prst="line">
              <a:avLst/>
            </a:prstGeom>
            <a:solidFill>
              <a:schemeClr val="accent5">
                <a:lumMod val="40000"/>
                <a:lumOff val="60000"/>
                <a:alpha val="2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9066" name="Line 10"/>
            <p:cNvSpPr>
              <a:spLocks noChangeShapeType="1"/>
            </p:cNvSpPr>
            <p:nvPr/>
          </p:nvSpPr>
          <p:spPr bwMode="auto">
            <a:xfrm>
              <a:off x="7333455" y="4203722"/>
              <a:ext cx="792953" cy="0"/>
            </a:xfrm>
            <a:prstGeom prst="line">
              <a:avLst/>
            </a:prstGeom>
            <a:solidFill>
              <a:schemeClr val="accent5">
                <a:lumMod val="40000"/>
                <a:lumOff val="60000"/>
                <a:alpha val="2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9068" name="Text Box 12"/>
            <p:cNvSpPr txBox="1">
              <a:spLocks noChangeArrowheads="1"/>
            </p:cNvSpPr>
            <p:nvPr/>
          </p:nvSpPr>
          <p:spPr bwMode="auto">
            <a:xfrm>
              <a:off x="7344722" y="3698544"/>
              <a:ext cx="1049338" cy="46166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2800" b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</a:lstStyle>
            <a:p>
              <a:r>
                <a:rPr lang="en-US" sz="2400" dirty="0"/>
                <a:t>false</a:t>
              </a:r>
              <a:endParaRPr lang="bg-BG" sz="2400" dirty="0"/>
            </a:p>
          </p:txBody>
        </p:sp>
        <p:sp>
          <p:nvSpPr>
            <p:cNvPr id="429069" name="Line 13"/>
            <p:cNvSpPr>
              <a:spLocks noChangeShapeType="1"/>
            </p:cNvSpPr>
            <p:nvPr/>
          </p:nvSpPr>
          <p:spPr bwMode="auto">
            <a:xfrm>
              <a:off x="5460360" y="3103788"/>
              <a:ext cx="0" cy="495300"/>
            </a:xfrm>
            <a:prstGeom prst="line">
              <a:avLst/>
            </a:prstGeom>
            <a:solidFill>
              <a:schemeClr val="accent5">
                <a:lumMod val="40000"/>
                <a:lumOff val="60000"/>
                <a:alpha val="2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  <a:tailEnd type="triangle" w="lg" len="lg"/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9065" name="Line 9"/>
            <p:cNvSpPr>
              <a:spLocks noChangeShapeType="1"/>
            </p:cNvSpPr>
            <p:nvPr/>
          </p:nvSpPr>
          <p:spPr bwMode="auto">
            <a:xfrm>
              <a:off x="8124031" y="4203721"/>
              <a:ext cx="0" cy="2044675"/>
            </a:xfrm>
            <a:prstGeom prst="line">
              <a:avLst/>
            </a:prstGeom>
            <a:solidFill>
              <a:schemeClr val="accent5">
                <a:lumMod val="40000"/>
                <a:lumOff val="60000"/>
                <a:alpha val="2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87829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1616</Words>
  <Application>Microsoft Office PowerPoint</Application>
  <PresentationFormat>Custom</PresentationFormat>
  <Paragraphs>338</Paragraphs>
  <Slides>35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Calibri</vt:lpstr>
      <vt:lpstr>Consolas</vt:lpstr>
      <vt:lpstr>Courier New</vt:lpstr>
      <vt:lpstr>Wingdings</vt:lpstr>
      <vt:lpstr>Wingdings 2</vt:lpstr>
      <vt:lpstr>SoftUni 16x9</vt:lpstr>
      <vt:lpstr>Conditional Statements</vt:lpstr>
      <vt:lpstr>Table of Contents</vt:lpstr>
      <vt:lpstr>Comparison and Logical Operators</vt:lpstr>
      <vt:lpstr>Comparison Operators</vt:lpstr>
      <vt:lpstr>Logical Operators</vt:lpstr>
      <vt:lpstr>if and if-else</vt:lpstr>
      <vt:lpstr>The if Statement</vt:lpstr>
      <vt:lpstr>Condition and Statement</vt:lpstr>
      <vt:lpstr>How It Works?</vt:lpstr>
      <vt:lpstr>The if Statement – Example</vt:lpstr>
      <vt:lpstr>The if Statement</vt:lpstr>
      <vt:lpstr>The if-else Statement</vt:lpstr>
      <vt:lpstr>How It Works?</vt:lpstr>
      <vt:lpstr>if-else Statement – Example</vt:lpstr>
      <vt:lpstr>The if-else Statement</vt:lpstr>
      <vt:lpstr>Nested if Statements </vt:lpstr>
      <vt:lpstr>Nested if Statements</vt:lpstr>
      <vt:lpstr>Nested if – Good Practices</vt:lpstr>
      <vt:lpstr>Nested if Statements – Example</vt:lpstr>
      <vt:lpstr>Nested if Statements</vt:lpstr>
      <vt:lpstr>Multiple if-else-if-else-…</vt:lpstr>
      <vt:lpstr>Multiple if-else Statements</vt:lpstr>
      <vt:lpstr>switch-case</vt:lpstr>
      <vt:lpstr>The switch-case Statement</vt:lpstr>
      <vt:lpstr>How switch-case Works?</vt:lpstr>
      <vt:lpstr>The switch-case Statement</vt:lpstr>
      <vt:lpstr>Using switch: Rules</vt:lpstr>
      <vt:lpstr>Multiple Labels – Example</vt:lpstr>
      <vt:lpstr>Multiple Labels in a switch-case</vt:lpstr>
      <vt:lpstr>Using switch – Good Practices </vt:lpstr>
      <vt:lpstr>Summary</vt:lpstr>
      <vt:lpstr>Conditional Statements</vt:lpstr>
      <vt:lpstr>SoftUni Diamond Partners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Conditional Statements</dc:title>
  <dc:subject>Software Development Course</dc:subject>
  <dc:creator/>
  <cp:keywords>SoftUni, Software University, programming, software development, software engineering, course, conditional statements, if, if-else, switch-case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2014-11-25T07:23:20Z</dcterms:modified>
  <cp:category>programming; computer programming; 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