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1"/>
  </p:notesMasterIdLst>
  <p:handoutMasterIdLst>
    <p:handoutMasterId r:id="rId32"/>
  </p:handoutMasterIdLst>
  <p:sldIdLst>
    <p:sldId id="570" r:id="rId2"/>
    <p:sldId id="736" r:id="rId3"/>
    <p:sldId id="764" r:id="rId4"/>
    <p:sldId id="765" r:id="rId5"/>
    <p:sldId id="731" r:id="rId6"/>
    <p:sldId id="732" r:id="rId7"/>
    <p:sldId id="737" r:id="rId8"/>
    <p:sldId id="739" r:id="rId9"/>
    <p:sldId id="760" r:id="rId10"/>
    <p:sldId id="761" r:id="rId11"/>
    <p:sldId id="762" r:id="rId12"/>
    <p:sldId id="763" r:id="rId13"/>
    <p:sldId id="769" r:id="rId14"/>
    <p:sldId id="745" r:id="rId15"/>
    <p:sldId id="746" r:id="rId16"/>
    <p:sldId id="771" r:id="rId17"/>
    <p:sldId id="774" r:id="rId18"/>
    <p:sldId id="772" r:id="rId19"/>
    <p:sldId id="775" r:id="rId20"/>
    <p:sldId id="773" r:id="rId21"/>
    <p:sldId id="776" r:id="rId22"/>
    <p:sldId id="781" r:id="rId23"/>
    <p:sldId id="777" r:id="rId24"/>
    <p:sldId id="778" r:id="rId25"/>
    <p:sldId id="779" r:id="rId26"/>
    <p:sldId id="780" r:id="rId27"/>
    <p:sldId id="770" r:id="rId28"/>
    <p:sldId id="460" r:id="rId29"/>
    <p:sldId id="333" r:id="rId30"/>
  </p:sldIdLst>
  <p:sldSz cx="9144000" cy="6858000" type="screen4x3"/>
  <p:notesSz cx="6881813" cy="92964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0578A4B-B5C8-4AF0-97DB-2598DA6B9C6D}">
          <p14:sldIdLst>
            <p14:sldId id="570"/>
          </p14:sldIdLst>
        </p14:section>
        <p14:section name="What is a Design Pattern?" id="{F5D5F738-941B-4778-A5F4-87C945820076}">
          <p14:sldIdLst>
            <p14:sldId id="736"/>
            <p14:sldId id="764"/>
            <p14:sldId id="765"/>
            <p14:sldId id="731"/>
            <p14:sldId id="732"/>
            <p14:sldId id="737"/>
            <p14:sldId id="739"/>
          </p14:sldIdLst>
        </p14:section>
        <p14:section name="Why Design Patterns?" id="{A6A3006E-E5F9-422A-9221-E9724BE20A8B}">
          <p14:sldIdLst>
            <p14:sldId id="760"/>
            <p14:sldId id="761"/>
            <p14:sldId id="762"/>
            <p14:sldId id="763"/>
            <p14:sldId id="769"/>
          </p14:sldIdLst>
        </p14:section>
        <p14:section name="Types of Design Patterns" id="{B62BA640-4F8C-4C97-89A8-794A811179CA}">
          <p14:sldIdLst>
            <p14:sldId id="745"/>
            <p14:sldId id="746"/>
            <p14:sldId id="771"/>
            <p14:sldId id="774"/>
            <p14:sldId id="772"/>
            <p14:sldId id="775"/>
            <p14:sldId id="773"/>
            <p14:sldId id="776"/>
            <p14:sldId id="781"/>
            <p14:sldId id="777"/>
            <p14:sldId id="778"/>
            <p14:sldId id="779"/>
            <p14:sldId id="780"/>
            <p14:sldId id="770"/>
          </p14:sldIdLst>
        </p14:section>
        <p14:section name="Questions" id="{8D72C05E-39A0-4D2C-9043-EFF11327E274}">
          <p14:sldIdLst>
            <p14:sldId id="460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7" autoAdjust="0"/>
    <p:restoredTop sz="94468" autoAdjust="0"/>
  </p:normalViewPr>
  <p:slideViewPr>
    <p:cSldViewPr>
      <p:cViewPr varScale="1">
        <p:scale>
          <a:sx n="130" d="100"/>
          <a:sy n="130" d="100"/>
        </p:scale>
        <p:origin x="88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96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10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2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594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79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0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6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0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9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gif"/><Relationship Id="rId5" Type="http://schemas.openxmlformats.org/officeDocument/2006/relationships/image" Target="../media/image25.gif"/><Relationship Id="rId4" Type="http://schemas.openxmlformats.org/officeDocument/2006/relationships/image" Target="../media/image2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jpe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gif"/><Relationship Id="rId11" Type="http://schemas.openxmlformats.org/officeDocument/2006/relationships/image" Target="../media/image38.gif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524000"/>
          </a:xfrm>
        </p:spPr>
        <p:txBody>
          <a:bodyPr/>
          <a:lstStyle/>
          <a:p>
            <a:r>
              <a:rPr lang="en-US" sz="6000" dirty="0" smtClean="0"/>
              <a:t>Introduction to</a:t>
            </a:r>
            <a:br>
              <a:rPr lang="en-US" sz="6000" dirty="0" smtClean="0"/>
            </a:br>
            <a:r>
              <a:rPr lang="en-US" sz="6000" dirty="0" smtClean="0"/>
              <a:t>Design </a:t>
            </a:r>
            <a:r>
              <a:rPr lang="en-US" sz="6000" dirty="0"/>
              <a:t>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645320"/>
          </a:xfrm>
        </p:spPr>
        <p:txBody>
          <a:bodyPr/>
          <a:lstStyle/>
          <a:p>
            <a:r>
              <a:rPr lang="en-US" dirty="0"/>
              <a:t>General and reusable solutions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common </a:t>
            </a:r>
            <a:r>
              <a:rPr lang="en-US" dirty="0"/>
              <a:t>problems in software design</a:t>
            </a:r>
          </a:p>
        </p:txBody>
      </p:sp>
      <p:pic>
        <p:nvPicPr>
          <p:cNvPr id="9220" name="Picture 4" descr="http://assets.devx.com/articlefigs/JavaDesignPatterns_Fig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991">
            <a:off x="749553" y="1266060"/>
            <a:ext cx="1916125" cy="22542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www.candesprojects.com/wp-content/uploads/2009/10/designpatternscard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240" y="4495800"/>
            <a:ext cx="3083561" cy="20008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High-Quality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229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Benefits of Design Patterns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tabLst/>
            </a:pPr>
            <a:r>
              <a:rPr lang="en-GB" dirty="0"/>
              <a:t>Improves system and application design</a:t>
            </a:r>
          </a:p>
          <a:p>
            <a:pPr marL="450850" indent="-4508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tabLst/>
            </a:pPr>
            <a:r>
              <a:rPr lang="en-GB" dirty="0" smtClean="0"/>
              <a:t>Design </a:t>
            </a:r>
            <a:r>
              <a:rPr lang="en-GB" dirty="0"/>
              <a:t>patterns enable large-scale reuse of software </a:t>
            </a:r>
            <a:r>
              <a:rPr lang="en-GB" dirty="0" smtClean="0"/>
              <a:t>architectures</a:t>
            </a:r>
          </a:p>
          <a:p>
            <a:pPr marL="901700" lvl="1" indent="-3635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GB" dirty="0" smtClean="0"/>
              <a:t>Help </a:t>
            </a:r>
            <a:r>
              <a:rPr lang="en-GB" dirty="0"/>
              <a:t>document </a:t>
            </a:r>
            <a:r>
              <a:rPr lang="en-GB" dirty="0" smtClean="0"/>
              <a:t>how systems work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tabLst/>
            </a:pPr>
            <a:r>
              <a:rPr lang="en-GB" dirty="0" smtClean="0"/>
              <a:t>Patterns explicitly </a:t>
            </a:r>
            <a:r>
              <a:rPr lang="en-GB" dirty="0"/>
              <a:t>capture expert knowledge and design </a:t>
            </a:r>
            <a:r>
              <a:rPr lang="en-GB" dirty="0" smtClean="0"/>
              <a:t>trade-offs</a:t>
            </a:r>
          </a:p>
          <a:p>
            <a:pPr marL="798513" lvl="1" indent="-4508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GB" dirty="0" smtClean="0"/>
              <a:t>Provide a starting point for a solution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tabLst/>
            </a:pPr>
            <a:r>
              <a:rPr lang="en-GB" dirty="0" smtClean="0"/>
              <a:t>Can </a:t>
            </a:r>
            <a:r>
              <a:rPr lang="en-GB" dirty="0"/>
              <a:t>speed production in a team</a:t>
            </a:r>
          </a:p>
          <a:p>
            <a:pPr marL="798513" lvl="1" indent="-4508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GB" dirty="0" smtClean="0"/>
              <a:t>Patterns </a:t>
            </a:r>
            <a:r>
              <a:rPr lang="en-GB" dirty="0"/>
              <a:t>help improve developer </a:t>
            </a:r>
            <a:r>
              <a:rPr lang="en-GB" dirty="0" smtClean="0"/>
              <a:t>communication (shared language)</a:t>
            </a:r>
            <a:endParaRPr lang="en-GB" dirty="0"/>
          </a:p>
          <a:p>
            <a:pPr marL="798513" lvl="1" indent="-4508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GB" dirty="0"/>
              <a:t>Pattern names form a common </a:t>
            </a:r>
            <a:r>
              <a:rPr lang="en-GB" dirty="0" smtClean="0"/>
              <a:t>vocabulary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2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762000" y="76200"/>
            <a:ext cx="8229600" cy="990600"/>
          </a:xfrm>
          <a:prstGeom prst="rect">
            <a:avLst/>
          </a:prstGeom>
          <a:ln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When to </a:t>
            </a:r>
            <a:r>
              <a:rPr lang="en-GB" smtClean="0"/>
              <a:t>Use Patterns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8392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Solutions to problems that recur with variations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No need for reuse if problem only arises in one context</a:t>
            </a:r>
          </a:p>
          <a:p>
            <a:pPr>
              <a:lnSpc>
                <a:spcPct val="100000"/>
              </a:lnSpc>
            </a:pPr>
            <a:r>
              <a:rPr lang="en-GB" dirty="0"/>
              <a:t>Solutions that require several steps: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Not all problems need all steps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Patterns can be overkill if solution is a simple linear set of </a:t>
            </a:r>
            <a:r>
              <a:rPr lang="en-GB" dirty="0" smtClean="0"/>
              <a:t>instructions!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Do not use patterns when not required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Overdesign is evil!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22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296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Drawbacks </a:t>
            </a:r>
            <a:r>
              <a:rPr lang="en-GB" dirty="0" smtClean="0"/>
              <a:t>of Design </a:t>
            </a:r>
            <a:r>
              <a:rPr lang="en-GB" dirty="0"/>
              <a:t>Patterns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534400" cy="5333999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do not lead to </a:t>
            </a:r>
            <a:r>
              <a:rPr lang="en-GB" dirty="0" smtClean="0"/>
              <a:t>a direct </a:t>
            </a:r>
            <a:r>
              <a:rPr lang="en-GB" dirty="0"/>
              <a:t>code reuse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are deceptively simple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Teams may suffer from pattern overload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are validated by experience and discussion rather than by automated testing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Integrating patterns into </a:t>
            </a:r>
            <a:r>
              <a:rPr lang="en-GB" dirty="0" smtClean="0"/>
              <a:t>the </a:t>
            </a:r>
            <a:r>
              <a:rPr lang="en-GB" dirty="0"/>
              <a:t>software development process is a human-intensive </a:t>
            </a:r>
            <a:r>
              <a:rPr lang="en-GB" dirty="0" smtClean="0"/>
              <a:t>activity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Use patterns if you understand them well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08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609600"/>
          </a:xfrm>
        </p:spPr>
        <p:txBody>
          <a:bodyPr/>
          <a:lstStyle/>
          <a:p>
            <a:r>
              <a:rPr lang="en-US" dirty="0" smtClean="0"/>
              <a:t>Criticism of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 smtClean="0"/>
              <a:t>Targets </a:t>
            </a:r>
            <a:r>
              <a:rPr lang="en-US" dirty="0"/>
              <a:t>the wrong </a:t>
            </a:r>
            <a:r>
              <a:rPr lang="en-US" dirty="0" smtClean="0"/>
              <a:t>problem</a:t>
            </a:r>
          </a:p>
          <a:p>
            <a:pPr lvl="1"/>
            <a:r>
              <a:rPr lang="en-US" dirty="0"/>
              <a:t>The design patterns may just be </a:t>
            </a:r>
            <a:r>
              <a:rPr lang="en-US" dirty="0" smtClean="0"/>
              <a:t>workarounds of </a:t>
            </a:r>
            <a:r>
              <a:rPr lang="en-US" dirty="0"/>
              <a:t>some missing features of a given </a:t>
            </a:r>
            <a:r>
              <a:rPr lang="en-US" dirty="0" smtClean="0"/>
              <a:t>language</a:t>
            </a:r>
            <a:endParaRPr lang="en-US" dirty="0"/>
          </a:p>
          <a:p>
            <a:r>
              <a:rPr lang="en-US" dirty="0"/>
              <a:t>Lacks formal </a:t>
            </a:r>
            <a:r>
              <a:rPr lang="en-US" dirty="0" smtClean="0"/>
              <a:t>foundations</a:t>
            </a:r>
          </a:p>
          <a:p>
            <a:pPr lvl="1"/>
            <a:r>
              <a:rPr lang="en-US" dirty="0"/>
              <a:t>The study of design patterns has been excessively </a:t>
            </a:r>
            <a:r>
              <a:rPr lang="en-US" dirty="0" smtClean="0"/>
              <a:t>ad-hoc</a:t>
            </a:r>
            <a:endParaRPr lang="en-US" dirty="0"/>
          </a:p>
          <a:p>
            <a:r>
              <a:rPr lang="en-US" dirty="0"/>
              <a:t>Leads to inefficient solutions</a:t>
            </a:r>
          </a:p>
          <a:p>
            <a:r>
              <a:rPr lang="en-US" dirty="0"/>
              <a:t>Does not differ significantly from other </a:t>
            </a:r>
            <a:r>
              <a:rPr lang="en-US" dirty="0" smtClean="0"/>
              <a:t>abstractions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Types of Design Patterns</a:t>
            </a:r>
            <a:endParaRPr lang="en-US" dirty="0"/>
          </a:p>
        </p:txBody>
      </p:sp>
      <p:pic>
        <p:nvPicPr>
          <p:cNvPr id="7" name="Picture 6" descr="GoF_full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819" y="2296100"/>
            <a:ext cx="5946362" cy="3952300"/>
          </a:xfrm>
          <a:prstGeom prst="roundRect">
            <a:avLst>
              <a:gd name="adj" fmla="val 3163"/>
            </a:avLst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6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</a:t>
            </a:r>
            <a:r>
              <a:rPr lang="en-US" dirty="0"/>
              <a:t>Types of Patterns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977021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Creational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Deal with initializing and configuring classes and objects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Describe ways to assemble objects to implement a new functionality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Composition </a:t>
            </a:r>
            <a:r>
              <a:rPr lang="en-US" dirty="0"/>
              <a:t>of classes or objects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Deal with dynamic interactions among societies of classes and objects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they distribute responsibility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 </a:t>
            </a:r>
            <a:r>
              <a:rPr lang="en-US" dirty="0"/>
              <a:t>with object creation </a:t>
            </a:r>
            <a:r>
              <a:rPr lang="en-US" dirty="0" smtClean="0"/>
              <a:t>mechanisms</a:t>
            </a:r>
          </a:p>
          <a:p>
            <a:r>
              <a:rPr lang="en-US" dirty="0" smtClean="0"/>
              <a:t>Trying </a:t>
            </a:r>
            <a:r>
              <a:rPr lang="en-US" dirty="0"/>
              <a:t>to create objects in a manner suitable to the </a:t>
            </a:r>
            <a:r>
              <a:rPr lang="en-US" dirty="0" smtClean="0"/>
              <a:t>situation</a:t>
            </a:r>
          </a:p>
          <a:p>
            <a:r>
              <a:rPr lang="en-US" dirty="0" smtClean="0"/>
              <a:t>Composed </a:t>
            </a:r>
            <a:r>
              <a:rPr lang="en-US" dirty="0"/>
              <a:t>of two dominant </a:t>
            </a:r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Encapsulating </a:t>
            </a:r>
            <a:r>
              <a:rPr lang="en-US" dirty="0"/>
              <a:t>knowledge about which concrete classes the system uses</a:t>
            </a:r>
            <a:endParaRPr lang="en-US" dirty="0" smtClean="0"/>
          </a:p>
          <a:p>
            <a:pPr lvl="1"/>
            <a:r>
              <a:rPr lang="en-US" dirty="0" smtClean="0"/>
              <a:t>Hiding </a:t>
            </a:r>
            <a:r>
              <a:rPr lang="en-US" dirty="0"/>
              <a:t>how instances of these concrete classes are created and </a:t>
            </a:r>
            <a:r>
              <a:rPr lang="en-US" dirty="0" smtClean="0"/>
              <a:t>combined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Creational </a:t>
            </a:r>
            <a:r>
              <a:rPr lang="en-US" dirty="0"/>
              <a:t>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r>
              <a:rPr lang="en-US" dirty="0" smtClean="0"/>
              <a:t>Singleton</a:t>
            </a:r>
          </a:p>
          <a:p>
            <a:r>
              <a:rPr lang="en-US" dirty="0"/>
              <a:t>Simple </a:t>
            </a:r>
            <a:r>
              <a:rPr lang="en-US" dirty="0" smtClean="0"/>
              <a:t>Factory</a:t>
            </a:r>
          </a:p>
          <a:p>
            <a:r>
              <a:rPr lang="en-US" dirty="0"/>
              <a:t>Factory </a:t>
            </a:r>
            <a:r>
              <a:rPr lang="en-US" dirty="0" smtClean="0"/>
              <a:t>Method</a:t>
            </a:r>
          </a:p>
          <a:p>
            <a:r>
              <a:rPr lang="en-US" dirty="0"/>
              <a:t>Abstract </a:t>
            </a:r>
            <a:r>
              <a:rPr lang="en-US" dirty="0" smtClean="0"/>
              <a:t>Factory</a:t>
            </a:r>
          </a:p>
          <a:p>
            <a:r>
              <a:rPr lang="en-US" dirty="0" smtClean="0"/>
              <a:t>Builder</a:t>
            </a:r>
          </a:p>
          <a:p>
            <a:r>
              <a:rPr lang="en-US" dirty="0" smtClean="0"/>
              <a:t>Prototype</a:t>
            </a:r>
          </a:p>
          <a:p>
            <a:r>
              <a:rPr lang="en-US" dirty="0"/>
              <a:t>Fluent Interface</a:t>
            </a:r>
            <a:endParaRPr lang="en-US" dirty="0" smtClean="0"/>
          </a:p>
          <a:p>
            <a:r>
              <a:rPr lang="en-US" dirty="0" smtClean="0"/>
              <a:t>Object Pool</a:t>
            </a:r>
          </a:p>
          <a:p>
            <a:r>
              <a:rPr lang="en-US" dirty="0"/>
              <a:t>Lazy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838200"/>
            <a:ext cx="3810000" cy="105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057400"/>
            <a:ext cx="3373140" cy="12590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695" y="3429000"/>
            <a:ext cx="3133194" cy="12489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883" y="3479424"/>
            <a:ext cx="2928111" cy="1148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4967615"/>
            <a:ext cx="3506894" cy="14217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1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09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Describe ways to assemble objects to implement a new functionality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Ease the design by identifying a simple way to realize relationships between entities</a:t>
            </a:r>
          </a:p>
          <a:p>
            <a:pPr>
              <a:lnSpc>
                <a:spcPct val="100000"/>
              </a:lnSpc>
            </a:pPr>
            <a:r>
              <a:rPr lang="en-US" dirty="0"/>
              <a:t>This design patterns is all about Class and Object </a:t>
            </a:r>
            <a:r>
              <a:rPr lang="en-US" dirty="0" smtClean="0"/>
              <a:t>composition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Structural class-creation patterns use inheritance to compose </a:t>
            </a:r>
            <a:r>
              <a:rPr lang="en-US" dirty="0" smtClean="0"/>
              <a:t>interfaces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Structural object-patterns define ways to compose objects to obtain new functionality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Structural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Façade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5600" y="1066800"/>
            <a:ext cx="2758069" cy="10374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822" y="1023352"/>
            <a:ext cx="2584778" cy="112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393498"/>
            <a:ext cx="2343150" cy="14265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733" y="2412189"/>
            <a:ext cx="1902956" cy="15181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132" y="3930337"/>
            <a:ext cx="1577340" cy="11830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578" y="4229346"/>
            <a:ext cx="3003460" cy="12708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5270592"/>
            <a:ext cx="1676400" cy="13496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0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1143000"/>
            <a:ext cx="8534400" cy="1142998"/>
          </a:xfrm>
        </p:spPr>
        <p:txBody>
          <a:bodyPr/>
          <a:lstStyle/>
          <a:p>
            <a:r>
              <a:rPr lang="en-US" dirty="0" smtClean="0"/>
              <a:t>What is a Design Pattern?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78"/>
            <a:ext cx="7924800" cy="569120"/>
          </a:xfrm>
        </p:spPr>
        <p:txBody>
          <a:bodyPr/>
          <a:lstStyle/>
          <a:p>
            <a:r>
              <a:rPr lang="en-US" dirty="0" smtClean="0"/>
              <a:t>Name, Problem, Solution and Consequences</a:t>
            </a:r>
            <a:endParaRPr lang="en-US" dirty="0"/>
          </a:p>
        </p:txBody>
      </p:sp>
      <p:pic>
        <p:nvPicPr>
          <p:cNvPr id="2050" name="Picture 2" descr="http://cdn.thegloss.com/files/2010/11/babynam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1635">
            <a:off x="6531852" y="3454861"/>
            <a:ext cx="1700722" cy="1900594"/>
          </a:xfrm>
          <a:prstGeom prst="roundRect">
            <a:avLst>
              <a:gd name="adj" fmla="val 80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highlandparkfps.pbworks.com/f/problem%20solve-thumb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33524" y1="85093" x2="33524" y2="85093"/>
                        <a14:backgroundMark x1="32951" y1="57764" x2="32951" y2="57764"/>
                        <a14:backgroundMark x1="52149" y1="63975" x2="52149" y2="63975"/>
                        <a14:backgroundMark x1="51289" y1="63975" x2="51289" y2="63975"/>
                        <a14:backgroundMark x1="67049" y1="95031" x2="67049" y2="95031"/>
                        <a14:backgroundMark x1="66189" y1="93789" x2="66189" y2="93789"/>
                        <a14:backgroundMark x1="63324" y1="92857" x2="63324" y2="92857"/>
                        <a14:backgroundMark x1="63324" y1="99689" x2="63324" y2="99689"/>
                        <a14:backgroundMark x1="38682" y1="92547" x2="38682" y2="92547"/>
                        <a14:backgroundMark x1="61605" y1="74845" x2="61605" y2="74845"/>
                        <a14:backgroundMark x1="68481" y1="70807" x2="68481" y2="70807"/>
                        <a14:backgroundMark x1="72206" y1="65217" x2="72206" y2="65217"/>
                        <a14:backgroundMark x1="83381" y1="70807" x2="83381" y2="70807"/>
                        <a14:backgroundMark x1="99427" y1="68634" x2="99427" y2="68634"/>
                        <a14:backgroundMark x1="287" y1="71118" x2="287" y2="71118"/>
                        <a14:backgroundMark x1="7450" y1="65839" x2="7450" y2="65839"/>
                        <a14:backgroundMark x1="51862" y1="51863" x2="51862" y2="51863"/>
                        <a14:backgroundMark x1="53582" y1="63975" x2="53582" y2="63975"/>
                        <a14:backgroundMark x1="47278" y1="89441" x2="47278" y2="894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75634"/>
            <a:ext cx="2292958" cy="2115566"/>
          </a:xfrm>
          <a:prstGeom prst="rect">
            <a:avLst/>
          </a:prstGeom>
          <a:noFill/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559">
            <a:off x="661687" y="3505200"/>
            <a:ext cx="2438400" cy="1828800"/>
          </a:xfrm>
          <a:prstGeom prst="roundRect">
            <a:avLst>
              <a:gd name="adj" fmla="val 9072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7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Concerned </a:t>
            </a:r>
            <a:r>
              <a:rPr lang="en-US" dirty="0"/>
              <a:t>with communication (interaction) between the objects</a:t>
            </a:r>
          </a:p>
          <a:p>
            <a:pPr lvl="1"/>
            <a:r>
              <a:rPr lang="en-US" dirty="0" smtClean="0"/>
              <a:t>Either with </a:t>
            </a:r>
            <a:r>
              <a:rPr lang="en-US" dirty="0"/>
              <a:t>the assignment of responsibilities between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Or encapsulating </a:t>
            </a:r>
            <a:r>
              <a:rPr lang="en-US" dirty="0"/>
              <a:t>behavior in an object and delegating requests to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Increase </a:t>
            </a:r>
            <a:r>
              <a:rPr lang="en-US" dirty="0"/>
              <a:t>flexibility in carrying out </a:t>
            </a:r>
            <a:r>
              <a:rPr lang="en-US" dirty="0" smtClean="0"/>
              <a:t>cross-classes communication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6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smtClean="0"/>
              <a:t>Behavioral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Chain of </a:t>
            </a:r>
            <a:r>
              <a:rPr lang="en-US" dirty="0" smtClean="0"/>
              <a:t>Responsibility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Iterator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Command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Template </a:t>
            </a:r>
            <a:r>
              <a:rPr lang="en-US" dirty="0" smtClean="0"/>
              <a:t>Method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Strategy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Observer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Mediator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Memento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State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Interpreter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Visitor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066800"/>
            <a:ext cx="1404257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042358"/>
            <a:ext cx="1676400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1510777"/>
            <a:ext cx="2286000" cy="940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3168230"/>
            <a:ext cx="1680634" cy="1283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826" y="3019036"/>
            <a:ext cx="2387094" cy="1107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1381" y="4666704"/>
            <a:ext cx="2857500" cy="1186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5543" y="4267200"/>
            <a:ext cx="3214641" cy="1070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484" y="3135905"/>
            <a:ext cx="1876942" cy="9024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585402"/>
            <a:ext cx="1254772" cy="935937"/>
          </a:xfrm>
          <a:prstGeom prst="round2DiagRect">
            <a:avLst>
              <a:gd name="adj1" fmla="val 16667"/>
              <a:gd name="adj2" fmla="val 1252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369" y="5503260"/>
            <a:ext cx="1389311" cy="1036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264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Active Object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Double Checked Locking</a:t>
            </a:r>
            <a:r>
              <a:rPr lang="en-US" dirty="0" smtClean="0"/>
              <a:t> pattern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Monitor Object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An object to can be safely used by many threads</a:t>
            </a: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Read-Write Lock</a:t>
            </a:r>
            <a:r>
              <a:rPr lang="en-US" dirty="0" smtClean="0"/>
              <a:t> </a:t>
            </a:r>
            <a:r>
              <a:rPr lang="en-US" dirty="0"/>
              <a:t>pattern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Thread Pool</a:t>
            </a:r>
            <a:r>
              <a:rPr lang="en-US" dirty="0" smtClean="0"/>
              <a:t> pattern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 </a:t>
            </a:r>
            <a:r>
              <a:rPr lang="en-US" dirty="0"/>
              <a:t>number of threads are created to perform a number of </a:t>
            </a:r>
            <a:r>
              <a:rPr lang="en-US" dirty="0" smtClean="0"/>
              <a:t>tasks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And many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88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</a:t>
            </a:r>
            <a:r>
              <a:rPr lang="en-US" dirty="0" smtClean="0"/>
              <a:t>Patterns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Architectural patterns </a:t>
            </a:r>
            <a:r>
              <a:rPr lang="en-US" dirty="0"/>
              <a:t>(systems design)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Client-Server </a:t>
            </a:r>
            <a:r>
              <a:rPr lang="en-US" dirty="0"/>
              <a:t>Architecture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3-Tier</a:t>
            </a:r>
            <a:r>
              <a:rPr lang="en-US" dirty="0"/>
              <a:t> </a:t>
            </a:r>
            <a:r>
              <a:rPr lang="en-US" dirty="0" smtClean="0"/>
              <a:t>Architecture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Client, Business</a:t>
            </a:r>
            <a:r>
              <a:rPr lang="en-US" dirty="0"/>
              <a:t> </a:t>
            </a:r>
            <a:r>
              <a:rPr lang="en-US" dirty="0" smtClean="0"/>
              <a:t>and Data  layers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Multi-Tier </a:t>
            </a:r>
            <a:r>
              <a:rPr lang="en-US" dirty="0"/>
              <a:t>Architecture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MVC (Model-View-Controller)</a:t>
            </a:r>
            <a:endParaRPr lang="en-US" b="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MVP (Model-View-Presenter)</a:t>
            </a:r>
            <a:endParaRPr lang="en-US" b="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MVVM (</a:t>
            </a:r>
            <a:r>
              <a:rPr lang="en-US" dirty="0" smtClean="0"/>
              <a:t>Model-View-</a:t>
            </a:r>
            <a:r>
              <a:rPr lang="en-US" dirty="0" err="1" smtClean="0"/>
              <a:t>ViewModel</a:t>
            </a:r>
            <a:r>
              <a:rPr lang="en-US" dirty="0" smtClean="0"/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SOA (Service-Oriented Architecture)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Using reusable building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95400"/>
            <a:ext cx="2681748" cy="169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22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Multi-Tier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7606306" cy="557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(MVC)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54" name="Picture 6" descr="Page Controller Dra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02" y="1066800"/>
            <a:ext cx="4495800" cy="31841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esri.com/news/arcuser/0609/graphics/aspnetmvc_1_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02" y="1173946"/>
            <a:ext cx="4265898" cy="285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programering.com/images/remote/ZnJvbT1jbmJsb2dzJnVybD1tbDJadU1rVk45MWJ2VWpONUVUTTA4aWV1bFdZTjlTYnZOMlh6ZDJic0ptYmo5U2J2Tm1MemQyYnNKbWJqNXljbGRXWXRsMkx2b0RjMFJIYQ.jpg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4026003"/>
            <a:ext cx="4762500" cy="2428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3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 vs. MVVM Patterns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8600" y="5410200"/>
            <a:ext cx="8686800" cy="1143000"/>
          </a:xfrm>
        </p:spPr>
        <p:txBody>
          <a:bodyPr/>
          <a:lstStyle/>
          <a:p>
            <a:r>
              <a:rPr lang="en-US" sz="3000" dirty="0"/>
              <a:t>MVVM is like MVP but leverages the platform's build-in bi-directional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binding </a:t>
            </a:r>
            <a:r>
              <a:rPr lang="en-US" sz="3000" dirty="0" smtClean="0"/>
              <a:t>mechanisms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2290" name="Picture 2" descr="http://sureshkumarveluswamy.files.wordpress.com/2010/07/mvp-and-mvv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0" y="1035840"/>
            <a:ext cx="7832040" cy="4221960"/>
          </a:xfrm>
          <a:prstGeom prst="roundRect">
            <a:avLst>
              <a:gd name="adj" fmla="val 34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3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762000"/>
            <a:ext cx="7086600" cy="5900468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  <a:tabLst/>
            </a:pPr>
            <a:r>
              <a:rPr lang="en-US" dirty="0"/>
              <a:t>Design Patterns: Elements of Reusable Object-Oriented </a:t>
            </a:r>
            <a:r>
              <a:rPr lang="en-US" dirty="0" smtClean="0"/>
              <a:t>Software, By The Gang of Four, 1994</a:t>
            </a:r>
            <a:endParaRPr lang="en-US" dirty="0"/>
          </a:p>
          <a:p>
            <a:pPr marL="0" lvl="0" indent="0">
              <a:lnSpc>
                <a:spcPct val="100000"/>
              </a:lnSpc>
              <a:buNone/>
              <a:tabLst/>
            </a:pPr>
            <a:r>
              <a:rPr lang="en-US" dirty="0"/>
              <a:t>Head First Design Patterns, By Eric Freeman, Elisabeth Robson, Bert Bates, Kathy Sierra, 2004</a:t>
            </a:r>
          </a:p>
          <a:p>
            <a:pPr marL="0" lvl="0" indent="0">
              <a:lnSpc>
                <a:spcPct val="100000"/>
              </a:lnSpc>
              <a:buNone/>
              <a:tabLst/>
            </a:pPr>
            <a:r>
              <a:rPr lang="en-US" dirty="0"/>
              <a:t>Refactoring to </a:t>
            </a:r>
            <a:r>
              <a:rPr lang="en-US" dirty="0" smtClean="0"/>
              <a:t>Patterns</a:t>
            </a:r>
            <a:r>
              <a:rPr lang="en-US" dirty="0"/>
              <a:t>, </a:t>
            </a:r>
            <a:r>
              <a:rPr lang="en-US" dirty="0" smtClean="0"/>
              <a:t>By: </a:t>
            </a:r>
            <a:r>
              <a:rPr lang="en-US" dirty="0"/>
              <a:t>Joshua </a:t>
            </a:r>
            <a:r>
              <a:rPr lang="en-US" dirty="0" err="1" smtClean="0"/>
              <a:t>Kerievsky</a:t>
            </a:r>
            <a:r>
              <a:rPr lang="en-US" dirty="0" smtClean="0"/>
              <a:t>, 2004</a:t>
            </a:r>
          </a:p>
          <a:p>
            <a:pPr marL="0" lv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en-US" dirty="0" smtClean="0"/>
              <a:t>Patterns </a:t>
            </a:r>
            <a:r>
              <a:rPr lang="en-US" dirty="0"/>
              <a:t>of Enterprise Application </a:t>
            </a:r>
            <a:r>
              <a:rPr lang="en-US" dirty="0" smtClean="0"/>
              <a:t>Architecture</a:t>
            </a:r>
            <a:r>
              <a:rPr lang="en-US" dirty="0"/>
              <a:t>, Martin </a:t>
            </a:r>
            <a:r>
              <a:rPr lang="en-US" dirty="0" smtClean="0"/>
              <a:t>Fowler, 2002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026" name="Picture 2" descr="http://akamaicovers.oreilly.com/images/9780596007126/lr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0" y="2491931"/>
            <a:ext cx="1160964" cy="134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codinghorror.typepad.com/.a/6a0120a85dcdae970b012877701400970c-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0" y="922588"/>
            <a:ext cx="1160965" cy="15171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90" y="3886200"/>
            <a:ext cx="1160964" cy="1373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90" y="5312162"/>
            <a:ext cx="1160964" cy="121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838200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to Design </a:t>
            </a:r>
            <a:r>
              <a:rPr lang="en-US" dirty="0"/>
              <a:t>Patterns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Design Patterns 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4748"/>
            <a:ext cx="8686800" cy="5943600"/>
          </a:xfrm>
        </p:spPr>
        <p:txBody>
          <a:bodyPr/>
          <a:lstStyle/>
          <a:p>
            <a:r>
              <a:rPr lang="en-US" dirty="0" smtClean="0"/>
              <a:t>General, repeatable and reusable solution </a:t>
            </a:r>
            <a:r>
              <a:rPr lang="en-US" dirty="0"/>
              <a:t>to a </a:t>
            </a:r>
            <a:r>
              <a:rPr lang="en-US" dirty="0" smtClean="0"/>
              <a:t>common problem </a:t>
            </a:r>
            <a:r>
              <a:rPr lang="en-US" dirty="0"/>
              <a:t>in </a:t>
            </a:r>
            <a:r>
              <a:rPr lang="en-US" dirty="0" smtClean="0"/>
              <a:t>software design</a:t>
            </a:r>
          </a:p>
          <a:p>
            <a:r>
              <a:rPr lang="en-US" dirty="0" smtClean="0"/>
              <a:t>Problem/solution </a:t>
            </a:r>
            <a:r>
              <a:rPr lang="en-US" dirty="0"/>
              <a:t>pairs within a given context</a:t>
            </a:r>
          </a:p>
          <a:p>
            <a:pPr lvl="2"/>
            <a:r>
              <a:rPr lang="en-US" dirty="0" smtClean="0"/>
              <a:t>Aren't a </a:t>
            </a:r>
            <a:r>
              <a:rPr lang="en-US" dirty="0"/>
              <a:t>finished design that can be transformed directly into </a:t>
            </a:r>
            <a:r>
              <a:rPr lang="en-US" dirty="0" smtClean="0"/>
              <a:t>code</a:t>
            </a:r>
          </a:p>
          <a:p>
            <a:pPr lvl="2"/>
            <a:r>
              <a:rPr lang="en-US" dirty="0"/>
              <a:t>Not code snippets</a:t>
            </a:r>
            <a:endParaRPr lang="en-US" dirty="0" smtClean="0"/>
          </a:p>
          <a:p>
            <a:pPr lvl="2"/>
            <a:r>
              <a:rPr lang="en-US" dirty="0" smtClean="0"/>
              <a:t>Not algorithms</a:t>
            </a:r>
          </a:p>
          <a:p>
            <a:pPr lvl="2"/>
            <a:r>
              <a:rPr lang="en-US" dirty="0" smtClean="0"/>
              <a:t>Not components/libraries</a:t>
            </a:r>
          </a:p>
          <a:p>
            <a:r>
              <a:rPr lang="en-US" dirty="0" smtClean="0"/>
              <a:t>Templates for solving certain OOP problems</a:t>
            </a:r>
          </a:p>
          <a:p>
            <a:r>
              <a:rPr lang="en-US" dirty="0" smtClean="0"/>
              <a:t>With names to identify and talk about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Design Patterns Are</a:t>
            </a:r>
            <a:r>
              <a:rPr lang="en-US" dirty="0" smtClean="0"/>
              <a:t>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r>
              <a:rPr lang="en-US" dirty="0" smtClean="0"/>
              <a:t>What do patterns deal with?</a:t>
            </a:r>
          </a:p>
          <a:p>
            <a:pPr lvl="1"/>
            <a:r>
              <a:rPr lang="en-US" dirty="0" smtClean="0"/>
              <a:t>Application and system design</a:t>
            </a:r>
          </a:p>
          <a:p>
            <a:pPr lvl="1"/>
            <a:r>
              <a:rPr lang="en-US" dirty="0" smtClean="0"/>
              <a:t>Abstractions on top of code (code structure)</a:t>
            </a:r>
          </a:p>
          <a:p>
            <a:pPr lvl="1"/>
            <a:r>
              <a:rPr lang="en-US" dirty="0" smtClean="0"/>
              <a:t>Relationships between classes or other collaborators</a:t>
            </a:r>
          </a:p>
          <a:p>
            <a:pPr lvl="1"/>
            <a:r>
              <a:rPr lang="en-US" dirty="0" smtClean="0"/>
              <a:t>Problems that someone already solved</a:t>
            </a:r>
          </a:p>
          <a:p>
            <a:r>
              <a:rPr lang="en-US" dirty="0" smtClean="0"/>
              <a:t>Can speed </a:t>
            </a:r>
            <a:r>
              <a:rPr lang="en-US" dirty="0"/>
              <a:t>up the development process by providing tested, proven development paradigms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Origins of Design Patterns</a:t>
            </a:r>
            <a:endParaRPr lang="en-GB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2971800"/>
            <a:ext cx="7467600" cy="35814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Christopher Alexander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Very successful architect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 </a:t>
            </a:r>
            <a:r>
              <a:rPr lang="en-GB" dirty="0"/>
              <a:t>Pattern </a:t>
            </a:r>
            <a:r>
              <a:rPr lang="en-GB" dirty="0" smtClean="0"/>
              <a:t>Language: Towns,</a:t>
            </a:r>
            <a:br>
              <a:rPr lang="en-GB" dirty="0" smtClean="0"/>
            </a:br>
            <a:r>
              <a:rPr lang="en-GB" dirty="0" smtClean="0"/>
              <a:t>Buildings, Construction, 1977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Context</a:t>
            </a:r>
            <a:r>
              <a:rPr lang="en-GB" dirty="0"/>
              <a:t>: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City </a:t>
            </a:r>
            <a:r>
              <a:rPr lang="en-GB" dirty="0"/>
              <a:t>Planning and Building </a:t>
            </a:r>
            <a:r>
              <a:rPr lang="en-GB" dirty="0" smtClean="0"/>
              <a:t>architectures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066800"/>
            <a:ext cx="77724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“Each pattern describes a problem which occurs over and over again in our environment and then describes the core of the solution to that problem, in such a way that you can use this solution a million times over, without ever doing it in the same way twice</a:t>
            </a:r>
            <a:r>
              <a:rPr 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”.</a:t>
            </a:r>
            <a:endParaRPr lang="en-US" sz="24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pic>
        <p:nvPicPr>
          <p:cNvPr id="1026" name="Picture 2" descr="http://3.bp.blogspot.com/_N_hXJFSdQgo/TPTVReRrzkI/AAAAAAAAABE/yVQeLhQRSSQ/s1600/roman_archite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52800"/>
            <a:ext cx="2604532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094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Origins of Design Patterns (2)</a:t>
            </a:r>
            <a:endParaRPr lang="en-GB" sz="3200" baseline="-250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382000" cy="56388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Search for recurring successful designs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Emergent </a:t>
            </a:r>
            <a:r>
              <a:rPr lang="en-GB" dirty="0"/>
              <a:t>designs from </a:t>
            </a:r>
            <a:r>
              <a:rPr lang="en-GB" dirty="0" smtClean="0"/>
              <a:t>practice</a:t>
            </a:r>
            <a:endParaRPr lang="en-GB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Supporting higher levels of </a:t>
            </a:r>
            <a:r>
              <a:rPr lang="en-GB" dirty="0" smtClean="0"/>
              <a:t>design reuse is </a:t>
            </a:r>
            <a:r>
              <a:rPr lang="en-GB" dirty="0"/>
              <a:t>quite challenging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Design </a:t>
            </a:r>
            <a:r>
              <a:rPr lang="en-US" dirty="0" smtClean="0"/>
              <a:t>Patterns:</a:t>
            </a:r>
            <a:br>
              <a:rPr lang="en-US" dirty="0" smtClean="0"/>
            </a:br>
            <a:r>
              <a:rPr lang="en-US" dirty="0" smtClean="0"/>
              <a:t>Elements of Reusable</a:t>
            </a:r>
            <a:br>
              <a:rPr lang="en-US" dirty="0" smtClean="0"/>
            </a:br>
            <a:r>
              <a:rPr lang="en-US" dirty="0" smtClean="0"/>
              <a:t>Object-Oriented Software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Gama</a:t>
            </a:r>
            <a:r>
              <a:rPr lang="en-GB" dirty="0"/>
              <a:t>, </a:t>
            </a:r>
            <a:r>
              <a:rPr lang="en-GB" dirty="0" smtClean="0"/>
              <a:t>Helm, Johnson</a:t>
            </a:r>
            <a:r>
              <a:rPr lang="en-GB" dirty="0"/>
              <a:t>, </a:t>
            </a:r>
            <a:r>
              <a:rPr lang="en-GB" dirty="0" err="1" smtClean="0"/>
              <a:t>Vlissides</a:t>
            </a:r>
            <a:r>
              <a:rPr lang="en-GB" dirty="0" smtClean="0"/>
              <a:t>, 1994</a:t>
            </a:r>
            <a:endParaRPr lang="en-GB" dirty="0"/>
          </a:p>
          <a:p>
            <a:pPr lvl="2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Came </a:t>
            </a:r>
            <a:r>
              <a:rPr lang="en-US" dirty="0"/>
              <a:t>to be known as the "Gang of Four."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42" name="Picture 2" descr="http://codinghorror.typepad.com/.a/6a0120a85dcdae970b012877701400970c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340" y="2829052"/>
            <a:ext cx="1676400" cy="2190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197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77534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Describing Design Patterns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193722" y="762000"/>
            <a:ext cx="8797877" cy="3539430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Graphical notation is generally not sufficient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 order to reuse design decisions the alternatives and trade-offs that led to the decisions are critical knowledge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Concrete examples are also important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The history of the why, when, and how set the stage for the context of </a:t>
            </a:r>
            <a:r>
              <a:rPr lang="en-GB" dirty="0" smtClean="0"/>
              <a:t>usage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3901" y="4027974"/>
            <a:ext cx="8676789" cy="2525226"/>
            <a:chOff x="223901" y="3993673"/>
            <a:chExt cx="8676789" cy="2525226"/>
          </a:xfrm>
        </p:grpSpPr>
        <p:sp>
          <p:nvSpPr>
            <p:cNvPr id="5" name="Rectangle 2"/>
            <p:cNvSpPr txBox="1">
              <a:spLocks noChangeArrowheads="1"/>
            </p:cNvSpPr>
            <p:nvPr/>
          </p:nvSpPr>
          <p:spPr>
            <a:xfrm rot="440435">
              <a:off x="651210" y="4597454"/>
              <a:ext cx="2468880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Pattern name</a:t>
              </a:r>
            </a:p>
          </p:txBody>
        </p:sp>
        <p:sp>
          <p:nvSpPr>
            <p:cNvPr id="6" name="Rectangle 2"/>
            <p:cNvSpPr txBox="1">
              <a:spLocks noChangeArrowheads="1"/>
            </p:cNvSpPr>
            <p:nvPr/>
          </p:nvSpPr>
          <p:spPr>
            <a:xfrm rot="21021543">
              <a:off x="2442562" y="5145392"/>
              <a:ext cx="1247338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Intent</a:t>
              </a:r>
            </a:p>
          </p:txBody>
        </p:sp>
        <p:sp>
          <p:nvSpPr>
            <p:cNvPr id="7" name="Rectangle 2"/>
            <p:cNvSpPr txBox="1">
              <a:spLocks noChangeArrowheads="1"/>
            </p:cNvSpPr>
            <p:nvPr/>
          </p:nvSpPr>
          <p:spPr>
            <a:xfrm>
              <a:off x="3669919" y="5306903"/>
              <a:ext cx="2741651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Also Known As</a:t>
              </a:r>
            </a:p>
          </p:txBody>
        </p:sp>
        <p:sp>
          <p:nvSpPr>
            <p:cNvPr id="8" name="Rectangle 2"/>
            <p:cNvSpPr txBox="1">
              <a:spLocks noChangeArrowheads="1"/>
            </p:cNvSpPr>
            <p:nvPr/>
          </p:nvSpPr>
          <p:spPr>
            <a:xfrm rot="1074812">
              <a:off x="2474667" y="4537146"/>
              <a:ext cx="2018787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Motivation</a:t>
              </a:r>
            </a:p>
          </p:txBody>
        </p:sp>
        <p:sp>
          <p:nvSpPr>
            <p:cNvPr id="9" name="Rectangle 2"/>
            <p:cNvSpPr txBox="1">
              <a:spLocks noChangeArrowheads="1"/>
            </p:cNvSpPr>
            <p:nvPr/>
          </p:nvSpPr>
          <p:spPr>
            <a:xfrm rot="21021543">
              <a:off x="223901" y="5174175"/>
              <a:ext cx="2295789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Applicability</a:t>
              </a:r>
            </a:p>
          </p:txBody>
        </p:sp>
        <p:sp>
          <p:nvSpPr>
            <p:cNvPr id="10" name="Rectangle 2"/>
            <p:cNvSpPr txBox="1">
              <a:spLocks noChangeArrowheads="1"/>
            </p:cNvSpPr>
            <p:nvPr/>
          </p:nvSpPr>
          <p:spPr>
            <a:xfrm rot="698701">
              <a:off x="4052311" y="4317776"/>
              <a:ext cx="1857117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Structure</a:t>
              </a:r>
            </a:p>
          </p:txBody>
        </p:sp>
        <p:sp>
          <p:nvSpPr>
            <p:cNvPr id="11" name="Rectangle 2"/>
            <p:cNvSpPr txBox="1">
              <a:spLocks noChangeArrowheads="1"/>
            </p:cNvSpPr>
            <p:nvPr/>
          </p:nvSpPr>
          <p:spPr>
            <a:xfrm rot="21348200">
              <a:off x="4435046" y="4803382"/>
              <a:ext cx="2209802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Participants</a:t>
              </a:r>
            </a:p>
          </p:txBody>
        </p:sp>
        <p:sp>
          <p:nvSpPr>
            <p:cNvPr id="13" name="Rectangle 2"/>
            <p:cNvSpPr txBox="1">
              <a:spLocks noChangeArrowheads="1"/>
            </p:cNvSpPr>
            <p:nvPr/>
          </p:nvSpPr>
          <p:spPr>
            <a:xfrm rot="20746091">
              <a:off x="5968957" y="3993673"/>
              <a:ext cx="2703118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Collaborations</a:t>
              </a:r>
            </a:p>
          </p:txBody>
        </p:sp>
        <p:sp>
          <p:nvSpPr>
            <p:cNvPr id="14" name="Rectangle 2"/>
            <p:cNvSpPr txBox="1">
              <a:spLocks noChangeArrowheads="1"/>
            </p:cNvSpPr>
            <p:nvPr/>
          </p:nvSpPr>
          <p:spPr>
            <a:xfrm rot="21197300">
              <a:off x="6271858" y="5353199"/>
              <a:ext cx="2591909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Consequences</a:t>
              </a:r>
            </a:p>
          </p:txBody>
        </p:sp>
        <p:sp>
          <p:nvSpPr>
            <p:cNvPr id="15" name="Rectangle 2"/>
            <p:cNvSpPr txBox="1">
              <a:spLocks noChangeArrowheads="1"/>
            </p:cNvSpPr>
            <p:nvPr/>
          </p:nvSpPr>
          <p:spPr>
            <a:xfrm rot="21347676">
              <a:off x="506860" y="5793473"/>
              <a:ext cx="2899548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Implementation</a:t>
              </a:r>
            </a:p>
          </p:txBody>
        </p:sp>
        <p:sp>
          <p:nvSpPr>
            <p:cNvPr id="16" name="Rectangle 2"/>
            <p:cNvSpPr txBox="1">
              <a:spLocks noChangeArrowheads="1"/>
            </p:cNvSpPr>
            <p:nvPr/>
          </p:nvSpPr>
          <p:spPr>
            <a:xfrm rot="474365">
              <a:off x="3359043" y="5846297"/>
              <a:ext cx="2341356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Sample Code</a:t>
              </a:r>
            </a:p>
          </p:txBody>
        </p:sp>
        <p:sp>
          <p:nvSpPr>
            <p:cNvPr id="17" name="Rectangle 2"/>
            <p:cNvSpPr txBox="1">
              <a:spLocks noChangeArrowheads="1"/>
            </p:cNvSpPr>
            <p:nvPr/>
          </p:nvSpPr>
          <p:spPr>
            <a:xfrm rot="369038">
              <a:off x="6559334" y="4741108"/>
              <a:ext cx="2341356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Known Uses</a:t>
              </a:r>
            </a:p>
          </p:txBody>
        </p:sp>
        <p:sp>
          <p:nvSpPr>
            <p:cNvPr id="18" name="Rectangle 2"/>
            <p:cNvSpPr txBox="1">
              <a:spLocks noChangeArrowheads="1"/>
            </p:cNvSpPr>
            <p:nvPr/>
          </p:nvSpPr>
          <p:spPr>
            <a:xfrm rot="255862">
              <a:off x="5764638" y="5964901"/>
              <a:ext cx="2992733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Related Patterns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1403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Elements of Design Patterns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 patterns have </a:t>
            </a:r>
            <a:r>
              <a:rPr lang="en-US" dirty="0" smtClean="0"/>
              <a:t>four </a:t>
            </a:r>
            <a:r>
              <a:rPr lang="en-US" dirty="0"/>
              <a:t>essential elements: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endParaRPr lang="en-US" dirty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Increases vocabulary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Problem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Intent</a:t>
            </a:r>
            <a:r>
              <a:rPr lang="en-US" dirty="0"/>
              <a:t>, context, when to apply 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Solution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UML-like </a:t>
            </a:r>
            <a:r>
              <a:rPr lang="en-US" dirty="0"/>
              <a:t>structure, abstract code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Consequences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Results and </a:t>
            </a:r>
            <a:r>
              <a:rPr lang="en-US" dirty="0"/>
              <a:t>tradeoffs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2" descr="http://blogs.babycenter.com/wp-content/uploads/2011/04/baby-nam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96429"/>
            <a:ext cx="1591718" cy="17787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162" y="2926203"/>
            <a:ext cx="1752600" cy="2038858"/>
          </a:xfrm>
          <a:prstGeom prst="rect">
            <a:avLst/>
          </a:prstGeom>
        </p:spPr>
      </p:pic>
      <p:pic>
        <p:nvPicPr>
          <p:cNvPr id="7" name="Picture 2" descr="http://www.kevinbrownlee.com/wp-content/uploads/2012/10/forgiveness-and-consequences-300x2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648" y="5029200"/>
            <a:ext cx="2107152" cy="143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0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Why Design Patterns?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0870">
            <a:off x="4598332" y="3333852"/>
            <a:ext cx="3759314" cy="265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311">
            <a:off x="1009734" y="3352801"/>
            <a:ext cx="2771608" cy="29241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2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8905</TotalTime>
  <Words>1008</Words>
  <Application>Microsoft Office PowerPoint</Application>
  <PresentationFormat>On-screen Show (4:3)</PresentationFormat>
  <Paragraphs>220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</vt:lpstr>
      <vt:lpstr>Consolas</vt:lpstr>
      <vt:lpstr>Corbel</vt:lpstr>
      <vt:lpstr>Wingdings 2</vt:lpstr>
      <vt:lpstr>Telerik Academy theme</vt:lpstr>
      <vt:lpstr>Introduction to Design Patterns</vt:lpstr>
      <vt:lpstr>What is a Design Pattern?</vt:lpstr>
      <vt:lpstr>What Design Patterns Are?</vt:lpstr>
      <vt:lpstr>What Design Patterns Are? (2)</vt:lpstr>
      <vt:lpstr>Origins of Design Patterns</vt:lpstr>
      <vt:lpstr>Origins of Design Patterns (2)</vt:lpstr>
      <vt:lpstr>Describing Design Patterns</vt:lpstr>
      <vt:lpstr>Elements of Design Patterns</vt:lpstr>
      <vt:lpstr>Why Design Patterns?</vt:lpstr>
      <vt:lpstr>Benefits of Design Patterns</vt:lpstr>
      <vt:lpstr>PowerPoint Presentation</vt:lpstr>
      <vt:lpstr>Drawbacks of Design Patterns</vt:lpstr>
      <vt:lpstr>Criticism of Design Patterns</vt:lpstr>
      <vt:lpstr>Types of Design Patterns</vt:lpstr>
      <vt:lpstr>Three Main Types of Patterns</vt:lpstr>
      <vt:lpstr>Creational Patterns</vt:lpstr>
      <vt:lpstr>List of Creational Patterns</vt:lpstr>
      <vt:lpstr>Structural Patterns</vt:lpstr>
      <vt:lpstr>List of Structural Patterns</vt:lpstr>
      <vt:lpstr>Behavioral Patterns</vt:lpstr>
      <vt:lpstr>List of Behavioral Patterns</vt:lpstr>
      <vt:lpstr>Concurrency patterns</vt:lpstr>
      <vt:lpstr>Architectural Patterns </vt:lpstr>
      <vt:lpstr>Multi-Tier Architecture</vt:lpstr>
      <vt:lpstr>Model-View-Controller (MVC)</vt:lpstr>
      <vt:lpstr>MVP vs. MVVM Patterns</vt:lpstr>
      <vt:lpstr>Recommended Books</vt:lpstr>
      <vt:lpstr>Introduction to Design Patterns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 Kostov</cp:lastModifiedBy>
  <cp:revision>1713</cp:revision>
  <dcterms:created xsi:type="dcterms:W3CDTF">2007-12-08T16:03:35Z</dcterms:created>
  <dcterms:modified xsi:type="dcterms:W3CDTF">2015-08-26T09:06:24Z</dcterms:modified>
  <cp:category>quality code, software engineering</cp:category>
</cp:coreProperties>
</file>