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3"/>
  </p:notesMasterIdLst>
  <p:handoutMasterIdLst>
    <p:handoutMasterId r:id="rId14"/>
  </p:handoutMasterIdLst>
  <p:sldIdLst>
    <p:sldId id="459" r:id="rId2"/>
    <p:sldId id="523" r:id="rId3"/>
    <p:sldId id="524" r:id="rId4"/>
    <p:sldId id="525" r:id="rId5"/>
    <p:sldId id="520" r:id="rId6"/>
    <p:sldId id="526" r:id="rId7"/>
    <p:sldId id="527" r:id="rId8"/>
    <p:sldId id="528" r:id="rId9"/>
    <p:sldId id="521" r:id="rId10"/>
    <p:sldId id="460" r:id="rId11"/>
    <p:sldId id="333" r:id="rId12"/>
  </p:sldIdLst>
  <p:sldSz cx="9144000" cy="6858000" type="screen4x3"/>
  <p:notesSz cx="6881813" cy="92964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23E"/>
    <a:srgbClr val="FF3300"/>
    <a:srgbClr val="FFFFFF"/>
    <a:srgbClr val="9BCC00"/>
    <a:srgbClr val="9ED0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8" autoAdjust="0"/>
    <p:restoredTop sz="94468" autoAdjust="0"/>
  </p:normalViewPr>
  <p:slideViewPr>
    <p:cSldViewPr>
      <p:cViewPr varScale="1">
        <p:scale>
          <a:sx n="130" d="100"/>
          <a:sy n="130" d="100"/>
        </p:scale>
        <p:origin x="89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94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2229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13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0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20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43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8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049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 smtClean="0"/>
              <a:t>Test-Driven Development (TDD)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 the "Test First" Approach to Coding</a:t>
            </a:r>
            <a:endParaRPr lang="en-US" dirty="0"/>
          </a:p>
        </p:txBody>
      </p:sp>
      <p:pic>
        <p:nvPicPr>
          <p:cNvPr id="17" name="Picture 16">
            <a:hlinkClick r:id="rId2"/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2802" y="527438"/>
            <a:ext cx="1045253" cy="996562"/>
          </a:xfrm>
          <a:prstGeom prst="rect">
            <a:avLst/>
          </a:prstGeom>
        </p:spPr>
      </p:pic>
      <p:pic>
        <p:nvPicPr>
          <p:cNvPr id="1026" name="Picture 2" descr="http://lh5.ggpht.com/-MjVekYdXCT4/Tt-VZOY9pxI/AAAAAAAAAaY/cc16iLbYm4U/s512/no-TDD%25255B3%25255D.png?imgmax=8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4581027"/>
            <a:ext cx="3244055" cy="1900323"/>
          </a:xfrm>
          <a:prstGeom prst="roundRect">
            <a:avLst>
              <a:gd name="adj" fmla="val 258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115" y="533400"/>
            <a:ext cx="4267570" cy="1408298"/>
          </a:xfrm>
          <a:prstGeom prst="rect">
            <a:avLst/>
          </a:prstGeom>
          <a:effectLst>
            <a:glow rad="190500">
              <a:schemeClr val="tx2">
                <a:lumMod val="75000"/>
                <a:alpha val="25000"/>
              </a:schemeClr>
            </a:glow>
          </a:effec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94828">
            <a:off x="4337671" y="4070757"/>
            <a:ext cx="1476780" cy="161103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High-Quality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sz="3900" dirty="0" smtClean="0"/>
              <a:t>Test-Driven Development (TDD)</a:t>
            </a:r>
            <a:endParaRPr lang="en-US" sz="39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4876800"/>
            <a:ext cx="7620000" cy="1447800"/>
          </a:xfrm>
        </p:spPr>
        <p:txBody>
          <a:bodyPr/>
          <a:lstStyle/>
          <a:p>
            <a:r>
              <a:rPr lang="en-US" dirty="0" smtClean="0"/>
              <a:t>Code and Test vs. </a:t>
            </a:r>
            <a:br>
              <a:rPr lang="en-US" dirty="0" smtClean="0"/>
            </a:br>
            <a:r>
              <a:rPr lang="en-US" dirty="0" smtClean="0"/>
              <a:t>Test Driven Development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676400" y="1011635"/>
            <a:ext cx="5791200" cy="3450430"/>
            <a:chOff x="1447800" y="1011635"/>
            <a:chExt cx="5791200" cy="3450430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011635"/>
              <a:ext cx="5310187" cy="3450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 descr="http://blogs.msdn.com/blogfiles/wesdyer/WindowsLiveWriter/EscapingtheFixedPointofDevelopment_D551/image_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011635"/>
              <a:ext cx="5334000" cy="3450430"/>
            </a:xfrm>
            <a:prstGeom prst="roundRect">
              <a:avLst>
                <a:gd name="adj" fmla="val 310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58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"</a:t>
            </a:r>
            <a:r>
              <a:rPr lang="en-US" dirty="0" smtClean="0"/>
              <a:t>Code First</a:t>
            </a:r>
            <a:r>
              <a:rPr lang="bg-BG" dirty="0" smtClean="0"/>
              <a:t>"</a:t>
            </a:r>
            <a:r>
              <a:rPr lang="en-US" dirty="0" smtClean="0"/>
              <a:t> (code and test) </a:t>
            </a:r>
            <a:r>
              <a:rPr lang="en-US" dirty="0"/>
              <a:t>approach</a:t>
            </a:r>
          </a:p>
          <a:p>
            <a:pPr marL="974725" lvl="1" indent="-352425">
              <a:lnSpc>
                <a:spcPct val="100000"/>
              </a:lnSpc>
            </a:pPr>
            <a:r>
              <a:rPr lang="en-US" dirty="0"/>
              <a:t>Classical </a:t>
            </a:r>
            <a:r>
              <a:rPr lang="en-US" dirty="0" smtClean="0"/>
              <a:t>approach</a:t>
            </a: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"Test First" approach</a:t>
            </a:r>
          </a:p>
          <a:p>
            <a:pPr marL="974725" lvl="1" indent="-352425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Test-driven development </a:t>
            </a:r>
            <a:r>
              <a:rPr lang="en-US" dirty="0"/>
              <a:t>(TDD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628" y="1823759"/>
            <a:ext cx="2282722" cy="165769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7" y="4495800"/>
            <a:ext cx="5572126" cy="175138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9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Test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68538" y="1773238"/>
            <a:ext cx="540067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 code</a:t>
              </a:r>
              <a:endParaRPr kumimoji="0"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 unit test</a:t>
              </a:r>
              <a:endParaRPr kumimoji="0"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 and succeed</a:t>
              </a:r>
              <a:endParaRPr kumimoji="0" lang="bg-BG" sz="28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accent5">
                  <a:lumMod val="20000"/>
                  <a:lumOff val="80000"/>
                </a:schemeClr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 flow</a:t>
              </a:r>
              <a:endParaRPr kumimoji="0" lang="bg-BG" sz="2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1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10400" cy="914400"/>
          </a:xfrm>
        </p:spPr>
        <p:txBody>
          <a:bodyPr/>
          <a:lstStyle/>
          <a:p>
            <a:r>
              <a:rPr lang="en-US" dirty="0" smtClean="0"/>
              <a:t>TDD in One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 descr="http://vinkamat.com/wp-content/uploads/2011/03/tdd_cyc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1198756"/>
            <a:ext cx="4252202" cy="5181600"/>
          </a:xfrm>
          <a:prstGeom prst="roundRect">
            <a:avLst>
              <a:gd name="adj" fmla="val 11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8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793752"/>
          </a:xfrm>
        </p:spPr>
        <p:txBody>
          <a:bodyPr/>
          <a:lstStyle/>
          <a:p>
            <a:r>
              <a:rPr lang="en-US" sz="3800" dirty="0" smtClean="0"/>
              <a:t>Test-Driven </a:t>
            </a:r>
            <a:r>
              <a:rPr lang="en-US" sz="3800" dirty="0"/>
              <a:t>Development (TDD)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331913" y="1295400"/>
            <a:ext cx="6737350" cy="5040312"/>
            <a:chOff x="1331913" y="1341438"/>
            <a:chExt cx="6737350" cy="5040312"/>
          </a:xfrm>
        </p:grpSpPr>
        <p:grpSp>
          <p:nvGrpSpPr>
            <p:cNvPr id="18" name="Group 17"/>
            <p:cNvGrpSpPr/>
            <p:nvPr/>
          </p:nvGrpSpPr>
          <p:grpSpPr>
            <a:xfrm>
              <a:off x="1331913" y="1341438"/>
              <a:ext cx="6737350" cy="5040312"/>
              <a:chOff x="1331913" y="1341438"/>
              <a:chExt cx="6737350" cy="504031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44613" y="1341438"/>
                <a:ext cx="6724650" cy="5040312"/>
                <a:chOff x="1344613" y="1341438"/>
                <a:chExt cx="6724650" cy="5040312"/>
              </a:xfrm>
            </p:grpSpPr>
            <p:sp>
              <p:nvSpPr>
                <p:cNvPr id="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835150" y="2133600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Pick </a:t>
                  </a:r>
                  <a:r>
                    <a:rPr lang="bg-BG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а </a:t>
                  </a: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test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1835150" y="3346585"/>
                  <a:ext cx="453707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Compile and </a:t>
                  </a:r>
                  <a:r>
                    <a:rPr lang="en-US" sz="26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fail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835150" y="5194300"/>
                  <a:ext cx="4525963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code to pass test 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835150" y="3947886"/>
                  <a:ext cx="454342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enough code to compile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35150" y="4570413"/>
                  <a:ext cx="453707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Run test and fail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835150" y="1412875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Create a test</a:t>
                  </a:r>
                  <a:r>
                    <a:rPr lang="bg-BG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list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344613" y="2362199"/>
                  <a:ext cx="0" cy="3733799"/>
                </a:xfrm>
                <a:prstGeom prst="line">
                  <a:avLst/>
                </a:prstGeom>
                <a:noFill/>
                <a:ln w="38100">
                  <a:solidFill>
                    <a:schemeClr val="accent5">
                      <a:lumMod val="20000"/>
                      <a:lumOff val="8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6732588" y="1341438"/>
                  <a:ext cx="0" cy="5040312"/>
                </a:xfrm>
                <a:prstGeom prst="line">
                  <a:avLst/>
                </a:prstGeom>
                <a:noFill/>
                <a:ln w="34925">
                  <a:solidFill>
                    <a:schemeClr val="accent5">
                      <a:lumMod val="20000"/>
                      <a:lumOff val="80000"/>
                    </a:schemeClr>
                  </a:solidFill>
                  <a:prstDash val="dash"/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877050" y="5157788"/>
                  <a:ext cx="1192213" cy="946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kumimoji="0" lang="en-US" sz="28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Time flow</a:t>
                  </a:r>
                  <a:endParaRPr kumimoji="0" lang="bg-BG" sz="28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835150" y="2743200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test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835150" y="5842000"/>
                  <a:ext cx="4525963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Remove duplication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1331913" y="2374900"/>
                <a:ext cx="503237" cy="0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331913" y="6083300"/>
              <a:ext cx="503237" cy="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11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TDD?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TDD helps </a:t>
            </a:r>
            <a:r>
              <a:rPr lang="en-US" dirty="0"/>
              <a:t>find design issues </a:t>
            </a:r>
            <a:r>
              <a:rPr lang="en-US" dirty="0" smtClean="0"/>
              <a:t>early</a:t>
            </a:r>
          </a:p>
          <a:p>
            <a:pPr lvl="1"/>
            <a:r>
              <a:rPr lang="en-US" dirty="0" smtClean="0"/>
              <a:t>Avoids </a:t>
            </a:r>
            <a:r>
              <a:rPr lang="en-US" dirty="0"/>
              <a:t>rework</a:t>
            </a:r>
          </a:p>
          <a:p>
            <a:r>
              <a:rPr lang="en-US" dirty="0"/>
              <a:t>Writing code to satisfy a test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focused </a:t>
            </a:r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Less </a:t>
            </a:r>
            <a:r>
              <a:rPr lang="en-US" dirty="0"/>
              <a:t>chance of error</a:t>
            </a:r>
          </a:p>
          <a:p>
            <a:r>
              <a:rPr lang="en-US" dirty="0"/>
              <a:t>Tests will be more </a:t>
            </a:r>
            <a:r>
              <a:rPr lang="en-US" dirty="0" smtClean="0"/>
              <a:t>comprehensive</a:t>
            </a:r>
            <a:br>
              <a:rPr lang="en-US" dirty="0" smtClean="0"/>
            </a:br>
            <a:r>
              <a:rPr lang="en-US" dirty="0" smtClean="0"/>
              <a:t>than </a:t>
            </a:r>
            <a:r>
              <a:rPr lang="en-US" dirty="0"/>
              <a:t>when written after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2133">
            <a:off x="6525864" y="4573921"/>
            <a:ext cx="2033039" cy="180841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clker.com/cliparts/3/7/6/d/1256186461796715642question-mark-icon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604" y="1920618"/>
            <a:ext cx="1323557" cy="196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 and 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create a 100% regression test </a:t>
            </a:r>
            <a:r>
              <a:rPr lang="en-US" dirty="0" smtClean="0"/>
              <a:t>suite</a:t>
            </a:r>
          </a:p>
          <a:p>
            <a:r>
              <a:rPr lang="en-US" dirty="0"/>
              <a:t>The unit tests form 100% of your design </a:t>
            </a:r>
            <a:r>
              <a:rPr lang="en-US" dirty="0" smtClean="0"/>
              <a:t>specification</a:t>
            </a:r>
          </a:p>
          <a:p>
            <a:r>
              <a:rPr lang="en-US" dirty="0"/>
              <a:t>You only need to unit </a:t>
            </a:r>
            <a:r>
              <a:rPr lang="en-US" dirty="0" smtClean="0"/>
              <a:t>test</a:t>
            </a:r>
          </a:p>
          <a:p>
            <a:r>
              <a:rPr lang="en-US" dirty="0"/>
              <a:t>TDD is sufficient for </a:t>
            </a:r>
            <a:r>
              <a:rPr lang="en-US" dirty="0" smtClean="0"/>
              <a:t>testing</a:t>
            </a:r>
          </a:p>
          <a:p>
            <a:r>
              <a:rPr lang="en-US" dirty="0"/>
              <a:t>TDD doesn't </a:t>
            </a:r>
            <a:r>
              <a:rPr lang="en-US" dirty="0" smtClean="0"/>
              <a:t>scale (</a:t>
            </a:r>
            <a:r>
              <a:rPr lang="en-US" smtClean="0"/>
              <a:t>partially true)</a:t>
            </a:r>
            <a:endParaRPr lang="en-US" dirty="0" smtClean="0"/>
          </a:p>
          <a:p>
            <a:pPr lvl="1"/>
            <a:r>
              <a:rPr lang="en-US" dirty="0"/>
              <a:t>Your test suite takes too long to </a:t>
            </a:r>
            <a:r>
              <a:rPr lang="en-US" dirty="0" smtClean="0"/>
              <a:t>run</a:t>
            </a:r>
          </a:p>
          <a:p>
            <a:pPr lvl="1"/>
            <a:r>
              <a:rPr lang="en-US" dirty="0"/>
              <a:t>Not all developers know how to </a:t>
            </a:r>
            <a:r>
              <a:rPr lang="en-US" dirty="0" smtClean="0"/>
              <a:t>test</a:t>
            </a:r>
          </a:p>
          <a:p>
            <a:pPr lvl="1"/>
            <a:r>
              <a:rPr lang="en-US" dirty="0"/>
              <a:t>Everyone might not be taking a TDD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1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648201"/>
            <a:ext cx="7924800" cy="685800"/>
          </a:xfrm>
        </p:spPr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450680"/>
            <a:ext cx="7924800" cy="569120"/>
          </a:xfrm>
        </p:spPr>
        <p:txBody>
          <a:bodyPr/>
          <a:lstStyle/>
          <a:p>
            <a:r>
              <a:rPr lang="en-US" dirty="0" smtClean="0"/>
              <a:t>Live Demo: Poker Hands Checker</a:t>
            </a:r>
            <a:endParaRPr lang="en-US" dirty="0"/>
          </a:p>
        </p:txBody>
      </p:sp>
      <p:pic>
        <p:nvPicPr>
          <p:cNvPr id="7" name="Picture 4" descr="https://www.ibm.com/developerworks/mydeveloperworks/blogs/e4210f90-a515-41c9-a487-8fc7d79d7f61/resource/BLOGS_UPLOADED_IMAGES/image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4394" y="1423902"/>
            <a:ext cx="3635212" cy="284329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381000"/>
            <a:ext cx="2540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2954</TotalTime>
  <Words>234</Words>
  <Application>Microsoft Office PowerPoint</Application>
  <PresentationFormat>On-screen Show (4:3)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Cambria</vt:lpstr>
      <vt:lpstr>Consolas</vt:lpstr>
      <vt:lpstr>Corbel</vt:lpstr>
      <vt:lpstr>Wingdings 2</vt:lpstr>
      <vt:lpstr>Telerik Academy theme</vt:lpstr>
      <vt:lpstr>Test-Driven Development (TDD)</vt:lpstr>
      <vt:lpstr>Code and Test vs.  Test Driven Development</vt:lpstr>
      <vt:lpstr>Unit Testing Approaches</vt:lpstr>
      <vt:lpstr>Code and Test Approach</vt:lpstr>
      <vt:lpstr>TDD in One Slide</vt:lpstr>
      <vt:lpstr>Test-Driven Development (TDD)</vt:lpstr>
      <vt:lpstr>Why TDD?</vt:lpstr>
      <vt:lpstr>Myths and Misconceptions</vt:lpstr>
      <vt:lpstr>Test-Driven Development</vt:lpstr>
      <vt:lpstr>Test-Driven Development (TDD)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Test-Driven Development (TDD)</dc:title>
  <dc:subject>Telerik Software Academy</dc:subject>
  <dc:creator>Svetlin Nakov</dc:creator>
  <cp:keywords>code, quality, code quality, C#, JS, programming</cp:keywords>
  <cp:lastModifiedBy>Nikolay Kostov</cp:lastModifiedBy>
  <cp:revision>858</cp:revision>
  <dcterms:created xsi:type="dcterms:W3CDTF">2007-12-08T16:03:35Z</dcterms:created>
  <dcterms:modified xsi:type="dcterms:W3CDTF">2015-07-20T10:34:01Z</dcterms:modified>
  <cp:category>quality code, software engineering</cp:category>
</cp:coreProperties>
</file>