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52"/>
  </p:notesMasterIdLst>
  <p:handoutMasterIdLst>
    <p:handoutMasterId r:id="rId53"/>
  </p:handoutMasterIdLst>
  <p:sldIdLst>
    <p:sldId id="570" r:id="rId2"/>
    <p:sldId id="659" r:id="rId3"/>
    <p:sldId id="660" r:id="rId4"/>
    <p:sldId id="661" r:id="rId5"/>
    <p:sldId id="662" r:id="rId6"/>
    <p:sldId id="663" r:id="rId7"/>
    <p:sldId id="664" r:id="rId8"/>
    <p:sldId id="665" r:id="rId9"/>
    <p:sldId id="666" r:id="rId10"/>
    <p:sldId id="667" r:id="rId11"/>
    <p:sldId id="668" r:id="rId12"/>
    <p:sldId id="669" r:id="rId13"/>
    <p:sldId id="670" r:id="rId14"/>
    <p:sldId id="671" r:id="rId15"/>
    <p:sldId id="672" r:id="rId16"/>
    <p:sldId id="673" r:id="rId17"/>
    <p:sldId id="674" r:id="rId18"/>
    <p:sldId id="675" r:id="rId19"/>
    <p:sldId id="676" r:id="rId20"/>
    <p:sldId id="677" r:id="rId21"/>
    <p:sldId id="678" r:id="rId22"/>
    <p:sldId id="679" r:id="rId23"/>
    <p:sldId id="680" r:id="rId24"/>
    <p:sldId id="708" r:id="rId25"/>
    <p:sldId id="709" r:id="rId26"/>
    <p:sldId id="710" r:id="rId27"/>
    <p:sldId id="711" r:id="rId28"/>
    <p:sldId id="712" r:id="rId29"/>
    <p:sldId id="681" r:id="rId30"/>
    <p:sldId id="682" r:id="rId31"/>
    <p:sldId id="683" r:id="rId32"/>
    <p:sldId id="685" r:id="rId33"/>
    <p:sldId id="687" r:id="rId34"/>
    <p:sldId id="688" r:id="rId35"/>
    <p:sldId id="689" r:id="rId36"/>
    <p:sldId id="690" r:id="rId37"/>
    <p:sldId id="696" r:id="rId38"/>
    <p:sldId id="697" r:id="rId39"/>
    <p:sldId id="698" r:id="rId40"/>
    <p:sldId id="699" r:id="rId41"/>
    <p:sldId id="700" r:id="rId42"/>
    <p:sldId id="701" r:id="rId43"/>
    <p:sldId id="702" r:id="rId44"/>
    <p:sldId id="703" r:id="rId45"/>
    <p:sldId id="704" r:id="rId46"/>
    <p:sldId id="705" r:id="rId47"/>
    <p:sldId id="706" r:id="rId48"/>
    <p:sldId id="707" r:id="rId49"/>
    <p:sldId id="460" r:id="rId50"/>
    <p:sldId id="333" r:id="rId51"/>
  </p:sldIdLst>
  <p:sldSz cx="9144000" cy="6858000" type="screen4x3"/>
  <p:notesSz cx="6881813" cy="9296400"/>
  <p:custDataLst>
    <p:tags r:id="rId5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690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22-Jul-15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22-Jul-15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C3021-86C9-4B93-94E6-DDA27CADE39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60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EBF14-37C0-4F84-9E55-75E6239D48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90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52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09120-2253-493E-A81D-50E4D14A107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4052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09120-2253-493E-A81D-50E4D14A107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4477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51122" indent="-28889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55573" indent="-23111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17802" indent="-23111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80031" indent="-23111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83B8809-F31A-4530-8FEC-CC78B684FDFB}" type="slidenum">
              <a:rPr lang="en-AU" smtClean="0"/>
              <a:pPr eaLnBrk="1" hangingPunct="1"/>
              <a:t>18</a:t>
            </a:fld>
            <a:endParaRPr lang="en-AU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643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737FF1-3F6C-4429-80A2-96053E7382F0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909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391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57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6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8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27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1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614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hyperlink" Target="http://en.wikipedia.org/wiki/Kent_Be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nunit.org/index.php?p=downloa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www.gallio.org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Rock-Solid Software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424" y="1924252"/>
            <a:ext cx="1390153" cy="151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4533899"/>
            <a:ext cx="2275227" cy="1802720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18" name="Picture 4" descr="http://blogs.msdn.com/blogfiles/brada/WindowsLiveWriter/UnitTestingwith.NETRIAServices_A3D5/image_4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1874338" cy="1726519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639990"/>
            <a:ext cx="6324600" cy="1308008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High-Quality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6614" y="4495800"/>
            <a:ext cx="7469186" cy="16002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sz="5400" dirty="0"/>
              <a:t>Unit Testing </a:t>
            </a:r>
            <a:r>
              <a:rPr lang="en-US" sz="5400" dirty="0" smtClean="0"/>
              <a:t>Frameworks</a:t>
            </a:r>
            <a:endParaRPr lang="bg-BG" sz="5400" dirty="0"/>
          </a:p>
        </p:txBody>
      </p:sp>
      <p:pic>
        <p:nvPicPr>
          <p:cNvPr id="3074" name="Picture 2" descr="http://blogs.msdn.com/blogfiles/willy-peter_schaub/WindowsLiveWriter/VSTSRangerProjectsBranchingGuidanceII_8294/CLIPART_OF_15186_SM_2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0963971">
            <a:off x="5054981" y="1325926"/>
            <a:ext cx="3048000" cy="2487805"/>
          </a:xfrm>
          <a:prstGeom prst="roundRect">
            <a:avLst>
              <a:gd name="adj" fmla="val 5039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qbssoftware.com/images/special/VSTS_Overvie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36677">
            <a:off x="975281" y="1450187"/>
            <a:ext cx="3965972" cy="2440879"/>
          </a:xfrm>
          <a:prstGeom prst="roundRect">
            <a:avLst>
              <a:gd name="adj" fmla="val 5400"/>
            </a:avLst>
          </a:prstGeom>
          <a:ln>
            <a:noFill/>
          </a:ln>
          <a:effectLst>
            <a:glow rad="101600">
              <a:schemeClr val="tx1">
                <a:alpha val="6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71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JUnit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The </a:t>
            </a:r>
            <a:r>
              <a:rPr lang="en-US" dirty="0"/>
              <a:t>first popular unit testing framework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Based on Java, written by </a:t>
            </a:r>
            <a:r>
              <a:rPr lang="en-US" u="sng" dirty="0">
                <a:effectLst/>
                <a:hlinkClick r:id="rId2" tooltip="Kent Beck"/>
              </a:rPr>
              <a:t>Kent Beck</a:t>
            </a:r>
            <a:r>
              <a:rPr lang="en-US" dirty="0">
                <a:effectLst/>
              </a:rPr>
              <a:t> &amp; Co.</a:t>
            </a:r>
            <a:endParaRPr lang="en-US" dirty="0"/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Similar frameworks have been developed for a broad range of computer languages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NUnit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for C# and all .NET languages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cppUnit, jsUnit, PhpUnit, PerlUnit, ...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Team Test</a:t>
            </a:r>
            <a:r>
              <a:rPr lang="en-US" noProof="1"/>
              <a:t> (VSTT)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Developed by Microsoft, integrated in VS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10" descr="http://myconsent.com/images/junit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1015408"/>
            <a:ext cx="1102561" cy="586469"/>
          </a:xfrm>
          <a:prstGeom prst="roundRect">
            <a:avLst>
              <a:gd name="adj" fmla="val 3976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ttp://www.edsquared.com/content/binary/WindowsLiveWriter/EntertheCoolestTeamSystemGadgetContest_11622/VisualStudioTeamSystemLogo_3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0097" y="5105400"/>
            <a:ext cx="1122464" cy="648637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7407" y="1066800"/>
            <a:ext cx="7469186" cy="16002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sz="5400" dirty="0" smtClean="0"/>
              <a:t>Visual Studio Team Test</a:t>
            </a:r>
            <a:br>
              <a:rPr lang="en-US" sz="5400" dirty="0" smtClean="0"/>
            </a:br>
            <a:r>
              <a:rPr lang="en-US" sz="5400" dirty="0" smtClean="0"/>
              <a:t>(VSTT)</a:t>
            </a:r>
            <a:endParaRPr lang="bg-BG" sz="5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7505447" cy="20322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1.bp.blogspot.com/-bgvrnHO4Z0c/TXgSFmVpYWI/AAAAAAAAAPQ/ymGHZ4uxFZg/s1600/studnet-testing32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2093" y="4267200"/>
            <a:ext cx="3188507" cy="212870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vuuch.com/wp-content/uploads/2010/09/testing-testing-123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5126362"/>
            <a:ext cx="2293988" cy="127443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3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990600"/>
          </a:xfrm>
        </p:spPr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</a:t>
            </a:r>
            <a:br>
              <a:rPr lang="en-US" dirty="0" smtClean="0"/>
            </a:br>
            <a:r>
              <a:rPr lang="en-US" dirty="0" smtClean="0"/>
              <a:t>Team </a:t>
            </a:r>
            <a:r>
              <a:rPr lang="en-US" dirty="0"/>
              <a:t>Test –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Test (VSTT)</a:t>
            </a:r>
            <a:r>
              <a:rPr lang="en-US" dirty="0"/>
              <a:t> is very well integrated with Visual Studio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test projects and unit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Execute unit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View execution results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View code coverage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Located in the assembly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Microsoft.VisualStudio.QualityTools.</a:t>
            </a:r>
            <a:b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UnitTestFramework.dll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 descr="http://www.christiano.ch/wordpress/wp-content/uploads/2010/02/Logo_MS_Visual_Studio_2010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48" t="-10035" r="-4673" b="-10374"/>
          <a:stretch/>
        </p:blipFill>
        <p:spPr bwMode="auto">
          <a:xfrm>
            <a:off x="5325878" y="3429000"/>
            <a:ext cx="3132322" cy="1348442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270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spc="-40" dirty="0"/>
              <a:t>Visual </a:t>
            </a:r>
            <a:r>
              <a:rPr lang="en-US" spc="-40" dirty="0" smtClean="0"/>
              <a:t>Studio</a:t>
            </a:r>
            <a:br>
              <a:rPr lang="en-US" spc="-40" dirty="0" smtClean="0"/>
            </a:br>
            <a:r>
              <a:rPr lang="en-US" spc="-40" dirty="0" smtClean="0"/>
              <a:t>Team </a:t>
            </a:r>
            <a:r>
              <a:rPr lang="en-US" spc="-40" dirty="0"/>
              <a:t>Test – 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79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Test code is annotated using custom attributes: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[TestClass]</a:t>
            </a:r>
            <a:r>
              <a:rPr lang="en-US" sz="2800" dirty="0"/>
              <a:t> – denotes a class holding unit tests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[TestMethod]</a:t>
            </a:r>
            <a:r>
              <a:rPr lang="en-US" sz="2800" dirty="0"/>
              <a:t> – denotes a unit test method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[ExpectedException]</a:t>
            </a:r>
            <a:r>
              <a:rPr lang="en-US" sz="2800" dirty="0"/>
              <a:t> – test causes an exception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[Timeout]</a:t>
            </a:r>
            <a:r>
              <a:rPr lang="en-US" sz="2800" dirty="0"/>
              <a:t> – sets a timeout for test execution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[Ignore]</a:t>
            </a:r>
            <a:r>
              <a:rPr lang="en-US" sz="2800" dirty="0"/>
              <a:t> – temporary ignored test case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[ClassInitialize]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[ClassCleanup]</a:t>
            </a:r>
            <a:r>
              <a:rPr lang="en-US" sz="2800" noProof="1"/>
              <a:t> </a:t>
            </a:r>
            <a:r>
              <a:rPr lang="en-US" sz="2800" dirty="0"/>
              <a:t>– setup / cleanup logic for the testing class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[TestInitialize]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[TestCleanup]</a:t>
            </a:r>
            <a:r>
              <a:rPr lang="en-US" sz="2800" noProof="1"/>
              <a:t> </a:t>
            </a:r>
            <a:r>
              <a:rPr lang="en-US" sz="2800" dirty="0"/>
              <a:t>– setup / cleanup logic for each test 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Predicate</a:t>
            </a:r>
            <a:r>
              <a:rPr lang="en-US" dirty="0"/>
              <a:t> is a true / false statement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Assertion</a:t>
            </a:r>
            <a:r>
              <a:rPr lang="en-US" dirty="0"/>
              <a:t> is a predicate placed in a program code </a:t>
            </a:r>
            <a:r>
              <a:rPr lang="en-US" dirty="0" smtClean="0"/>
              <a:t>(check for some condition)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Developers expect </a:t>
            </a:r>
            <a:r>
              <a:rPr lang="en-US" dirty="0"/>
              <a:t>the predicate is always true at that place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an assertion fails, the method call does not return and an error is reported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 of VSTT assertion: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5616714"/>
            <a:ext cx="7162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expectedValue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actualValue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message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1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Assertions</a:t>
            </a:r>
            <a:endParaRPr lang="bg-BG" dirty="0"/>
          </a:p>
        </p:txBody>
      </p:sp>
      <p:sp>
        <p:nvSpPr>
          <p:cNvPr id="74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Assertions </a:t>
            </a:r>
            <a:r>
              <a:rPr lang="en-US" sz="3000" dirty="0"/>
              <a:t>check </a:t>
            </a:r>
            <a:r>
              <a:rPr lang="en-US" sz="3000" dirty="0" smtClean="0"/>
              <a:t>a condition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Throw </a:t>
            </a:r>
            <a:r>
              <a:rPr lang="en-US" sz="2800" dirty="0"/>
              <a:t>exception if </a:t>
            </a:r>
            <a:r>
              <a:rPr lang="en-US" sz="2800" dirty="0" smtClean="0"/>
              <a:t>the condition </a:t>
            </a:r>
            <a:r>
              <a:rPr lang="en-US" sz="2800" dirty="0"/>
              <a:t>is not </a:t>
            </a:r>
            <a:r>
              <a:rPr lang="en-US" sz="2800" dirty="0" smtClean="0"/>
              <a:t>satisfied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Comparing values for equality</a:t>
            </a:r>
            <a:endParaRPr lang="en-US" sz="3000" dirty="0"/>
          </a:p>
          <a:p>
            <a:pPr lvl="1"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 smtClean="0"/>
              <a:t>Comparing objects (by reference)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Checking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8194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AreEqual(expected_value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actual_value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059757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AreSame(expected_object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actual_object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52865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IsNull(object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59723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IsNotNull(object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0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Assertions (2)</a:t>
            </a:r>
            <a:endParaRPr lang="bg-BG" dirty="0"/>
          </a:p>
        </p:txBody>
      </p:sp>
      <p:sp>
        <p:nvSpPr>
          <p:cNvPr id="76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Checking conditions</a:t>
            </a:r>
          </a:p>
          <a:p>
            <a:pPr lvl="1"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Forced </a:t>
            </a:r>
            <a:r>
              <a:rPr lang="en-US" dirty="0"/>
              <a:t>test </a:t>
            </a:r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026" name="Picture 2" descr="Figure 8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34000" y="4591049"/>
            <a:ext cx="3157182" cy="1657351"/>
          </a:xfrm>
          <a:prstGeom prst="roundRect">
            <a:avLst>
              <a:gd name="adj" fmla="val 2572"/>
            </a:avLst>
          </a:prstGeom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635825"/>
            <a:ext cx="7924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IsTrue(condition)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2321625"/>
            <a:ext cx="7924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IsFalse(condition)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581400"/>
            <a:ext cx="7924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Fail(message)</a:t>
            </a:r>
          </a:p>
        </p:txBody>
      </p:sp>
    </p:spTree>
    <p:extLst>
      <p:ext uri="{BB962C8B-B14F-4D97-AF65-F5344CB8AC3E}">
        <p14:creationId xmlns:p14="http://schemas.microsoft.com/office/powerpoint/2010/main" val="304465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A Pattern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Arrange</a:t>
            </a:r>
            <a:r>
              <a:rPr lang="en-US" sz="3000" dirty="0"/>
              <a:t> all necessary preconditions and </a:t>
            </a:r>
            <a:r>
              <a:rPr lang="en-US" sz="3000" dirty="0" smtClean="0"/>
              <a:t>inputs</a:t>
            </a:r>
            <a:endParaRPr lang="en-US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</a:t>
            </a:r>
            <a:r>
              <a:rPr lang="en-US" sz="3000" dirty="0"/>
              <a:t> on the object or method under </a:t>
            </a:r>
            <a:r>
              <a:rPr lang="en-US" sz="3000" dirty="0" smtClean="0"/>
              <a:t>test</a:t>
            </a:r>
            <a:endParaRPr lang="en-US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</a:t>
            </a:r>
            <a:r>
              <a:rPr lang="en-US" sz="3000" dirty="0"/>
              <a:t> that the expected </a:t>
            </a:r>
            <a:r>
              <a:rPr lang="en-US" sz="3000" dirty="0" smtClean="0"/>
              <a:t>results </a:t>
            </a:r>
            <a:r>
              <a:rPr lang="en-US" sz="3000" dirty="0"/>
              <a:t>have </a:t>
            </a:r>
            <a:r>
              <a:rPr lang="en-US" sz="3000" dirty="0" smtClean="0"/>
              <a:t>occurred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5800" y="2971800"/>
            <a:ext cx="7772400" cy="335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[TestMethod]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TestDeposit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BankAccount account = new BankAccount();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account.Deposit(125.0);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account.Deposit(25.0);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Assert.AreEqual(150.0, account.Balance,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"Balance is wrong.");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0292" y="3124200"/>
            <a:ext cx="1455508" cy="954107"/>
          </a:xfrm>
          <a:prstGeom prst="rect">
            <a:avLst/>
          </a:prstGeom>
          <a:noFill/>
        </p:spPr>
        <p:txBody>
          <a:bodyPr wrap="none" rtlCol="0">
            <a:prstTxWarp prst="textCanUp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bg-BG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А</a:t>
            </a:r>
          </a:p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Pattern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6">
                    <a:lumMod val="50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706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coverage</a:t>
            </a:r>
          </a:p>
          <a:p>
            <a:pPr lvl="1"/>
            <a:r>
              <a:rPr lang="en-US" dirty="0" smtClean="0"/>
              <a:t>Shows what percent of the code we’ve covered</a:t>
            </a:r>
          </a:p>
          <a:p>
            <a:pPr lvl="1"/>
            <a:r>
              <a:rPr lang="en-US" dirty="0" smtClean="0"/>
              <a:t>High code coverage means less untested code</a:t>
            </a:r>
          </a:p>
          <a:p>
            <a:pPr lvl="1"/>
            <a:r>
              <a:rPr lang="en-US" dirty="0" smtClean="0"/>
              <a:t>We may have pointless unit tests that are calculated in the code coverage</a:t>
            </a:r>
          </a:p>
          <a:p>
            <a:r>
              <a:rPr lang="en-US" dirty="0" smtClean="0"/>
              <a:t>70-80% coverage is excellent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04875" y="4914900"/>
            <a:ext cx="7248525" cy="1409700"/>
            <a:chOff x="762000" y="3762517"/>
            <a:chExt cx="7248525" cy="1409700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762517"/>
              <a:ext cx="7248525" cy="1409700"/>
            </a:xfrm>
            <a:prstGeom prst="roundRect">
              <a:avLst>
                <a:gd name="adj" fmla="val 1738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6410325" y="4391167"/>
              <a:ext cx="1447800" cy="781050"/>
            </a:xfrm>
            <a:prstGeom prst="round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34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76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What is Unit Testing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Code </a:t>
            </a:r>
            <a:r>
              <a:rPr lang="en-US" dirty="0"/>
              <a:t>and Test vs. Test Driven Development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dirty="0" smtClean="0"/>
              <a:t>Unit </a:t>
            </a:r>
            <a:r>
              <a:rPr lang="en-US" dirty="0"/>
              <a:t>testing </a:t>
            </a:r>
            <a:r>
              <a:rPr lang="en-US" dirty="0" smtClean="0"/>
              <a:t>Frameworks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sz="3200" dirty="0" smtClean="0"/>
              <a:t>Visual </a:t>
            </a:r>
            <a:r>
              <a:rPr lang="en-US" sz="3200" dirty="0"/>
              <a:t>Studio Team </a:t>
            </a:r>
            <a:r>
              <a:rPr lang="en-US" sz="3200" dirty="0" smtClean="0"/>
              <a:t>Test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sz="3200" dirty="0" smtClean="0"/>
              <a:t>Nunit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sz="3200" dirty="0" smtClean="0"/>
              <a:t>Gallio</a:t>
            </a:r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dirty="0"/>
              <a:t>Unit Testing Best </a:t>
            </a:r>
            <a:r>
              <a:rPr lang="en-US" dirty="0" smtClean="0"/>
              <a:t>Practices</a:t>
            </a:r>
            <a:endParaRPr lang="bg-BG" dirty="0"/>
          </a:p>
        </p:txBody>
      </p:sp>
      <p:pic>
        <p:nvPicPr>
          <p:cNvPr id="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1052" y="2782017"/>
            <a:ext cx="2869932" cy="1904284"/>
          </a:xfrm>
          <a:prstGeom prst="roundRect">
            <a:avLst>
              <a:gd name="adj" fmla="val 6048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2050" name="Picture 2" descr="ms379625.vstsunittesting-fig4(en-US,VS.80)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5244146"/>
            <a:ext cx="2875984" cy="1128080"/>
          </a:xfrm>
          <a:prstGeom prst="roundRect">
            <a:avLst>
              <a:gd name="adj" fmla="val 6048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24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612776" y="1076265"/>
            <a:ext cx="7845424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Account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Deposit(decimal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this.balance += amount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Withdraw(decimal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this.balance -= amount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TransferFunds(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 destination,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…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231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Example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17828" name="Rectangle 4"/>
          <p:cNvSpPr>
            <a:spLocks noChangeArrowheads="1"/>
          </p:cNvSpPr>
          <p:nvPr/>
        </p:nvSpPr>
        <p:spPr bwMode="auto">
          <a:xfrm>
            <a:off x="609600" y="1196975"/>
            <a:ext cx="7924800" cy="51552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Microsoft.VisualStudio.TestTools.UnitTesting;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TestClass]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AccountTest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[TestMethod]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TransferFunds()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 source = new Account();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source.Deposit(200.00M);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 dest = new Account();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dest.Deposit(150.00M);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source.TransferFunds(dest,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100.00M);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Assert.AreEqual(250.00M,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dest.Balance);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Assert.AreEqual(100.00M,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source.Balance);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658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167598" cy="5200650"/>
          </a:xfrm>
          <a:prstGeom prst="roundRect">
            <a:avLst>
              <a:gd name="adj" fmla="val 1903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3715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Visual Studio Team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4200" y="478263"/>
            <a:ext cx="5093984" cy="324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783" y="478263"/>
            <a:ext cx="3391817" cy="3428190"/>
          </a:xfrm>
          <a:prstGeom prst="roundRect">
            <a:avLst>
              <a:gd name="adj" fmla="val 2591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19756031" lon="21301027" rev="709954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www.christiano.ch/wordpress/wp-content/uploads/2010/02/Logo_MS_Visual_Studio_2010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48" t="-10035" r="-4673" b="-10374"/>
          <a:stretch/>
        </p:blipFill>
        <p:spPr bwMode="auto">
          <a:xfrm rot="311698">
            <a:off x="2526681" y="2620717"/>
            <a:ext cx="4107305" cy="1768165"/>
          </a:xfrm>
          <a:prstGeom prst="roundRect">
            <a:avLst>
              <a:gd name="adj" fmla="val 1486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ContrastingRightFacing">
              <a:rot lat="20507042" lon="20838097" rev="857774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40865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1"/>
            <a:ext cx="8229600" cy="685800"/>
          </a:xfrm>
        </p:spPr>
        <p:txBody>
          <a:bodyPr/>
          <a:lstStyle/>
          <a:p>
            <a:r>
              <a:rPr lang="en-US" dirty="0"/>
              <a:t>Unit Testing JavaScript Code with Mocha and Chai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33800"/>
            <a:ext cx="7924800" cy="569120"/>
          </a:xfrm>
        </p:spPr>
        <p:txBody>
          <a:bodyPr/>
          <a:lstStyle/>
          <a:p>
            <a:r>
              <a:rPr lang="en-US" dirty="0" smtClean="0"/>
              <a:t>And 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15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and Chai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Mocha is a feature-rich framework for testing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in both the browser and on Node.js  Can test </a:t>
            </a:r>
            <a:r>
              <a:rPr lang="en-US" dirty="0" err="1"/>
              <a:t>async</a:t>
            </a:r>
            <a:r>
              <a:rPr lang="en-US" dirty="0"/>
              <a:t> code </a:t>
            </a:r>
            <a:endParaRPr lang="en-US" dirty="0" smtClean="0"/>
          </a:p>
          <a:p>
            <a:pPr lvl="1"/>
            <a:r>
              <a:rPr lang="en-US" dirty="0" smtClean="0"/>
              <a:t>Compatible </a:t>
            </a:r>
            <a:r>
              <a:rPr lang="en-US" dirty="0"/>
              <a:t>with Karma &amp; other test runners  Pluggable  Different plugins to add even more features</a:t>
            </a:r>
          </a:p>
        </p:txBody>
      </p:sp>
    </p:spTree>
    <p:extLst>
      <p:ext uri="{BB962C8B-B14F-4D97-AF65-F5344CB8AC3E}">
        <p14:creationId xmlns:p14="http://schemas.microsoft.com/office/powerpoint/2010/main" val="1506456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Mocha and Chai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 working with Mocha follow the steps</a:t>
            </a:r>
            <a:r>
              <a:rPr lang="en-US" dirty="0" smtClean="0"/>
              <a:t>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Get </a:t>
            </a:r>
            <a:r>
              <a:rPr lang="en-US" dirty="0" smtClean="0"/>
              <a:t>Mocha</a:t>
            </a:r>
          </a:p>
          <a:p>
            <a:pPr lvl="2"/>
            <a:r>
              <a:rPr lang="en-US" dirty="0" smtClean="0"/>
              <a:t>Download </a:t>
            </a:r>
            <a:r>
              <a:rPr lang="en-US" dirty="0"/>
              <a:t>mocha from GitHub </a:t>
            </a:r>
            <a:endParaRPr lang="en-US" dirty="0" smtClean="0"/>
          </a:p>
          <a:p>
            <a:pPr lvl="2"/>
            <a:r>
              <a:rPr lang="en-US" dirty="0" smtClean="0"/>
              <a:t>With </a:t>
            </a:r>
            <a:r>
              <a:rPr lang="en-US" dirty="0"/>
              <a:t>bower </a:t>
            </a:r>
            <a:endParaRPr lang="en-US" dirty="0" smtClean="0"/>
          </a:p>
          <a:p>
            <a:pPr lvl="2"/>
            <a:r>
              <a:rPr lang="en-US" dirty="0" smtClean="0"/>
              <a:t>With </a:t>
            </a:r>
            <a:r>
              <a:rPr lang="en-US" dirty="0" err="1"/>
              <a:t>NuGet</a:t>
            </a:r>
            <a:r>
              <a:rPr lang="en-US" dirty="0"/>
              <a:t> </a:t>
            </a:r>
            <a:endParaRPr lang="en-US" dirty="0" smtClean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Setup </a:t>
            </a:r>
            <a:r>
              <a:rPr lang="en-US" dirty="0"/>
              <a:t>a reporter </a:t>
            </a:r>
          </a:p>
          <a:p>
            <a:pPr lvl="2"/>
            <a:r>
              <a:rPr lang="en-US" dirty="0" smtClean="0"/>
              <a:t>Console reporter</a:t>
            </a:r>
          </a:p>
          <a:p>
            <a:pPr lvl="2"/>
            <a:r>
              <a:rPr lang="en-US" dirty="0" smtClean="0"/>
              <a:t>HTML </a:t>
            </a:r>
            <a:r>
              <a:rPr lang="en-US" dirty="0"/>
              <a:t>reporter </a:t>
            </a:r>
            <a:endParaRPr lang="en-US" dirty="0" smtClean="0"/>
          </a:p>
          <a:p>
            <a:pPr lvl="2"/>
            <a:r>
              <a:rPr lang="en-US" dirty="0" smtClean="0"/>
              <a:t>Karma </a:t>
            </a:r>
            <a:r>
              <a:rPr lang="en-US" dirty="0"/>
              <a:t>reporter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2800" y="2895600"/>
            <a:ext cx="5257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bower intall mocha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52799" y="3429000"/>
            <a:ext cx="5257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PM&gt; Install-Package MochaChaiBdd</a:t>
            </a:r>
          </a:p>
        </p:txBody>
      </p:sp>
    </p:spTree>
    <p:extLst>
      <p:ext uri="{BB962C8B-B14F-4D97-AF65-F5344CB8AC3E}">
        <p14:creationId xmlns:p14="http://schemas.microsoft.com/office/powerpoint/2010/main" val="3539609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Installing Mocha and </a:t>
            </a:r>
            <a:r>
              <a:rPr lang="en-US" sz="3600" dirty="0" smtClean="0"/>
              <a:t>Chai</a:t>
            </a:r>
            <a:r>
              <a:rPr lang="bg-BG" sz="3600" dirty="0" smtClean="0"/>
              <a:t> (</a:t>
            </a:r>
            <a:r>
              <a:rPr lang="en-US" sz="3600" dirty="0" smtClean="0"/>
              <a:t>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To start working with Mocha follow the steps: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Select a plugin for the test syntax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Mostly used is chai.js: 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Start writing tests: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 startAt="3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95800" y="2147650"/>
            <a:ext cx="385313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bower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intall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chai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3213080"/>
            <a:ext cx="8272732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describe('#sum', function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('when empty array, expect to return 0', function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 = sum([]);</a:t>
            </a:r>
          </a:p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expect(actual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).to.equal(0);</a:t>
            </a:r>
          </a:p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('when with single number, expect the number', function () {</a:t>
            </a:r>
          </a:p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6;</a:t>
            </a:r>
          </a:p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 = sum([number]);</a:t>
            </a:r>
          </a:p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expected = number;</a:t>
            </a:r>
          </a:p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expect(actual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).to.equal(expected);</a:t>
            </a:r>
          </a:p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76125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" y="2743201"/>
            <a:ext cx="8686800" cy="685800"/>
          </a:xfrm>
        </p:spPr>
        <p:txBody>
          <a:bodyPr/>
          <a:lstStyle/>
          <a:p>
            <a:r>
              <a:rPr lang="en-US" dirty="0"/>
              <a:t>Unit Testing </a:t>
            </a:r>
            <a:r>
              <a:rPr lang="en-US" dirty="0" smtClean="0"/>
              <a:t>JavaScript Code with </a:t>
            </a:r>
            <a:r>
              <a:rPr lang="en-US" dirty="0"/>
              <a:t>Mocha and Chai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67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3200400"/>
            <a:ext cx="2438400" cy="685800"/>
          </a:xfrm>
        </p:spPr>
        <p:txBody>
          <a:bodyPr/>
          <a:lstStyle/>
          <a:p>
            <a:r>
              <a:rPr lang="en-US" noProof="1" smtClean="0"/>
              <a:t>NUnit</a:t>
            </a:r>
            <a:endParaRPr lang="en-US" noProof="1"/>
          </a:p>
        </p:txBody>
      </p:sp>
      <p:pic>
        <p:nvPicPr>
          <p:cNvPr id="11266" name="Picture 2" descr="C:\Users\ogeorgiev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838200"/>
            <a:ext cx="2105025" cy="1114425"/>
          </a:xfrm>
          <a:prstGeom prst="roundRect">
            <a:avLst>
              <a:gd name="adj" fmla="val 10274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ogeorgiev\Desktop\run-nuni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1931988"/>
            <a:ext cx="5129632" cy="3478212"/>
          </a:xfrm>
          <a:prstGeom prst="roundRect">
            <a:avLst>
              <a:gd name="adj" fmla="val 2099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5695146"/>
            <a:ext cx="784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http://www.nunit.org/index.php?p=download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1667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5105400"/>
            <a:ext cx="7620000" cy="990600"/>
          </a:xfrm>
        </p:spPr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pic>
        <p:nvPicPr>
          <p:cNvPr id="1026" name="Picture 2" descr="http://leonmeijer.nl/images/leonmeijer_nl/WindowsLiveWriter/TestdrivendevelopmentUni.NETwhatsallthis_D86E/sw_testing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46274" y="1371600"/>
            <a:ext cx="4864126" cy="3214576"/>
          </a:xfrm>
          <a:prstGeom prst="roundRect">
            <a:avLst>
              <a:gd name="adj" fmla="val 279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67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 code is annotated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custom attributes</a:t>
            </a:r>
          </a:p>
          <a:p>
            <a:pPr>
              <a:lnSpc>
                <a:spcPct val="100000"/>
              </a:lnSpc>
            </a:pPr>
            <a:r>
              <a:rPr lang="en-US" dirty="0"/>
              <a:t>Test code contains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assertions</a:t>
            </a:r>
          </a:p>
          <a:p>
            <a:pPr>
              <a:lnSpc>
                <a:spcPct val="100000"/>
              </a:lnSpc>
            </a:pPr>
            <a:r>
              <a:rPr lang="en-US" dirty="0"/>
              <a:t>Tests organized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assemblies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</a:t>
            </a:r>
            <a:r>
              <a:rPr lang="en-US" dirty="0"/>
              <a:t>execution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interfaces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GUI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nunit-gui.exe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Console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nunit-console.exe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886200"/>
            <a:ext cx="3886200" cy="198640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35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Features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provides: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Creating and running tests as </a:t>
            </a:r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Test Projects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Visual Studio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3352800"/>
            <a:ext cx="4015232" cy="2438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211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Example: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9600" y="1067514"/>
            <a:ext cx="7924800" cy="5333286"/>
          </a:xfrm>
        </p:spPr>
        <p:txBody>
          <a:bodyPr/>
          <a:lstStyle/>
          <a:p>
            <a:r>
              <a:rPr lang="en-US" noProof="1"/>
              <a:t>using NUnit.Framework;</a:t>
            </a:r>
          </a:p>
          <a:p>
            <a:endParaRPr lang="en-US" noProof="1"/>
          </a:p>
          <a:p>
            <a:r>
              <a:rPr lang="en-US" noProof="1"/>
              <a:t>[TestFixture]</a:t>
            </a:r>
          </a:p>
          <a:p>
            <a:r>
              <a:rPr lang="en-US" noProof="1"/>
              <a:t>public class AccountTest</a:t>
            </a:r>
          </a:p>
          <a:p>
            <a:r>
              <a:rPr lang="en-US" noProof="1"/>
              <a:t>{</a:t>
            </a:r>
          </a:p>
          <a:p>
            <a:r>
              <a:rPr lang="en-US" noProof="1" smtClean="0"/>
              <a:t>  </a:t>
            </a:r>
            <a:r>
              <a:rPr lang="en-US" noProof="1"/>
              <a:t>[Test]</a:t>
            </a:r>
          </a:p>
          <a:p>
            <a:r>
              <a:rPr lang="en-US" noProof="1" smtClean="0"/>
              <a:t>  </a:t>
            </a:r>
            <a:r>
              <a:rPr lang="en-US" noProof="1"/>
              <a:t>public void TransferFunds()</a:t>
            </a:r>
          </a:p>
          <a:p>
            <a:r>
              <a:rPr lang="en-US" noProof="1" smtClean="0"/>
              <a:t>  </a:t>
            </a:r>
            <a:r>
              <a:rPr lang="en-US" noProof="1"/>
              <a:t>{</a:t>
            </a:r>
          </a:p>
          <a:p>
            <a:r>
              <a:rPr lang="en-US" noProof="1" smtClean="0"/>
              <a:t>    </a:t>
            </a:r>
            <a:r>
              <a:rPr lang="en-US" noProof="1"/>
              <a:t>Account source = new Account();</a:t>
            </a:r>
          </a:p>
          <a:p>
            <a:r>
              <a:rPr lang="en-US" noProof="1" smtClean="0"/>
              <a:t>    </a:t>
            </a:r>
            <a:r>
              <a:rPr lang="en-US" noProof="1"/>
              <a:t>source.Deposit(200.00F);</a:t>
            </a:r>
          </a:p>
          <a:p>
            <a:r>
              <a:rPr lang="en-US" noProof="1" smtClean="0"/>
              <a:t>    </a:t>
            </a:r>
            <a:r>
              <a:rPr lang="en-US" noProof="1"/>
              <a:t>Account dest = new Account();</a:t>
            </a:r>
          </a:p>
          <a:p>
            <a:r>
              <a:rPr lang="en-US" noProof="1" smtClean="0"/>
              <a:t>    </a:t>
            </a:r>
            <a:r>
              <a:rPr lang="en-US" noProof="1"/>
              <a:t>dest.Deposit(150.00F);</a:t>
            </a:r>
          </a:p>
          <a:p>
            <a:r>
              <a:rPr lang="en-US" noProof="1" smtClean="0"/>
              <a:t>    </a:t>
            </a:r>
            <a:r>
              <a:rPr lang="en-US" noProof="1"/>
              <a:t>source.TransferFunds(dest, 100.00F);</a:t>
            </a:r>
          </a:p>
          <a:p>
            <a:r>
              <a:rPr lang="en-US" noProof="1" smtClean="0"/>
              <a:t>    </a:t>
            </a:r>
            <a:r>
              <a:rPr lang="en-US" noProof="1"/>
              <a:t>Assert.AreEqual(250.00F, dest.Balance);</a:t>
            </a:r>
          </a:p>
          <a:p>
            <a:r>
              <a:rPr lang="en-US" noProof="1" smtClean="0"/>
              <a:t>    </a:t>
            </a:r>
            <a:r>
              <a:rPr lang="en-US" noProof="1"/>
              <a:t>Assert.AreEqual(100.00F, source.Balance);</a:t>
            </a:r>
          </a:p>
          <a:p>
            <a:r>
              <a:rPr lang="en-US" noProof="1" smtClean="0"/>
              <a:t>  </a:t>
            </a:r>
            <a:r>
              <a:rPr lang="en-US" noProof="1"/>
              <a:t>}</a:t>
            </a:r>
          </a:p>
          <a:p>
            <a:r>
              <a:rPr lang="en-US" noProof="1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32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3833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Screen</a:t>
            </a:r>
            <a:r>
              <a:rPr lang="en-US" dirty="0"/>
              <a:t>s</a:t>
            </a:r>
            <a:r>
              <a:rPr lang="en-US" dirty="0" smtClean="0"/>
              <a:t>hot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25683" y="1143000"/>
            <a:ext cx="7492633" cy="5182049"/>
          </a:xfrm>
          <a:prstGeom prst="roundRect">
            <a:avLst>
              <a:gd name="adj" fmla="val 1656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1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3048000"/>
            <a:ext cx="3276600" cy="685800"/>
          </a:xfrm>
        </p:spPr>
        <p:txBody>
          <a:bodyPr/>
          <a:lstStyle/>
          <a:p>
            <a:r>
              <a:rPr lang="en-US" dirty="0" smtClean="0"/>
              <a:t>Gallio</a:t>
            </a:r>
            <a:endParaRPr lang="en-US" dirty="0"/>
          </a:p>
        </p:txBody>
      </p:sp>
      <p:pic>
        <p:nvPicPr>
          <p:cNvPr id="5123" name="Picture 3" descr="C:\Users\ogeorgiev\Desktop\GALLIO_Screenshots\ssIcar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5204426" cy="38862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://geekswithblogs.net/images/geekswithblogs_net/thomasweller/GallioBanner_b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80475">
            <a:off x="6066812" y="5077736"/>
            <a:ext cx="2443402" cy="76862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48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solidFill>
                  <a:srgbClr val="CCFF33"/>
                </a:solidFill>
              </a:rPr>
              <a:t>The Gallio Automation Platform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Gallio Automation Platform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/>
              <a:t>open, extensible, and neutral system for </a:t>
            </a:r>
            <a:r>
              <a:rPr lang="en-US" dirty="0" smtClean="0"/>
              <a:t>using many </a:t>
            </a:r>
            <a:r>
              <a:rPr lang="en-US" dirty="0"/>
              <a:t>.NET test </a:t>
            </a:r>
            <a:r>
              <a:rPr lang="en-US" dirty="0" smtClean="0"/>
              <a:t>frameworks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Gallio can run tests from </a:t>
            </a:r>
            <a:r>
              <a:rPr lang="en-US" noProof="1" smtClean="0"/>
              <a:t>MbUnit</a:t>
            </a:r>
            <a:r>
              <a:rPr lang="en-US" dirty="0" smtClean="0"/>
              <a:t>, </a:t>
            </a:r>
            <a:r>
              <a:rPr lang="en-US" noProof="1" smtClean="0"/>
              <a:t>MSTest</a:t>
            </a:r>
            <a:r>
              <a:rPr lang="en-US" dirty="0" smtClean="0"/>
              <a:t>, </a:t>
            </a:r>
            <a:r>
              <a:rPr lang="en-US" noProof="1" smtClean="0"/>
              <a:t>NUnit</a:t>
            </a:r>
            <a:r>
              <a:rPr lang="en-US" dirty="0" smtClean="0"/>
              <a:t>, </a:t>
            </a:r>
            <a:r>
              <a:rPr lang="en-US" noProof="1" smtClean="0"/>
              <a:t>xUnit.Net</a:t>
            </a:r>
            <a:r>
              <a:rPr lang="en-US" dirty="0" smtClean="0"/>
              <a:t>, </a:t>
            </a:r>
            <a:r>
              <a:rPr lang="en-US" noProof="1" smtClean="0"/>
              <a:t>csUnit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noProof="1" smtClean="0"/>
              <a:t>RSpec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</a:t>
            </a:r>
            <a:r>
              <a:rPr lang="en-US" dirty="0"/>
              <a:t>a common object model, runtime services and tools (such as test runners)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dirty="0"/>
              <a:t>be leveraged </a:t>
            </a:r>
            <a:r>
              <a:rPr lang="en-US" dirty="0" smtClean="0"/>
              <a:t>by </a:t>
            </a:r>
            <a:r>
              <a:rPr lang="en-US" dirty="0"/>
              <a:t>any number of test </a:t>
            </a:r>
            <a:r>
              <a:rPr lang="en-US" dirty="0" smtClean="0"/>
              <a:t>frameworks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www.gallio.org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4700" y="5541133"/>
            <a:ext cx="2490691" cy="81384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04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Gallio </a:t>
            </a:r>
            <a:r>
              <a:rPr lang="en-US" dirty="0" smtClean="0"/>
              <a:t>includes its own interfaces: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Echo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Command-line runner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Icarus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Windows GUI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2050" name="Picture 2" descr="http://www.gallio.org/screenshots/ssIcaru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951328"/>
            <a:ext cx="4724400" cy="3525671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5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0688" y="4716724"/>
            <a:ext cx="5761037" cy="15621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5400" dirty="0"/>
              <a:t>Unit Testing Best Practices</a:t>
            </a:r>
            <a:endParaRPr lang="bg-BG" sz="5400" dirty="0"/>
          </a:p>
        </p:txBody>
      </p:sp>
      <p:pic>
        <p:nvPicPr>
          <p:cNvPr id="7170" name="Picture 2" descr="http://www.datatraverse.com/style/swt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8216" y="1143000"/>
            <a:ext cx="4569784" cy="3042170"/>
          </a:xfrm>
          <a:prstGeom prst="roundRect">
            <a:avLst>
              <a:gd name="adj" fmla="val 4085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401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Naming Standards for Unit Tests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 </a:t>
            </a:r>
            <a:r>
              <a:rPr lang="en-US" dirty="0"/>
              <a:t>should express a </a:t>
            </a:r>
            <a:r>
              <a:rPr lang="en-US" dirty="0" smtClean="0"/>
              <a:t>specific requirement that is tested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Usually prefixed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[Test]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TestAccountDepositNegativeSum()</a:t>
            </a: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The test </a:t>
            </a:r>
            <a:r>
              <a:rPr lang="en-US" dirty="0"/>
              <a:t>name should </a:t>
            </a:r>
            <a:r>
              <a:rPr lang="en-US" dirty="0" smtClean="0"/>
              <a:t>include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Expected input or state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Expected result output or state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Name of the tested method or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6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152400"/>
            <a:ext cx="5181600" cy="914400"/>
          </a:xfrm>
        </p:spPr>
        <p:txBody>
          <a:bodyPr/>
          <a:lstStyle/>
          <a:p>
            <a:r>
              <a:rPr lang="en-US" dirty="0"/>
              <a:t>Naming Standards for Unit Tests – Example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marL="290513" indent="-290513">
              <a:lnSpc>
                <a:spcPct val="100000"/>
              </a:lnSpc>
              <a:tabLst>
                <a:tab pos="914400" algn="l"/>
              </a:tabLst>
            </a:pPr>
            <a:r>
              <a:rPr lang="en-US" dirty="0"/>
              <a:t>Given the method:</a:t>
            </a:r>
          </a:p>
          <a:p>
            <a:pPr marL="347663" indent="-347663">
              <a:lnSpc>
                <a:spcPct val="100000"/>
              </a:lnSpc>
              <a:buFontTx/>
              <a:buNone/>
              <a:tabLst>
                <a:tab pos="914400" algn="l"/>
              </a:tabLst>
            </a:pPr>
            <a:endParaRPr lang="en-US" dirty="0"/>
          </a:p>
          <a:p>
            <a:pPr marL="347663" indent="-347663">
              <a:lnSpc>
                <a:spcPct val="100000"/>
              </a:lnSpc>
              <a:buFontTx/>
              <a:buNone/>
              <a:tabLst>
                <a:tab pos="914400" algn="l"/>
              </a:tabLst>
            </a:pPr>
            <a:r>
              <a:rPr lang="en-US" dirty="0"/>
              <a:t>	with requirement to ignore numbers </a:t>
            </a:r>
            <a:r>
              <a:rPr lang="en-US" dirty="0" smtClean="0"/>
              <a:t>greater than </a:t>
            </a:r>
            <a:r>
              <a:rPr lang="en-US" dirty="0"/>
              <a:t>100 in the summing process</a:t>
            </a:r>
          </a:p>
          <a:p>
            <a:pPr marL="290513" indent="-290513">
              <a:lnSpc>
                <a:spcPct val="100000"/>
              </a:lnSpc>
              <a:spcBef>
                <a:spcPts val="1200"/>
              </a:spcBef>
              <a:tabLst>
                <a:tab pos="231775" algn="l"/>
              </a:tabLst>
            </a:pPr>
            <a:r>
              <a:rPr lang="en-US" dirty="0"/>
              <a:t>The test name </a:t>
            </a:r>
            <a:r>
              <a:rPr lang="en-US" dirty="0" smtClean="0"/>
              <a:t>could be: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29092" name="Rectangle 4"/>
          <p:cNvSpPr>
            <a:spLocks noChangeArrowheads="1"/>
          </p:cNvSpPr>
          <p:nvPr/>
        </p:nvSpPr>
        <p:spPr bwMode="auto">
          <a:xfrm>
            <a:off x="761999" y="1931313"/>
            <a:ext cx="75549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Sum(params int[] values)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1998" y="4445913"/>
            <a:ext cx="75549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TestSum_NumberIgnoredIfGreaterThan100</a:t>
            </a:r>
          </a:p>
        </p:txBody>
      </p:sp>
    </p:spTree>
    <p:extLst>
      <p:ext uri="{BB962C8B-B14F-4D97-AF65-F5344CB8AC3E}">
        <p14:creationId xmlns:p14="http://schemas.microsoft.com/office/powerpoint/2010/main" val="366179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6025" y="71438"/>
            <a:ext cx="6478588" cy="909637"/>
          </a:xfrm>
        </p:spPr>
        <p:txBody>
          <a:bodyPr/>
          <a:lstStyle/>
          <a:p>
            <a:r>
              <a:rPr lang="en-US" dirty="0" smtClean="0"/>
              <a:t>Unit Test – Definition</a:t>
            </a:r>
            <a:endParaRPr lang="bg-BG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989014" y="1349379"/>
            <a:ext cx="7164386" cy="223202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unit test 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is a piece of code written by a developer that exercises a very small, specific area of functionality of the code being tested.</a:t>
            </a:r>
            <a:endParaRPr lang="bg-BG" noProof="1">
              <a:solidFill>
                <a:schemeClr val="tx1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838200" y="4141720"/>
            <a:ext cx="7632700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“Program testing can be used to show the presence of bugs, but never to show their absence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!”</a:t>
            </a:r>
          </a:p>
          <a:p>
            <a:pPr algn="r"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Edsger Dijkstra, [1972] </a:t>
            </a:r>
          </a:p>
        </p:txBody>
      </p:sp>
    </p:spTree>
    <p:extLst>
      <p:ext uri="{BB962C8B-B14F-4D97-AF65-F5344CB8AC3E}">
        <p14:creationId xmlns:p14="http://schemas.microsoft.com/office/powerpoint/2010/main" val="79562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228600"/>
            <a:ext cx="5410200" cy="914400"/>
          </a:xfrm>
        </p:spPr>
        <p:txBody>
          <a:bodyPr/>
          <a:lstStyle/>
          <a:p>
            <a:r>
              <a:rPr lang="en-US" dirty="0"/>
              <a:t>When Should a Test be Changed or Removed?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Generally, a passing test should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never</a:t>
            </a:r>
            <a:r>
              <a:rPr lang="en-US" dirty="0"/>
              <a:t> be removed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tests make sure that code changes don’t break working code</a:t>
            </a:r>
          </a:p>
          <a:p>
            <a:pPr>
              <a:lnSpc>
                <a:spcPct val="100000"/>
              </a:lnSpc>
            </a:pPr>
            <a:r>
              <a:rPr lang="en-US" dirty="0"/>
              <a:t>A passing test should only be changed to make it more readable</a:t>
            </a:r>
          </a:p>
          <a:p>
            <a:pPr>
              <a:lnSpc>
                <a:spcPct val="100000"/>
              </a:lnSpc>
            </a:pPr>
            <a:r>
              <a:rPr lang="en-US" dirty="0"/>
              <a:t>When failing tests don’t pass, it usually means there are conflicting requirements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4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28600"/>
            <a:ext cx="5791200" cy="914400"/>
          </a:xfrm>
        </p:spPr>
        <p:txBody>
          <a:bodyPr/>
          <a:lstStyle/>
          <a:p>
            <a:r>
              <a:rPr lang="en-US" dirty="0"/>
              <a:t>When Should a Test be Changed or Removed? (2)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dirty="0"/>
          </a:p>
          <a:p>
            <a:r>
              <a:rPr lang="en-US" dirty="0"/>
              <a:t>New features </a:t>
            </a:r>
            <a:r>
              <a:rPr lang="en-US" dirty="0" smtClean="0"/>
              <a:t>allow </a:t>
            </a:r>
            <a:r>
              <a:rPr lang="en-US" dirty="0"/>
              <a:t>negative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82626" y="1905000"/>
            <a:ext cx="7775574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[ExpectedException(typeof(Exception),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Negatives not allowed")]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TestSum_FirstNegativeNumberThrowsException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(-1,1,2);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877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5" name="Rectangle 5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  <a:noFill/>
          <a:ln/>
        </p:spPr>
        <p:txBody>
          <a:bodyPr/>
          <a:lstStyle/>
          <a:p>
            <a:r>
              <a:rPr lang="en-US" dirty="0"/>
              <a:t>When Should a Test be Changed or Removed? (3)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47800"/>
            <a:ext cx="8569325" cy="5076824"/>
          </a:xfrm>
        </p:spPr>
        <p:txBody>
          <a:bodyPr/>
          <a:lstStyle/>
          <a:p>
            <a:pPr marL="354013" indent="-354013"/>
            <a:r>
              <a:rPr lang="en-US" dirty="0"/>
              <a:t>New developer writes the following test:</a:t>
            </a:r>
          </a:p>
          <a:p>
            <a:pPr marL="354013" indent="-354013">
              <a:buFontTx/>
              <a:buNone/>
            </a:pPr>
            <a:endParaRPr lang="en-US" u="sng" dirty="0"/>
          </a:p>
          <a:p>
            <a:pPr marL="354013" indent="-354013">
              <a:buFontTx/>
              <a:buNone/>
            </a:pPr>
            <a:endParaRPr lang="en-US" u="sng" dirty="0"/>
          </a:p>
          <a:p>
            <a:pPr marL="354013" indent="-354013">
              <a:buFontTx/>
              <a:buNone/>
            </a:pPr>
            <a:endParaRPr lang="en-US" dirty="0"/>
          </a:p>
          <a:p>
            <a:pPr marL="354013" indent="-354013">
              <a:buFontTx/>
              <a:buNone/>
            </a:pPr>
            <a:endParaRPr lang="en-US" dirty="0"/>
          </a:p>
          <a:p>
            <a:pPr marL="354013" indent="-354013"/>
            <a:r>
              <a:rPr lang="en-US" dirty="0"/>
              <a:t>Earlier test fails due to a requirement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32166" name="Rectangle 6"/>
          <p:cNvSpPr>
            <a:spLocks noChangeArrowheads="1"/>
          </p:cNvSpPr>
          <p:nvPr/>
        </p:nvSpPr>
        <p:spPr bwMode="auto">
          <a:xfrm>
            <a:off x="567050" y="2338134"/>
            <a:ext cx="7996050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oid TestSum_FirstNegativeNumberCalculatesCorrectly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sumResult = sum(-1, 1, 2);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Assert.AreEqual(2, sumResult);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668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  <a:noFill/>
          <a:ln/>
        </p:spPr>
        <p:txBody>
          <a:bodyPr/>
          <a:lstStyle/>
          <a:p>
            <a:r>
              <a:rPr lang="en-US" dirty="0"/>
              <a:t>When Should a Test be Changed or Removed? (4)</a:t>
            </a:r>
          </a:p>
        </p:txBody>
      </p:sp>
      <p:sp>
        <p:nvSpPr>
          <p:cNvPr id="773122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47800"/>
            <a:ext cx="6607175" cy="5000625"/>
          </a:xfrm>
        </p:spPr>
        <p:txBody>
          <a:bodyPr/>
          <a:lstStyle/>
          <a:p>
            <a:pPr marL="354013" indent="-354013">
              <a:lnSpc>
                <a:spcPct val="100000"/>
              </a:lnSpc>
            </a:pPr>
            <a:r>
              <a:rPr lang="en-US" dirty="0"/>
              <a:t>Two course of actions:</a:t>
            </a:r>
          </a:p>
          <a:p>
            <a:pPr marL="982663" lvl="1" indent="-449263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dirty="0"/>
              <a:t>Delete the failing test after verifying </a:t>
            </a:r>
            <a:r>
              <a:rPr lang="en-US" dirty="0" smtClean="0"/>
              <a:t>it is invalid</a:t>
            </a:r>
            <a:endParaRPr lang="en-US" dirty="0"/>
          </a:p>
          <a:p>
            <a:pPr marL="982663" lvl="1" indent="-449263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dirty="0"/>
              <a:t>Change the old test:</a:t>
            </a:r>
          </a:p>
          <a:p>
            <a:pPr marL="1435100" lvl="2" indent="-266700">
              <a:lnSpc>
                <a:spcPct val="100000"/>
              </a:lnSpc>
            </a:pPr>
            <a:r>
              <a:rPr lang="en-US" dirty="0"/>
              <a:t>Either testing the new requirement</a:t>
            </a:r>
          </a:p>
          <a:p>
            <a:pPr marL="1435100" lvl="2" indent="-266700">
              <a:lnSpc>
                <a:spcPct val="100000"/>
              </a:lnSpc>
            </a:pPr>
            <a:r>
              <a:rPr lang="en-US" dirty="0"/>
              <a:t>Or test the older requirement under new settings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2590800"/>
            <a:ext cx="2438400" cy="18288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1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6248400" cy="914400"/>
          </a:xfrm>
        </p:spPr>
        <p:txBody>
          <a:bodyPr/>
          <a:lstStyle/>
          <a:p>
            <a:r>
              <a:rPr lang="en-US" dirty="0"/>
              <a:t>Tests Should Reflect Required Reality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52563"/>
            <a:ext cx="8353425" cy="5176837"/>
          </a:xfrm>
        </p:spPr>
        <p:txBody>
          <a:bodyPr/>
          <a:lstStyle/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What’s wrong with the following test?</a:t>
            </a:r>
          </a:p>
          <a:p>
            <a:pPr>
              <a:buFontTx/>
              <a:buNone/>
            </a:pPr>
            <a:endParaRPr lang="en-US" sz="36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dirty="0"/>
              <a:t>A failing test should prove that there is something wrong with the production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with the unit test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768352" y="1525588"/>
            <a:ext cx="761364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 a, int b) –&gt; returns sum of a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768352" y="2819400"/>
            <a:ext cx="7613648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Sum_AddsOneAndTwo()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Sum(1,2);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Assert.AreEqual(4, result, "Bad sum");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828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5943600" cy="914400"/>
          </a:xfrm>
        </p:spPr>
        <p:txBody>
          <a:bodyPr/>
          <a:lstStyle/>
          <a:p>
            <a:r>
              <a:rPr lang="en-US" dirty="0"/>
              <a:t>What Should Assert Messages Say?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idx="1"/>
          </p:nvPr>
        </p:nvSpPr>
        <p:spPr>
          <a:xfrm>
            <a:off x="233363" y="1295399"/>
            <a:ext cx="8605838" cy="5181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Assert message in a test </a:t>
            </a:r>
            <a:r>
              <a:rPr lang="en-US" dirty="0" smtClean="0"/>
              <a:t>could be one </a:t>
            </a:r>
            <a:r>
              <a:rPr lang="en-US" dirty="0"/>
              <a:t>of the most important things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Tells us what we expected to happen but </a:t>
            </a:r>
            <a:r>
              <a:rPr lang="en-US" dirty="0" smtClean="0"/>
              <a:t>didn’t</a:t>
            </a:r>
            <a:r>
              <a:rPr lang="en-US" dirty="0"/>
              <a:t>, and what happened instead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Good assert message helps us track bugs and understand unit tests more </a:t>
            </a:r>
            <a:r>
              <a:rPr lang="en-US" dirty="0" smtClean="0"/>
              <a:t>easily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i="1" dirty="0"/>
              <a:t>"Withdrawal failed: accounts are not supposed to have negative balance</a:t>
            </a:r>
            <a:r>
              <a:rPr lang="en-US" i="1" dirty="0" smtClean="0"/>
              <a:t>."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7" name="Rectangle 3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10200" cy="914400"/>
          </a:xfrm>
          <a:noFill/>
          <a:ln/>
        </p:spPr>
        <p:txBody>
          <a:bodyPr/>
          <a:lstStyle/>
          <a:p>
            <a:r>
              <a:rPr lang="en-US" dirty="0"/>
              <a:t>What Should Assert Messages Say? (2)</a:t>
            </a:r>
          </a:p>
        </p:txBody>
      </p:sp>
      <p:sp>
        <p:nvSpPr>
          <p:cNvPr id="748546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295399"/>
            <a:ext cx="8496300" cy="52308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Express what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should</a:t>
            </a:r>
            <a:r>
              <a:rPr lang="en-US" dirty="0"/>
              <a:t> have happened and what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did not</a:t>
            </a:r>
            <a:r>
              <a: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happen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Verify</a:t>
            </a:r>
            <a:r>
              <a:rPr lang="en-US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i="1" dirty="0" smtClean="0"/>
              <a:t> did </a:t>
            </a:r>
            <a:r>
              <a:rPr lang="en-US" i="1" dirty="0"/>
              <a:t>not throw any exception</a:t>
            </a:r>
            <a:r>
              <a:rPr lang="en-US" dirty="0"/>
              <a:t>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Connect()</a:t>
            </a:r>
            <a:r>
              <a:rPr lang="en-US" i="1" dirty="0"/>
              <a:t> did not open the connection before returning it</a:t>
            </a:r>
            <a:r>
              <a:rPr lang="en-US" dirty="0"/>
              <a:t>”</a:t>
            </a:r>
          </a:p>
          <a:p>
            <a:pPr>
              <a:lnSpc>
                <a:spcPct val="100000"/>
              </a:lnSpc>
            </a:pPr>
            <a:r>
              <a:rPr lang="en-US" dirty="0"/>
              <a:t>Do not: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Provide empty or meaningless messages 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Provide messages that repeat the name of the test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86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5486400" cy="914400"/>
          </a:xfrm>
        </p:spPr>
        <p:txBody>
          <a:bodyPr/>
          <a:lstStyle/>
          <a:p>
            <a:r>
              <a:rPr lang="en-US" dirty="0" smtClean="0"/>
              <a:t>Avoid Multiple Asserts in a Single 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733800"/>
            <a:ext cx="8686800" cy="2971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multiple asserts in a single test 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first assert fails, the test execution stops for this test 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Affect future coders to add assertions to test rather than introducing a new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7388" y="1483108"/>
            <a:ext cx="7770812" cy="202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TestSum_AnyParamBiggerThan1000IsNotSummed() 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Assert.AreEqual(3, Sum(1001, 1, 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Assert.AreEqual(3, Sum(1, 1001, 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Assert.AreEqual(3, Sum(1, 2, 1001);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5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The Challenge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77926"/>
            <a:ext cx="8686800" cy="53752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concept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testing</a:t>
            </a:r>
            <a:r>
              <a:rPr lang="en-US" sz="3000" dirty="0" smtClean="0"/>
              <a:t> </a:t>
            </a:r>
            <a:r>
              <a:rPr lang="en-US" sz="3000" dirty="0"/>
              <a:t>has been around </a:t>
            </a:r>
            <a:r>
              <a:rPr lang="en-US" sz="3000" dirty="0" smtClean="0"/>
              <a:t>the developer community for </a:t>
            </a:r>
            <a:r>
              <a:rPr lang="en-US" sz="3000" dirty="0"/>
              <a:t>many years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New methodologies in particular </a:t>
            </a:r>
            <a:r>
              <a:rPr lang="en-US" sz="3000" dirty="0" smtClean="0"/>
              <a:t>Scrum and XP</a:t>
            </a:r>
            <a:r>
              <a:rPr lang="en-US" sz="3000" dirty="0"/>
              <a:t>, have turned unit testing into a cardinal foundation of software development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Writing good &amp; effective </a:t>
            </a:r>
            <a:r>
              <a:rPr lang="en-US" sz="3000" dirty="0" smtClean="0"/>
              <a:t>unit tests </a:t>
            </a:r>
            <a:r>
              <a:rPr lang="en-US" sz="3000" dirty="0"/>
              <a:t>is hard!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This is where supporting integrated tools and suggested guidelines enter the picture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ultimate goal is tools that generate unit tests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automatically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0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934200" cy="838200"/>
          </a:xfrm>
        </p:spPr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You have already done unit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Manually, by hand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Manual tests </a:t>
            </a:r>
            <a:r>
              <a:rPr lang="en-US" dirty="0" smtClean="0"/>
              <a:t>are less efficient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structured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repeatable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on all your code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easy to do as it should 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3327400"/>
            <a:ext cx="2412510" cy="1905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88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– Example</a:t>
            </a:r>
            <a:endParaRPr lang="bg-BG" dirty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614363" y="1143000"/>
            <a:ext cx="7843838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Sum(int[] array)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i=0; i&lt;array.Length;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array[i];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TestSum()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int[]{1,2}) != 3)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TestFailedException("1+2 != 3");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int[]{-2}) != -2)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TestFailedException("-2 != -2");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int[]{}) !=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TestFailedException("0 != 0");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304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Some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Tests are specific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pieces of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most cases unit </a:t>
            </a:r>
            <a:r>
              <a:rPr lang="en-US" dirty="0"/>
              <a:t>tests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written by developers</a:t>
            </a:r>
            <a:r>
              <a:rPr lang="en-US" dirty="0"/>
              <a:t>, not by QA engineers</a:t>
            </a:r>
          </a:p>
          <a:p>
            <a:pPr>
              <a:lnSpc>
                <a:spcPct val="110000"/>
              </a:lnSpc>
            </a:pPr>
            <a:r>
              <a:rPr lang="en-US" dirty="0"/>
              <a:t>Unit tests are released into the code repository </a:t>
            </a:r>
            <a:r>
              <a:rPr lang="en-US" dirty="0" smtClean="0"/>
              <a:t>(TFS / SVN / </a:t>
            </a:r>
            <a:r>
              <a:rPr lang="en-US" noProof="1" smtClean="0"/>
              <a:t>Git</a:t>
            </a:r>
            <a:r>
              <a:rPr lang="en-US" dirty="0" smtClean="0"/>
              <a:t>) along </a:t>
            </a:r>
            <a:r>
              <a:rPr lang="en-US" dirty="0"/>
              <a:t>with the code they test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Unit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framework</a:t>
            </a:r>
            <a:r>
              <a:rPr lang="en-US" dirty="0" smtClean="0"/>
              <a:t> is needed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Visual Studio Team Test (VSTT)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NUnit</a:t>
            </a:r>
            <a:r>
              <a:rPr lang="en-US" dirty="0" smtClean="0"/>
              <a:t>, MbUnit</a:t>
            </a:r>
            <a:r>
              <a:rPr lang="en-US" dirty="0"/>
              <a:t>, </a:t>
            </a:r>
            <a:r>
              <a:rPr lang="en-US" dirty="0" smtClean="0"/>
              <a:t>Gallio,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More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classes should be tested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All methods should be tested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Trivial code may be omitted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property getters and setters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Private methods can be omitted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Some gurus recommend to never test private methods </a:t>
            </a:r>
            <a:r>
              <a:rPr lang="en-US" dirty="0" smtClean="0">
                <a:sym typeface="Wingdings" panose="05000000000000000000" pitchFamily="2" charset="2"/>
              </a:rPr>
              <a:t> this can be debatable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Ideally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unit tests should pass </a:t>
            </a:r>
            <a:r>
              <a:rPr lang="en-US" dirty="0" smtClean="0"/>
              <a:t>before check-in into the source control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1143000"/>
            <a:ext cx="1759126" cy="208203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53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Unit tests dramatically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decrease the number of defects</a:t>
            </a:r>
            <a:r>
              <a:rPr lang="en-US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improve design 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are good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reduce the cost </a:t>
            </a:r>
            <a:r>
              <a:rPr lang="en-US" dirty="0"/>
              <a:t>of change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allow refactoring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decrease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defect-injection rate </a:t>
            </a:r>
            <a:r>
              <a:rPr lang="en-US" dirty="0"/>
              <a:t>due to refactoring /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 descr="C:\PROJECTS\QA-Academy\LOCAL_FILES\Oleg_IMAGES_Archive\FREQUENTLY USED\question_mark_trenspar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1981200"/>
            <a:ext cx="1334203" cy="19812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3176</TotalTime>
  <Words>2033</Words>
  <Application>Microsoft Office PowerPoint</Application>
  <PresentationFormat>On-screen Show (4:3)</PresentationFormat>
  <Paragraphs>421</Paragraphs>
  <Slides>50</Slides>
  <Notes>8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Unit Testing</vt:lpstr>
      <vt:lpstr>Table of Contents</vt:lpstr>
      <vt:lpstr>What is Unit Testing?</vt:lpstr>
      <vt:lpstr>Unit Test – Definition</vt:lpstr>
      <vt:lpstr>Manual Testing</vt:lpstr>
      <vt:lpstr>Unit Test – Example</vt:lpstr>
      <vt:lpstr>Unit Testing – Some Facts</vt:lpstr>
      <vt:lpstr>Unit Testing – More Facts</vt:lpstr>
      <vt:lpstr>Why Unit Tests?</vt:lpstr>
      <vt:lpstr>Unit Testing Frameworks</vt:lpstr>
      <vt:lpstr>Unit Testing Frameworks</vt:lpstr>
      <vt:lpstr>Visual Studio Team Test (VSTT)</vt:lpstr>
      <vt:lpstr>Visual Studio Team Test – Features</vt:lpstr>
      <vt:lpstr>Visual Studio Team Test –  Attributes</vt:lpstr>
      <vt:lpstr>Assertions</vt:lpstr>
      <vt:lpstr>VSTT – Assertions</vt:lpstr>
      <vt:lpstr>VSTT – Assertions (2)</vt:lpstr>
      <vt:lpstr>The 3A Pattern</vt:lpstr>
      <vt:lpstr>Code Coverage</vt:lpstr>
      <vt:lpstr>VSTT – Example</vt:lpstr>
      <vt:lpstr>VSTT – Example (2)</vt:lpstr>
      <vt:lpstr>VSTT – Screenshot</vt:lpstr>
      <vt:lpstr>Visual Studio Team Test</vt:lpstr>
      <vt:lpstr>Unit Testing JavaScript Code with Mocha and Chai</vt:lpstr>
      <vt:lpstr>Mocha and Chai</vt:lpstr>
      <vt:lpstr>Installing Mocha and Chai</vt:lpstr>
      <vt:lpstr>Installing Mocha and Chai (cont.)</vt:lpstr>
      <vt:lpstr>Unit Testing JavaScript Code with Mocha and Chai</vt:lpstr>
      <vt:lpstr>NUnit</vt:lpstr>
      <vt:lpstr>NUnit – Features</vt:lpstr>
      <vt:lpstr>NUnit – Features (2)</vt:lpstr>
      <vt:lpstr>NUnit – Example: Test</vt:lpstr>
      <vt:lpstr>NUnit – Screenshot</vt:lpstr>
      <vt:lpstr>Gallio</vt:lpstr>
      <vt:lpstr>The Gallio Automation Platform </vt:lpstr>
      <vt:lpstr>Interfaces</vt:lpstr>
      <vt:lpstr>Unit Testing Best Practices</vt:lpstr>
      <vt:lpstr>Naming Standards for Unit Tests</vt:lpstr>
      <vt:lpstr>Naming Standards for Unit Tests – Example</vt:lpstr>
      <vt:lpstr>When Should a Test be Changed or Removed?</vt:lpstr>
      <vt:lpstr>When Should a Test be Changed or Removed? (2)</vt:lpstr>
      <vt:lpstr>When Should a Test be Changed or Removed? (3)</vt:lpstr>
      <vt:lpstr>When Should a Test be Changed or Removed? (4)</vt:lpstr>
      <vt:lpstr>Tests Should Reflect Required Reality</vt:lpstr>
      <vt:lpstr>What Should Assert Messages Say?</vt:lpstr>
      <vt:lpstr>What Should Assert Messages Say? (2)</vt:lpstr>
      <vt:lpstr>Avoid Multiple Asserts in a Single Unit Test</vt:lpstr>
      <vt:lpstr>Unit Testing – The Challenge</vt:lpstr>
      <vt:lpstr>Unit Testing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Doncho Minkov</cp:lastModifiedBy>
  <cp:revision>1141</cp:revision>
  <dcterms:created xsi:type="dcterms:W3CDTF">2007-12-08T16:03:35Z</dcterms:created>
  <dcterms:modified xsi:type="dcterms:W3CDTF">2015-07-22T09:33:35Z</dcterms:modified>
  <cp:category>quality code, software engineering</cp:category>
</cp:coreProperties>
</file>