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handoutMasterIdLst>
    <p:handoutMasterId r:id="rId26"/>
  </p:handoutMasterIdLst>
  <p:sldIdLst>
    <p:sldId id="391" r:id="rId2"/>
    <p:sldId id="410" r:id="rId3"/>
    <p:sldId id="392" r:id="rId4"/>
    <p:sldId id="393" r:id="rId5"/>
    <p:sldId id="394" r:id="rId6"/>
    <p:sldId id="395" r:id="rId7"/>
    <p:sldId id="396" r:id="rId8"/>
    <p:sldId id="397" r:id="rId9"/>
    <p:sldId id="411" r:id="rId10"/>
    <p:sldId id="398" r:id="rId11"/>
    <p:sldId id="399" r:id="rId12"/>
    <p:sldId id="412" r:id="rId13"/>
    <p:sldId id="400" r:id="rId14"/>
    <p:sldId id="401" r:id="rId15"/>
    <p:sldId id="413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333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8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525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5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5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3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16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479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261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crockford.com/code.html" TargetMode="External"/><Relationship Id="rId2" Type="http://schemas.openxmlformats.org/officeDocument/2006/relationships/hyperlink" Target="http://msdn.microsoft.com/en-us/library/ms229042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-styleguide.googlecode.com/svn/trunk/javascriptguide.x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course.telerik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High-Quality Programming Code?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Correctness, Readability, Maintainability</a:t>
            </a:r>
            <a:endParaRPr lang="en-US" dirty="0"/>
          </a:p>
        </p:txBody>
      </p:sp>
      <p:pic>
        <p:nvPicPr>
          <p:cNvPr id="7" name="Picture 4" descr="http://gioco.net/matrice/matrix1.jp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4438140"/>
            <a:ext cx="4617891" cy="2003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12700"/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47392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0" y="407513"/>
            <a:ext cx="1045253" cy="99656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9891" y="4391390"/>
            <a:ext cx="2797986" cy="2209800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conventions</a:t>
            </a:r>
            <a:r>
              <a:rPr lang="en-US" sz="2800" dirty="0" smtClean="0"/>
              <a:t> are formal guidelines about the style of the source code: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Code formatting conventions</a:t>
            </a:r>
          </a:p>
          <a:p>
            <a:pPr lvl="2">
              <a:lnSpc>
                <a:spcPct val="110000"/>
              </a:lnSpc>
            </a:pPr>
            <a:r>
              <a:rPr lang="en-US" sz="2600" dirty="0" smtClean="0"/>
              <a:t>Indentation, whitespace, etc.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Naming conventions</a:t>
            </a:r>
          </a:p>
          <a:p>
            <a:pPr lvl="2">
              <a:lnSpc>
                <a:spcPct val="110000"/>
              </a:lnSpc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600" dirty="0" smtClean="0"/>
              <a:t> or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en-US" sz="2600" dirty="0" smtClean="0"/>
              <a:t>, prefixes, suffixes, etc.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Best practices</a:t>
            </a:r>
          </a:p>
          <a:p>
            <a:pPr lvl="2">
              <a:lnSpc>
                <a:spcPct val="110000"/>
              </a:lnSpc>
            </a:pPr>
            <a:r>
              <a:rPr lang="en-US" sz="2600" dirty="0" smtClean="0"/>
              <a:t>Classes, interfaces, enumerations, structures, inheritance, exceptions, properties, events, constructors, fields, operators, etc.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chairmanking.com/wp-content/uploads/2009/08/platinum-300x23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3738" y="1676400"/>
            <a:ext cx="2486862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70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Microsoft has official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code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Design Guidelines for Developing Class Libraries: </a:t>
            </a:r>
            <a:r>
              <a:rPr lang="en-US" sz="2500" dirty="0" smtClean="0">
                <a:hlinkClick r:id="rId2"/>
              </a:rPr>
              <a:t>http://msdn.microsoft.com/en-us/library/ms229042.aspx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Semi-official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code conventions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javascript.crockford.com/code.html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://google-styleguide.googlecode.com/svn/trunk/javascriptguide.xml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Large organization follow strict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Code conventions can vary in different teams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High-quality code goes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beyond code conventions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Software quality is a way of thinking!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005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Managing Complexity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128742"/>
            <a:ext cx="2743438" cy="3353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9784"/>
            <a:ext cx="2450804" cy="3133616"/>
          </a:xfrm>
          <a:prstGeom prst="rect">
            <a:avLst/>
          </a:prstGeom>
        </p:spPr>
      </p:pic>
      <p:pic>
        <p:nvPicPr>
          <p:cNvPr id="3074" name="Picture 2" descr="atom, cellular, dna, physics, scienc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3962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Managing complexity </a:t>
            </a:r>
            <a:r>
              <a:rPr lang="en-US" sz="3000" dirty="0" smtClean="0"/>
              <a:t>has central role in software construction</a:t>
            </a:r>
          </a:p>
          <a:p>
            <a:pPr lvl="1"/>
            <a:r>
              <a:rPr lang="en-US" sz="2800" dirty="0" smtClean="0"/>
              <a:t>Minimize the amount of complexity that anyone’s brain has to deal with at certain time </a:t>
            </a:r>
          </a:p>
          <a:p>
            <a:r>
              <a:rPr lang="en-US" sz="3000" dirty="0" smtClean="0"/>
              <a:t>Architecture and design challenges</a:t>
            </a:r>
          </a:p>
          <a:p>
            <a:pPr lvl="1"/>
            <a:r>
              <a:rPr lang="en-US" sz="2800" dirty="0" smtClean="0"/>
              <a:t>Design modules and classes to reduce complexity</a:t>
            </a:r>
          </a:p>
          <a:p>
            <a:r>
              <a:rPr lang="en-US" sz="3000" dirty="0" smtClean="0"/>
              <a:t>Code construction challenges</a:t>
            </a:r>
          </a:p>
          <a:p>
            <a:pPr lvl="1"/>
            <a:r>
              <a:rPr lang="en-US" sz="2800" dirty="0" smtClean="0"/>
              <a:t>Apply good software construction practices: classes, methods, variables, naming, statements, error handling, formatting, comments, etc.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Complexity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Key to being an effective programmer: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Maximizing the portion of a program that you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safely ignore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While working on any one section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practices discussed later propose ways to achieve this important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68962" name="Picture 2" descr="http://www.klisia.net/blog/uploaded_images/complexity-71064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7391400" cy="1664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9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053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Code Quality: Characteristics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5754" y="990601"/>
            <a:ext cx="5952492" cy="40420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9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7000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 behavior</a:t>
            </a:r>
          </a:p>
          <a:p>
            <a:pPr lvl="1"/>
            <a:r>
              <a:rPr lang="en-US" dirty="0" smtClean="0"/>
              <a:t>Conforming to the requirements</a:t>
            </a:r>
          </a:p>
          <a:p>
            <a:pPr lvl="1"/>
            <a:r>
              <a:rPr lang="en-US" dirty="0" smtClean="0"/>
              <a:t>Stable, no hangs, no crashes</a:t>
            </a:r>
          </a:p>
          <a:p>
            <a:pPr lvl="1"/>
            <a:r>
              <a:rPr lang="en-US" dirty="0" smtClean="0"/>
              <a:t>Bug free – works as expected</a:t>
            </a:r>
          </a:p>
          <a:p>
            <a:pPr lvl="1"/>
            <a:r>
              <a:rPr lang="en-US" dirty="0" smtClean="0"/>
              <a:t>Correct response to incorrect usage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Readable</a:t>
            </a:r>
            <a:r>
              <a:rPr lang="en-US" dirty="0"/>
              <a:t> – easy to </a:t>
            </a:r>
            <a:r>
              <a:rPr lang="en-US" dirty="0" smtClean="0"/>
              <a:t>read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Understandable</a:t>
            </a:r>
            <a:r>
              <a:rPr lang="en-US" dirty="0"/>
              <a:t> – </a:t>
            </a:r>
            <a:r>
              <a:rPr lang="en-US" dirty="0" smtClean="0"/>
              <a:t>self-documenting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Maintainable</a:t>
            </a:r>
            <a:r>
              <a:rPr lang="en-US" dirty="0" smtClean="0"/>
              <a:t> – easy to modify when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194" name="Picture 2" descr="http://www.axialis.fr/objects/ip_icon_02_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493283"/>
            <a:ext cx="1676400" cy="1676400"/>
          </a:xfrm>
          <a:prstGeom prst="rect">
            <a:avLst/>
          </a:prstGeom>
          <a:noFill/>
        </p:spPr>
      </p:pic>
      <p:pic>
        <p:nvPicPr>
          <p:cNvPr id="8196" name="Picture 4" descr="http://www.nextecinc.com/images/maint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3546157"/>
            <a:ext cx="1524000" cy="2016443"/>
          </a:xfrm>
          <a:prstGeom prst="roundRect">
            <a:avLst>
              <a:gd name="adj" fmla="val 118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33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identifiers'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names for variables, constants, methods, parameters, classes, structures, fields, properties, interfaces, structures, enumerations, namespaces,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, interfaces and class hierarchies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abstraction and encapsulation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Simplicity, reusability, minimal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Strong cohesion, loose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Reduced complexity, improved readability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method names and parameter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Strong cohesion, loose coupling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variable scope, span, live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expressions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Correctly used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Correctly organized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146" name="Picture 2" descr="data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4953000"/>
            <a:ext cx="2209800" cy="1449119"/>
          </a:xfrm>
          <a:prstGeom prst="roundRect">
            <a:avLst>
              <a:gd name="adj" fmla="val 966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482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700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Correctly 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conditional statements and simple 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organized loops without deep nesting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Good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Reflecting the logical structure of the 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formatting of classes, methods, blocks, whitespace, long lines, alignment,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122" name="Picture 2" descr="http://static.flickr.com/37/97033289_57fab3457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1447800"/>
            <a:ext cx="2151894" cy="782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99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Quality Is Important</a:t>
            </a:r>
            <a:r>
              <a:rPr lang="en-US" dirty="0" smtClean="0"/>
              <a:t>?</a:t>
            </a:r>
          </a:p>
          <a:p>
            <a:pPr>
              <a:lnSpc>
                <a:spcPct val="110000"/>
              </a:lnSpc>
            </a:pPr>
            <a:r>
              <a:rPr lang="en-US" dirty="0"/>
              <a:t>Software </a:t>
            </a:r>
            <a:r>
              <a:rPr lang="en-US" dirty="0" smtClean="0"/>
              <a:t>Quality: External and Internal</a:t>
            </a:r>
          </a:p>
          <a:p>
            <a:pPr>
              <a:lnSpc>
                <a:spcPct val="110000"/>
              </a:lnSpc>
            </a:pPr>
            <a:r>
              <a:rPr lang="en-US" dirty="0"/>
              <a:t>What is </a:t>
            </a:r>
            <a:r>
              <a:rPr lang="en-US" dirty="0" smtClean="0"/>
              <a:t>High-Quality Code?</a:t>
            </a:r>
          </a:p>
          <a:p>
            <a:pPr>
              <a:lnSpc>
                <a:spcPct val="110000"/>
              </a:lnSpc>
            </a:pPr>
            <a:r>
              <a:rPr lang="en-US" dirty="0"/>
              <a:t>Code Conventions</a:t>
            </a:r>
          </a:p>
          <a:p>
            <a:pPr>
              <a:lnSpc>
                <a:spcPct val="110000"/>
              </a:lnSpc>
            </a:pPr>
            <a:r>
              <a:rPr lang="en-US" dirty="0"/>
              <a:t>Managing Complexity</a:t>
            </a:r>
          </a:p>
          <a:p>
            <a:pPr>
              <a:lnSpc>
                <a:spcPct val="110000"/>
              </a:lnSpc>
            </a:pPr>
            <a:r>
              <a:rPr lang="en-US" dirty="0"/>
              <a:t>Characteristics of </a:t>
            </a:r>
            <a:r>
              <a:rPr lang="en-US" dirty="0" smtClean="0"/>
              <a:t>Quality </a:t>
            </a:r>
            <a:r>
              <a:rPr lang="en-US" dirty="0"/>
              <a:t>Code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 1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9008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High-quality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  <a:r>
              <a:rPr lang="en-US" dirty="0" smtClean="0"/>
              <a:t> and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Effective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Self-documenting code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Defensive programming </a:t>
            </a:r>
            <a:r>
              <a:rPr lang="en-US" dirty="0" smtClean="0"/>
              <a:t>and 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Ubiquitous use of defensive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organized exception handling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tuning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Quality code instead of good performance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performance when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098" name="Picture 2" descr="http://www.designnetworks.co.uk/images/document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861984"/>
            <a:ext cx="2209800" cy="1033616"/>
          </a:xfrm>
          <a:prstGeom prst="roundRect">
            <a:avLst>
              <a:gd name="adj" fmla="val 11806"/>
            </a:avLst>
          </a:prstGeom>
          <a:noFill/>
        </p:spPr>
      </p:pic>
      <p:pic>
        <p:nvPicPr>
          <p:cNvPr id="4101" name="Picture 5" descr="C:\Trash\car-tu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267200"/>
            <a:ext cx="1524000" cy="1146048"/>
          </a:xfrm>
          <a:prstGeom prst="roundRect">
            <a:avLst>
              <a:gd name="adj" fmla="val 1140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1245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 smtClean="0"/>
              <a:t>Key Characteristics of High-Quality Code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Following the corporate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Formatting and style, naming,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Domain-specific best practices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Testable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designed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Tests for all scenarios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High code coverage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Passed code reviews and inspections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epa.gov/radon/images/hmbuy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28800" cy="1755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94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Is High-Quality Programming Code?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765843" y="13410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65848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7947" y="6198513"/>
            <a:ext cx="3807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hlinkClick r:id="rId2"/>
              </a:rPr>
              <a:t>http://codecourse.telerik.com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46304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What is High-Quality Programming Code?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3962401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962401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Why Quality Is Important?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5791200"/>
            <a:ext cx="85344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does this code do? Is it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71600"/>
            <a:ext cx="81534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value=010, i=5, 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switch(value){case 10:w=5;Console.WriteLine(w);break;case 9:i=0;break;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case 8:Console.WriteLine("8 ");break;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default:Console.WriteLine("def ");{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 Console.WriteLine("hoho ");	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for (int k = 0; k &lt; i; k++, Console.WriteLine(k - 'f'));break;} { Console.WriteLine("loop!");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75108" name="Picture 4" descr="http://www.uspsoig.gov/images/question_mark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7792" y="1255208"/>
            <a:ext cx="12954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9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2208"/>
            <a:ext cx="7086600" cy="914400"/>
          </a:xfrm>
        </p:spPr>
        <p:txBody>
          <a:bodyPr/>
          <a:lstStyle/>
          <a:p>
            <a:r>
              <a:rPr lang="en-US" dirty="0" smtClean="0"/>
              <a:t>Why Quality Is Important? 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161314"/>
            <a:ext cx="85344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Now the code is formatted, but is still unclear.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053568"/>
            <a:ext cx="8077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value = 010, i = 5, 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10: w = 5; Console.WriteLine(w);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9: i = 0;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8: Console.WriteLine("8 ");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Console.WriteLine("def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Console.WriteLine("hoho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k = 0; k &lt; i; k++,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Console.WriteLine(k - 'f')) 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Console.WriteLine("loop!");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74084" name="Picture 4" descr="http://www.sfgate.com/c/pictures/2005/08/19/mn_fog001_frl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9162" y="914400"/>
            <a:ext cx="2253838" cy="1501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41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quality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Does the software behave correctly?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Are the produced results correct?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Does the software run</a:t>
            </a:r>
            <a:r>
              <a:rPr lang="bg-BG" dirty="0" smtClean="0"/>
              <a:t> </a:t>
            </a:r>
            <a:r>
              <a:rPr lang="en-US" dirty="0" smtClean="0"/>
              <a:t>fast?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software UI easy-to-use?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secure enough?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quality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easy to read and understand?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well structured?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Is the code easy to modify?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73058" name="Picture 2" descr="http://www.matrix-machine.com/data_images/external_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447800"/>
            <a:ext cx="1600200" cy="262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3060" name="Picture 4" descr="http://findbiologydegrees.com/biology-img/microbiology.jpg"/>
          <p:cNvPicPr>
            <a:picLocks noChangeAspect="1" noChangeArrowheads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6168" y="5334000"/>
            <a:ext cx="1716832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99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What is High-Quality Programming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 programming code: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Easy to read and understand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Easy to modify and maintain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Correct behavior in all cases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Well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architectured and designed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documented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Self-documenting code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formatted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72034" name="Picture 2" descr="http://www.jfpconsulting.co.uk/Images/Quality_contro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6323" y="2133601"/>
            <a:ext cx="2350477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2038" name="Picture 6" descr="http://supercomm.bdmetrics.com/ProductLogo.ashx?id=377136&amp;refresh=40612377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7192" y="4724400"/>
            <a:ext cx="220980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02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What is High-Quality Programming Code?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 programming code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Strong cohesion at all levels: modules, classes, methods, etc.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Single unit is responsible for single task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Loose coupling between modules, classes, methods, etc.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Units are independent one of another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formatting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 for classes, methods, variables,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Self-documenting code style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Code Conventions</a:t>
            </a:r>
          </a:p>
        </p:txBody>
      </p:sp>
      <p:pic>
        <p:nvPicPr>
          <p:cNvPr id="2050" name="Picture 2" descr="User Fil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lder document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3636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gt, softwar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3433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1760</TotalTime>
  <Words>980</Words>
  <Application>Microsoft Office PowerPoint</Application>
  <PresentationFormat>On-screen Show (4:3)</PresentationFormat>
  <Paragraphs>198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 theme</vt:lpstr>
      <vt:lpstr>What Is High-Quality Programming Code?</vt:lpstr>
      <vt:lpstr>Table of Contents</vt:lpstr>
      <vt:lpstr>What is High-Quality Programming Code?</vt:lpstr>
      <vt:lpstr>Why Quality Is Important?</vt:lpstr>
      <vt:lpstr>Why Quality Is Important? (2)</vt:lpstr>
      <vt:lpstr>Software Quality</vt:lpstr>
      <vt:lpstr>What is High-Quality Programming Code?</vt:lpstr>
      <vt:lpstr>What is High-Quality Programming Code? (2)</vt:lpstr>
      <vt:lpstr>Code Conventions</vt:lpstr>
      <vt:lpstr>Code Conventions</vt:lpstr>
      <vt:lpstr>Code Conventions (2)</vt:lpstr>
      <vt:lpstr>Managing Complexity</vt:lpstr>
      <vt:lpstr>Managing Complexity</vt:lpstr>
      <vt:lpstr>Managing Complexity (2)</vt:lpstr>
      <vt:lpstr>Code Quality: Characteristics</vt:lpstr>
      <vt:lpstr>Key Characteristics of High-Quality Code</vt:lpstr>
      <vt:lpstr>Key Characteristics of High-Quality Code (2)</vt:lpstr>
      <vt:lpstr>Key Characteristics of High-Quality Code (3)</vt:lpstr>
      <vt:lpstr>Key Characteristics of High-Quality Code (4)</vt:lpstr>
      <vt:lpstr>Key Characteristics of High-Quality Code (5)</vt:lpstr>
      <vt:lpstr>Key Characteristics of High-Quality Code (6)</vt:lpstr>
      <vt:lpstr>What Is High-Quality Programming Code?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High-Quality Programming Code?</dc:title>
  <dc:subject>Telerik Software Academy</dc:subject>
  <dc:creator>Svetlin Nakov</dc:creator>
  <cp:keywords>code, code quality, high-quality code, C#, course, telerik software academy, free courses for developers, OOP, object-oriented programming</cp:keywords>
  <cp:lastModifiedBy>Nikolay Kostov</cp:lastModifiedBy>
  <cp:revision>531</cp:revision>
  <dcterms:created xsi:type="dcterms:W3CDTF">2007-12-08T16:03:35Z</dcterms:created>
  <dcterms:modified xsi:type="dcterms:W3CDTF">2015-06-17T10:54:55Z</dcterms:modified>
  <cp:category>software engineering, code quality</cp:category>
</cp:coreProperties>
</file>