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3"/>
  </p:notesMasterIdLst>
  <p:handoutMasterIdLst>
    <p:handoutMasterId r:id="rId34"/>
  </p:handoutMasterIdLst>
  <p:sldIdLst>
    <p:sldId id="335" r:id="rId2"/>
    <p:sldId id="337" r:id="rId3"/>
    <p:sldId id="343" r:id="rId4"/>
    <p:sldId id="344" r:id="rId5"/>
    <p:sldId id="405" r:id="rId6"/>
    <p:sldId id="406" r:id="rId7"/>
    <p:sldId id="411" r:id="rId8"/>
    <p:sldId id="413" r:id="rId9"/>
    <p:sldId id="412" r:id="rId10"/>
    <p:sldId id="346" r:id="rId11"/>
    <p:sldId id="347" r:id="rId12"/>
    <p:sldId id="374" r:id="rId13"/>
    <p:sldId id="348" r:id="rId14"/>
    <p:sldId id="376" r:id="rId15"/>
    <p:sldId id="388" r:id="rId16"/>
    <p:sldId id="377" r:id="rId17"/>
    <p:sldId id="389" r:id="rId18"/>
    <p:sldId id="414" r:id="rId19"/>
    <p:sldId id="415" r:id="rId20"/>
    <p:sldId id="400" r:id="rId21"/>
    <p:sldId id="401" r:id="rId22"/>
    <p:sldId id="402" r:id="rId23"/>
    <p:sldId id="403" r:id="rId24"/>
    <p:sldId id="404" r:id="rId25"/>
    <p:sldId id="372" r:id="rId26"/>
    <p:sldId id="373" r:id="rId27"/>
    <p:sldId id="391" r:id="rId28"/>
    <p:sldId id="392" r:id="rId29"/>
    <p:sldId id="416" r:id="rId30"/>
    <p:sldId id="336" r:id="rId31"/>
    <p:sldId id="333" r:id="rId3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7633" autoAdjust="0"/>
  </p:normalViewPr>
  <p:slideViewPr>
    <p:cSldViewPr>
      <p:cViewPr varScale="1">
        <p:scale>
          <a:sx n="113" d="100"/>
          <a:sy n="113" d="100"/>
        </p:scale>
        <p:origin x="8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5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7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54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68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54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3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0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0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3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5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1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4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4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3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5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layIT" TargetMode="External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" TargetMode="External"/><Relationship Id="rId2" Type="http://schemas.openxmlformats.org/officeDocument/2006/relationships/hyperlink" Target="http://ivaylo.bgcod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hyperlink" Target="http://www.zeldman.com/dwws/" TargetMode="External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quirksmode.org/book/" TargetMode="External"/><Relationship Id="rId5" Type="http://schemas.openxmlformats.org/officeDocument/2006/relationships/hyperlink" Target="http://oreilly.com/catalog/9780596527334" TargetMode="External"/><Relationship Id="rId10" Type="http://schemas.openxmlformats.org/officeDocument/2006/relationships/image" Target="../media/image44.jpeg"/><Relationship Id="rId4" Type="http://schemas.openxmlformats.org/officeDocument/2006/relationships/hyperlink" Target="http://oreilly.com/catalog/9780596527327" TargetMode="External"/><Relationship Id="rId9" Type="http://schemas.openxmlformats.org/officeDocument/2006/relationships/image" Target="../media/image4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Forum/Category/2/front-end-developme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web-design-and-ui/abou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Tracks/front-end-developer-2015" TargetMode="Externa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news/vs2013-community-v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Tracks/front-end-developer-201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 smtClean="0"/>
              <a:t>Web Front-end </a:t>
            </a:r>
            <a:br>
              <a:rPr lang="en-US" dirty="0" smtClean="0"/>
            </a:br>
            <a:r>
              <a:rPr lang="en-US" dirty="0" smtClean="0"/>
              <a:t>Track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 smtClean="0"/>
              <a:t>Track Overview</a:t>
            </a:r>
            <a:endParaRPr lang="en-US" dirty="0"/>
          </a:p>
        </p:txBody>
      </p:sp>
      <p:pic>
        <p:nvPicPr>
          <p:cNvPr id="13" name="Picture 2" descr="http://degreedirectory.org/cimages/multimages/2/technology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99" y="228600"/>
            <a:ext cx="1300501" cy="141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 descr="http://www.waynewelch.com/images/tn05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1718734" cy="157472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Front-end Track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285322"/>
            <a:ext cx="2115754" cy="1238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3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Track Curriculum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dirty="0"/>
              <a:t>HTML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Web Design Concepts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Tools for HTML, CSS and JS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Introduction to HTML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HTML Tables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HTML Forms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Semantic HTML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Basics Test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7676">
            <a:off x="5881267" y="1811409"/>
            <a:ext cx="2533650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9830">
            <a:off x="5082663" y="4448225"/>
            <a:ext cx="26416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51" y="3845212"/>
            <a:ext cx="2466975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58">
            <a:off x="3859289" y="5223708"/>
            <a:ext cx="1676400" cy="15474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7337">
            <a:off x="4475338" y="3331524"/>
            <a:ext cx="1371600" cy="10273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50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/>
              <a:t>CSS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CSS </a:t>
            </a:r>
            <a:r>
              <a:rPr lang="en-US" dirty="0"/>
              <a:t>Basics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CSS Presentation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CSS Positioning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CSS Preprocessors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+mj-lt"/>
              </a:rPr>
              <a:t>Exam Preparation</a:t>
            </a:r>
          </a:p>
          <a:p>
            <a:pPr marL="523875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CSS Styling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029200"/>
            <a:ext cx="2743200" cy="156336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6743">
            <a:off x="6697643" y="2814384"/>
            <a:ext cx="1841773" cy="1841773"/>
          </a:xfrm>
          <a:prstGeom prst="roundRect">
            <a:avLst>
              <a:gd name="adj" fmla="val 894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11871">
            <a:off x="5230025" y="3431542"/>
            <a:ext cx="1092032" cy="10920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4969">
            <a:off x="4402439" y="4843010"/>
            <a:ext cx="1529312" cy="1529312"/>
          </a:xfrm>
          <a:prstGeom prst="roundRect">
            <a:avLst>
              <a:gd name="adj" fmla="val 1081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256621">
            <a:off x="7239000" y="1290030"/>
            <a:ext cx="1478195" cy="1152702"/>
          </a:xfrm>
          <a:prstGeom prst="roundRect">
            <a:avLst>
              <a:gd name="adj" fmla="val 1588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591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/>
              <a:t>JavaScript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Intro to JavaScript development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Types and Variables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Operators and Expressions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Conditional Statements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Loops and Arrays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Exam Preparation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Practical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43075"/>
            <a:ext cx="2381250" cy="1914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6" y="3635835"/>
            <a:ext cx="1041230" cy="10274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149539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76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 smtClean="0"/>
              <a:t>JavaScript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Document Object Model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DOM Manipulation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DOM Operations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JavaScript Events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jQuery Overview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Templates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Canvas API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SVG API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Exam Preparation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Practical Exam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6981">
            <a:off x="5649759" y="1587358"/>
            <a:ext cx="2238375" cy="1792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7741">
            <a:off x="5649760" y="4349094"/>
            <a:ext cx="2238374" cy="10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 smtClean="0"/>
              <a:t>JavaScript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410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Using Objects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Advanced Functions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JavaScript OOP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Inheritance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JavaScript Patterns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Exceptions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Good Practices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Exam Preparation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Practical Exam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221">
            <a:off x="5579777" y="3404584"/>
            <a:ext cx="3116951" cy="2044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09206">
            <a:off x="6698278" y="1436081"/>
            <a:ext cx="1520971" cy="1147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01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dirty="0" smtClean="0"/>
              <a:t>JavaScript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486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Web Storages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Promises and </a:t>
            </a:r>
            <a:r>
              <a:rPr lang="en-US" dirty="0" err="1" smtClean="0"/>
              <a:t>Async</a:t>
            </a:r>
            <a:r>
              <a:rPr lang="en-US" dirty="0" smtClean="0"/>
              <a:t> Programming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HTTP and AJAX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Consuming Remote Data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Third-party APIs – Facebook, Google, etc…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JavaScript Design Patterns and SPA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Business Clouds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Exam Preparation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558553"/>
            <a:ext cx="1385047" cy="1385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58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52400"/>
            <a:ext cx="6172200" cy="838200"/>
          </a:xfrm>
        </p:spPr>
        <p:txBody>
          <a:bodyPr/>
          <a:lstStyle/>
          <a:p>
            <a:r>
              <a:rPr lang="en-US" dirty="0" smtClean="0"/>
              <a:t>Photoshop for Front-ends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brief course, covering the fundamentals skills needed for: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Slicing a PSD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Adapting PSD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Photoshop for the needs of Front-end development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Slice and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Responsive Design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Twitter Bootstrap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Support of older 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Importing Facebook, Google in our web sites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Slice and Dice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Cookies, Caching, Sprites, Minifying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etc…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UX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brief course, covering the fundamentals of UX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Introduction user-experience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User interface fundamentals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usable wireframes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Fundamentals of graphical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a design for a web application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Examination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dirty="0" smtClean="0"/>
              <a:t>Track Objectives </a:t>
            </a:r>
            <a:r>
              <a:rPr lang="en-US" dirty="0"/>
              <a:t>&amp;</a:t>
            </a:r>
            <a:br>
              <a:rPr lang="en-US" dirty="0"/>
            </a:br>
            <a:r>
              <a:rPr lang="en-US" dirty="0" smtClean="0"/>
              <a:t>Program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Introduction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Courses program</a:t>
            </a: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Trainers  Team</a:t>
            </a:r>
          </a:p>
          <a:p>
            <a:pPr>
              <a:lnSpc>
                <a:spcPct val="100000"/>
              </a:lnSpc>
              <a:tabLst/>
            </a:pPr>
            <a:r>
              <a:rPr lang="en-US" dirty="0" smtClean="0"/>
              <a:t>Recommended </a:t>
            </a:r>
            <a:r>
              <a:rPr lang="en-US" dirty="0"/>
              <a:t>B</a:t>
            </a:r>
            <a:r>
              <a:rPr lang="en-US" dirty="0" smtClean="0"/>
              <a:t>ooks and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1746" name="Picture 2" descr="http://www.colophon.com/gallery/gelman/library/toc-gelm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43000"/>
            <a:ext cx="3198951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14602"/>
            <a:ext cx="3114207" cy="1152732"/>
          </a:xfrm>
          <a:prstGeom prst="roundRect">
            <a:avLst>
              <a:gd name="adj" fmla="val 2957"/>
            </a:avLst>
          </a:prstGeom>
          <a:noFill/>
          <a:ln>
            <a:solidFill>
              <a:schemeClr val="tx2">
                <a:lumMod val="50000"/>
                <a:alpha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6800" y="838200"/>
            <a:ext cx="4167066" cy="685800"/>
          </a:xfrm>
        </p:spPr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pic>
        <p:nvPicPr>
          <p:cNvPr id="3076" name="Picture 4" descr="http://sphotos-b.ak.fbcdn.net/hphotos-ak-prn1/c0.165.851.315/p851x315/614916_3554722069095_368831937_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24062" y="2677633"/>
            <a:ext cx="2389072" cy="167287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fbcdn-sphotos-e-a.akamaihd.net/hphotos-ak-prn2/965311_663170260368264_2145063726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062" y="740532"/>
            <a:ext cx="2389072" cy="179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1"/>
          <a:stretch/>
        </p:blipFill>
        <p:spPr>
          <a:xfrm>
            <a:off x="6124063" y="4495800"/>
            <a:ext cx="2389071" cy="1860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3"/>
          <a:stretch/>
        </p:blipFill>
        <p:spPr>
          <a:xfrm>
            <a:off x="381000" y="1827970"/>
            <a:ext cx="5598621" cy="452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Manager Software Engineering</a:t>
            </a:r>
            <a:br>
              <a:rPr lang="en-US" dirty="0" smtClean="0"/>
            </a:br>
            <a:r>
              <a:rPr lang="en-US" dirty="0" smtClean="0"/>
              <a:t>@ Telerik (Progress)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Microsoft Certified Trainer (MCT)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Champion from Telerik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IT </a:t>
            </a:r>
            <a:r>
              <a:rPr lang="en-US" dirty="0"/>
              <a:t>and Informatics competitions </a:t>
            </a:r>
            <a:r>
              <a:rPr lang="en-US" dirty="0" smtClean="0"/>
              <a:t>winner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Student in Sofia University (Computer Science)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 [at] telerik.com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GitHub: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github.com/NikolayIT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3000"/>
            <a:ext cx="1676400" cy="2235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7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800" y="1143000"/>
            <a:ext cx="182880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</a:t>
            </a:r>
            <a:br>
              <a:rPr lang="en-US" dirty="0" smtClean="0"/>
            </a:br>
            <a:r>
              <a:rPr lang="en-US" dirty="0" smtClean="0"/>
              <a:t>competitions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Champion from Telerik Software </a:t>
            </a:r>
            <a:r>
              <a:rPr lang="en-US" dirty="0" smtClean="0"/>
              <a:t>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Experience with Web and Mobile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Proficient with JavaScript and .NET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4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Ivaylo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Technical Trainer @ Telerik Academy</a:t>
            </a:r>
          </a:p>
          <a:p>
            <a:pPr lvl="1"/>
            <a:r>
              <a:rPr lang="en-US" dirty="0"/>
              <a:t>Mathematical </a:t>
            </a:r>
            <a:r>
              <a:rPr lang="en-US" dirty="0" smtClean="0"/>
              <a:t>competitions</a:t>
            </a:r>
            <a:br>
              <a:rPr lang="en-US" dirty="0" smtClean="0"/>
            </a:br>
            <a:r>
              <a:rPr lang="en-US" dirty="0" smtClean="0"/>
              <a:t>contestant</a:t>
            </a:r>
          </a:p>
          <a:p>
            <a:pPr lvl="1"/>
            <a:r>
              <a:rPr lang="en-US" dirty="0"/>
              <a:t>Champion from </a:t>
            </a:r>
            <a:r>
              <a:rPr lang="en-US" dirty="0" smtClean="0"/>
              <a:t>Telerik Software Academy</a:t>
            </a:r>
          </a:p>
          <a:p>
            <a:pPr lvl="1"/>
            <a:r>
              <a:rPr lang="en-US" dirty="0" smtClean="0"/>
              <a:t>E-mail: </a:t>
            </a:r>
            <a:r>
              <a:rPr lang="en-US" dirty="0" err="1" smtClean="0"/>
              <a:t>ivaylo.kenov</a:t>
            </a:r>
            <a:r>
              <a:rPr lang="en-US" dirty="0" smtClean="0"/>
              <a:t> [at] telerik.com</a:t>
            </a:r>
          </a:p>
          <a:p>
            <a:pPr lvl="1"/>
            <a:r>
              <a:rPr lang="en-US" dirty="0" smtClean="0"/>
              <a:t>Champion in OOP and DSA</a:t>
            </a:r>
          </a:p>
          <a:p>
            <a:pPr lvl="1"/>
            <a:r>
              <a:rPr lang="en-US" dirty="0"/>
              <a:t>Blog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://ivaylo.bgcoder.com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GitHub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https://github.com/ivaylokenov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066800"/>
            <a:ext cx="1614609" cy="2152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4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Evlogi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Hristov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Technical Trainer</a:t>
            </a:r>
            <a:br>
              <a:rPr lang="en-US" dirty="0" smtClean="0"/>
            </a:br>
            <a:r>
              <a:rPr lang="en-US" dirty="0" smtClean="0"/>
              <a:t>@ Telerik Software </a:t>
            </a:r>
            <a:r>
              <a:rPr lang="en-US" dirty="0"/>
              <a:t>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Graduate </a:t>
            </a:r>
            <a:r>
              <a:rPr lang="en-US" dirty="0"/>
              <a:t>from the </a:t>
            </a:r>
            <a:r>
              <a:rPr lang="en-US" dirty="0" smtClean="0"/>
              <a:t>fourth season</a:t>
            </a:r>
            <a:br>
              <a:rPr lang="en-US" dirty="0" smtClean="0"/>
            </a:br>
            <a:r>
              <a:rPr lang="en-US" dirty="0" smtClean="0"/>
              <a:t>of Telerik </a:t>
            </a:r>
            <a:r>
              <a:rPr lang="en-US" dirty="0"/>
              <a:t>Software </a:t>
            </a:r>
            <a:r>
              <a:rPr lang="en-US" dirty="0" smtClean="0"/>
              <a:t>Academy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Ex-developer, </a:t>
            </a:r>
            <a:r>
              <a:rPr lang="en-US" dirty="0" err="1" smtClean="0"/>
              <a:t>Sharepoint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E-mail: </a:t>
            </a:r>
            <a:r>
              <a:rPr lang="en-US" dirty="0" err="1" smtClean="0"/>
              <a:t>evlogi.hristov</a:t>
            </a:r>
            <a:r>
              <a:rPr lang="en-US" dirty="0" smtClean="0"/>
              <a:t> [at] 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443" y="1170551"/>
            <a:ext cx="1763570" cy="2258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6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90600"/>
            <a:ext cx="7315200" cy="5638800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800" u="sng" dirty="0">
                <a:hlinkClick r:id="rId3"/>
              </a:rPr>
              <a:t>“Designing with Web Standards”</a:t>
            </a:r>
            <a:r>
              <a:rPr lang="en-US" sz="2800" dirty="0"/>
              <a:t>, </a:t>
            </a:r>
            <a:r>
              <a:rPr lang="en-US" sz="2800" dirty="0" smtClean="0"/>
              <a:t>               Jeffrey </a:t>
            </a:r>
            <a:r>
              <a:rPr lang="en-US" sz="2800" dirty="0" err="1"/>
              <a:t>Zeldman</a:t>
            </a:r>
            <a:r>
              <a:rPr lang="en-US" sz="2800" dirty="0"/>
              <a:t>, New Riders Press, 2005, </a:t>
            </a:r>
            <a:r>
              <a:rPr lang="en-US" sz="2800" dirty="0" smtClean="0"/>
              <a:t>ISBN 9780321616951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2800" dirty="0" smtClean="0"/>
              <a:t>"</a:t>
            </a:r>
            <a:r>
              <a:rPr lang="en-US" sz="2800" u="sng" dirty="0" smtClean="0">
                <a:hlinkClick r:id="rId4"/>
              </a:rPr>
              <a:t>HTML &amp; XHTML: The Definitive Guide, Sixth Edition</a:t>
            </a:r>
            <a:r>
              <a:rPr lang="en-US" sz="2800" dirty="0" smtClean="0"/>
              <a:t>", Chuck </a:t>
            </a:r>
            <a:r>
              <a:rPr lang="en-US" sz="2800" dirty="0" err="1" smtClean="0"/>
              <a:t>Musciano</a:t>
            </a:r>
            <a:r>
              <a:rPr lang="en-US" sz="2800" dirty="0" smtClean="0"/>
              <a:t>, Bill Kennedy, O'Reilly, 2006, ISBN 9780596527327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 smtClean="0"/>
          </a:p>
          <a:p>
            <a:pPr marL="0" lvl="0" indent="0">
              <a:lnSpc>
                <a:spcPct val="90000"/>
              </a:lnSpc>
              <a:buNone/>
            </a:pPr>
            <a:r>
              <a:rPr lang="en-US" sz="2800" dirty="0" smtClean="0"/>
              <a:t>"</a:t>
            </a:r>
            <a:r>
              <a:rPr lang="en-US" sz="2800" u="sng" dirty="0">
                <a:hlinkClick r:id="rId5"/>
              </a:rPr>
              <a:t>CSS: The Definitive Guide, Third Edition</a:t>
            </a:r>
            <a:r>
              <a:rPr lang="en-US" sz="2800" dirty="0"/>
              <a:t>", Eric Meyer, O'Reilly, 2006, </a:t>
            </a:r>
            <a:r>
              <a:rPr lang="en-US" sz="2800" dirty="0" smtClean="0"/>
              <a:t>ISBN 9780596527334</a:t>
            </a:r>
          </a:p>
          <a:p>
            <a:pPr marL="0" lvl="0" indent="0">
              <a:lnSpc>
                <a:spcPct val="90000"/>
              </a:lnSpc>
              <a:buNone/>
            </a:pPr>
            <a:endParaRPr lang="en-US" sz="2800" u="sng" dirty="0" smtClean="0">
              <a:hlinkClick r:id="rId6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sz="2800" u="sng" dirty="0" smtClean="0">
                <a:hlinkClick r:id="rId6"/>
              </a:rPr>
              <a:t>“PPK on JavaScript”</a:t>
            </a:r>
            <a:r>
              <a:rPr lang="en-US" sz="2800" dirty="0" smtClean="0"/>
              <a:t>, Peter Paul-Koch, New Riders Press, 2006, ISBN 9780321423306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026" name="Picture 2" descr="http://bau-images.tangentone.com.au/images/ar/97803216/9780321616951/180/0/plain/designing-with-web-standards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4" y="973667"/>
            <a:ext cx="981455" cy="125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thewinkstore.com/files/ingram/small/032148946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82" y="5336274"/>
            <a:ext cx="98145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51KMZ7UOlnL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4" y="2406118"/>
            <a:ext cx="984504" cy="12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dn4.fishpond.co.nz/9780596527334-crop-325x325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82" y="3871196"/>
            <a:ext cx="984504" cy="1295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HTML Basics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1676400"/>
            <a:ext cx="7924800" cy="9144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telerikacademy.com/Forum/Category/2/front-end-development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9416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academy.telerik.com/student-courses/web-design-and-ui/about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2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telerikacademy.com/…/front-end-developer-2015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Sublime Text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2/3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Notepad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++</a:t>
            </a:r>
            <a:endParaRPr lang="bg-BG" dirty="0" smtClean="0">
              <a:latin typeface="+mj-lt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Jetbrains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WebStorm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Aptana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Studio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Atom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Studio 2013 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hlinkClick r:id="rId3"/>
              </a:rPr>
              <a:t>Visual </a:t>
            </a:r>
            <a:r>
              <a:rPr lang="en-US" sz="2400" dirty="0">
                <a:hlinkClick r:id="rId3"/>
              </a:rPr>
              <a:t>Studio Community 2013</a:t>
            </a:r>
            <a:r>
              <a:rPr lang="en-US" sz="2400" dirty="0"/>
              <a:t> (free version of  VS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2013</a:t>
            </a:r>
            <a:r>
              <a:rPr lang="en-US" sz="24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Any text editor that is convenient with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096870"/>
            <a:ext cx="7924800" cy="1295400"/>
          </a:xfrm>
        </p:spPr>
        <p:txBody>
          <a:bodyPr/>
          <a:lstStyle/>
          <a:p>
            <a:r>
              <a:rPr lang="en-US" dirty="0" smtClean="0"/>
              <a:t>Web Front-end Track: </a:t>
            </a:r>
            <a:br>
              <a:rPr lang="en-US" dirty="0" smtClean="0"/>
            </a:br>
            <a:r>
              <a:rPr lang="en-US" dirty="0" smtClean="0"/>
              <a:t>Objectives &amp; Program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43599"/>
            <a:ext cx="7924800" cy="569120"/>
          </a:xfrm>
        </p:spPr>
        <p:txBody>
          <a:bodyPr/>
          <a:lstStyle/>
          <a:p>
            <a:r>
              <a:rPr lang="en-US" dirty="0"/>
              <a:t>What Topics Shall We Cover?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62001"/>
            <a:ext cx="3524039" cy="281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6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Front-end Track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About the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</a:t>
            </a:r>
            <a:r>
              <a:rPr lang="en-US" sz="3000" dirty="0" smtClean="0"/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ront-end </a:t>
            </a:r>
            <a:r>
              <a:rPr lang="en-US" sz="3000" dirty="0" smtClean="0"/>
              <a:t>track objectives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Provide </a:t>
            </a:r>
            <a:r>
              <a:rPr lang="en-US" dirty="0"/>
              <a:t>concepts, </a:t>
            </a:r>
            <a:r>
              <a:rPr lang="en-US" dirty="0" smtClean="0"/>
              <a:t>technologies and </a:t>
            </a:r>
            <a:br>
              <a:rPr lang="en-US" dirty="0" smtClean="0"/>
            </a:br>
            <a:r>
              <a:rPr lang="en-US" dirty="0" smtClean="0"/>
              <a:t>skills </a:t>
            </a:r>
            <a:r>
              <a:rPr lang="en-US" dirty="0"/>
              <a:t>for </a:t>
            </a:r>
            <a:r>
              <a:rPr lang="en-US" dirty="0" smtClean="0"/>
              <a:t>web front-end development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Teach the basics of creating user interface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Ending with creating of web applications entirely with JavaScript, HTML and CSS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More info: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800" dirty="0" smtClean="0">
                <a:hlinkClick r:id="rId3"/>
              </a:rPr>
              <a:t>telerikacademy.com/…/front-end-developer-2015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Web Front-end Track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924800" cy="5691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3048000"/>
            <a:ext cx="5239481" cy="3067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2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Front-end </a:t>
            </a:r>
            <a:br>
              <a:rPr lang="en-US" dirty="0" smtClean="0"/>
            </a:br>
            <a:r>
              <a:rPr lang="en-US" dirty="0" smtClean="0"/>
              <a:t>Track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The web front-end track aims at covering the needed skills for development of the front-end of web applications</a:t>
            </a:r>
          </a:p>
          <a:p>
            <a:pPr lvl="1"/>
            <a:r>
              <a:rPr lang="en-US" dirty="0" smtClean="0"/>
              <a:t>No C#, Java or other programming language is needed</a:t>
            </a:r>
          </a:p>
          <a:p>
            <a:pPr lvl="2"/>
            <a:r>
              <a:rPr lang="en-US" dirty="0" smtClean="0"/>
              <a:t>JavaScript will be covered during the courses</a:t>
            </a:r>
          </a:p>
          <a:p>
            <a:pPr lvl="1"/>
            <a:r>
              <a:rPr lang="en-US" dirty="0" smtClean="0"/>
              <a:t>New students will join the Academy</a:t>
            </a:r>
          </a:p>
          <a:p>
            <a:pPr lvl="2"/>
            <a:r>
              <a:rPr lang="en-US" dirty="0" smtClean="0"/>
              <a:t>With the option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join the Front-end track</a:t>
            </a:r>
          </a:p>
          <a:p>
            <a:pPr lvl="3"/>
            <a:r>
              <a:rPr lang="en-US" dirty="0" smtClean="0"/>
              <a:t>And only the front-end 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7" t="-781" r="-567" b="2818"/>
          <a:stretch/>
        </p:blipFill>
        <p:spPr>
          <a:xfrm>
            <a:off x="1820032" y="762000"/>
            <a:ext cx="5503937" cy="5943600"/>
          </a:xfrm>
          <a:prstGeom prst="roundRect">
            <a:avLst>
              <a:gd name="adj" fmla="val 702"/>
            </a:avLst>
          </a:prstGeom>
          <a:solidFill>
            <a:srgbClr val="FFFFFF"/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Front-end Courses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Front-end Courses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1546577"/>
          </a:xfrm>
        </p:spPr>
        <p:txBody>
          <a:bodyPr>
            <a:spAutoFit/>
          </a:bodyPr>
          <a:lstStyle/>
          <a:p>
            <a:r>
              <a:rPr lang="en-US" sz="3000" dirty="0" smtClean="0"/>
              <a:t>The admission for the </a:t>
            </a:r>
            <a:br>
              <a:rPr lang="en-US" sz="3000" dirty="0" smtClean="0"/>
            </a:br>
            <a:r>
              <a:rPr lang="en-US" sz="3000" dirty="0" smtClean="0"/>
              <a:t>track will be </a:t>
            </a: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</a:rPr>
              <a:t>after</a:t>
            </a:r>
            <a:br>
              <a:rPr lang="en-US" sz="3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</a:rPr>
              <a:t>JS Fundamentals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59" t="-3572" r="-3559" b="-3892"/>
          <a:stretch/>
        </p:blipFill>
        <p:spPr>
          <a:xfrm>
            <a:off x="4420901" y="1066800"/>
            <a:ext cx="4494499" cy="5105400"/>
          </a:xfrm>
          <a:prstGeom prst="roundRect">
            <a:avLst>
              <a:gd name="adj" fmla="val 702"/>
            </a:avLst>
          </a:prstGeom>
          <a:solidFill>
            <a:srgbClr val="FFFFFF"/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01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Front-end Courses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1546577"/>
          </a:xfrm>
        </p:spPr>
        <p:txBody>
          <a:bodyPr>
            <a:spAutoFit/>
          </a:bodyPr>
          <a:lstStyle/>
          <a:p>
            <a:r>
              <a:rPr lang="en-US" sz="3000" dirty="0" smtClean="0"/>
              <a:t>The admission for the </a:t>
            </a:r>
            <a:br>
              <a:rPr lang="en-US" sz="3000" dirty="0" smtClean="0"/>
            </a:br>
            <a:r>
              <a:rPr lang="en-US" sz="3000" dirty="0" smtClean="0"/>
              <a:t>track will be </a:t>
            </a: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</a:rPr>
              <a:t>after</a:t>
            </a:r>
            <a:br>
              <a:rPr lang="en-US" sz="3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</a:rPr>
              <a:t>JS Fundamentals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224443"/>
            <a:ext cx="8686800" cy="2031325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Students in the </a:t>
            </a:r>
            <a:br>
              <a:rPr lang="en-US" sz="3000" dirty="0" smtClean="0"/>
            </a:br>
            <a:r>
              <a:rPr lang="en-US" sz="3000" dirty="0" smtClean="0"/>
              <a:t>front-end track </a:t>
            </a:r>
            <a:br>
              <a:rPr lang="en-US" sz="3000" dirty="0" smtClean="0"/>
            </a:b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</a:rPr>
              <a:t>cannot apply</a:t>
            </a:r>
            <a:r>
              <a:rPr lang="en-US" sz="3000" dirty="0" smtClean="0"/>
              <a:t> for</a:t>
            </a:r>
            <a:br>
              <a:rPr lang="en-US" sz="3000" dirty="0" smtClean="0"/>
            </a:br>
            <a:r>
              <a:rPr lang="en-US" sz="3000" dirty="0" smtClean="0"/>
              <a:t>Mobile, Web or QA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59" t="-3572" r="-3559" b="-3892"/>
          <a:stretch/>
        </p:blipFill>
        <p:spPr>
          <a:xfrm>
            <a:off x="4420901" y="1066800"/>
            <a:ext cx="4494499" cy="5105400"/>
          </a:xfrm>
          <a:prstGeom prst="roundRect">
            <a:avLst>
              <a:gd name="adj" fmla="val 702"/>
            </a:avLst>
          </a:prstGeom>
          <a:solidFill>
            <a:srgbClr val="FFFFFF"/>
          </a:solidFill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40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2139</TotalTime>
  <Words>674</Words>
  <Application>Microsoft Office PowerPoint</Application>
  <PresentationFormat>On-screen Show (4:3)</PresentationFormat>
  <Paragraphs>233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</vt:lpstr>
      <vt:lpstr>Consolas</vt:lpstr>
      <vt:lpstr>Corbel</vt:lpstr>
      <vt:lpstr>Wingdings 2</vt:lpstr>
      <vt:lpstr>Telerik Academy theme</vt:lpstr>
      <vt:lpstr>Web Front-end  Track Introduction</vt:lpstr>
      <vt:lpstr>Table of Contents</vt:lpstr>
      <vt:lpstr>Web Front-end Track:  Objectives &amp; Program</vt:lpstr>
      <vt:lpstr>About the Track</vt:lpstr>
      <vt:lpstr>Web Front-end Track</vt:lpstr>
      <vt:lpstr>Web Front-end  Track Introduction</vt:lpstr>
      <vt:lpstr>Web Front-end Courses </vt:lpstr>
      <vt:lpstr>Web Front-end Courses </vt:lpstr>
      <vt:lpstr>Web Front-end Courses </vt:lpstr>
      <vt:lpstr>Track Curriculum</vt:lpstr>
      <vt:lpstr>HTML Basics</vt:lpstr>
      <vt:lpstr>CSS Styling</vt:lpstr>
      <vt:lpstr>JavaScript Fundamentals</vt:lpstr>
      <vt:lpstr>JavaScript UI</vt:lpstr>
      <vt:lpstr>JavaScript OOP</vt:lpstr>
      <vt:lpstr>JavaScript Applications</vt:lpstr>
      <vt:lpstr>Photoshop for Front-ends</vt:lpstr>
      <vt:lpstr>Slice and Dice</vt:lpstr>
      <vt:lpstr>UX Design</vt:lpstr>
      <vt:lpstr>Trainers Team</vt:lpstr>
      <vt:lpstr>Trainers Team</vt:lpstr>
      <vt:lpstr>Trainers Team (2)</vt:lpstr>
      <vt:lpstr>Trainers Team (3)</vt:lpstr>
      <vt:lpstr>Trainers Team (4)</vt:lpstr>
      <vt:lpstr>Recommended Books</vt:lpstr>
      <vt:lpstr>Recommended Books</vt:lpstr>
      <vt:lpstr>Track Web Site &amp; Forums</vt:lpstr>
      <vt:lpstr>Telerik Integrated Learning System (TILS)</vt:lpstr>
      <vt:lpstr>Required Software</vt:lpstr>
      <vt:lpstr>Web Front-end Track</vt:lpstr>
      <vt:lpstr>Free Trainings @ Telerik Academy</vt:lpstr>
    </vt:vector>
  </TitlesOfParts>
  <Company>Telerik Corporation</Company>
  <LinksUpToDate>false</LinksUpToDate>
  <SharedDoc>false</SharedDoc>
  <HyperlinkBase>http://html5course.telerik.com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UI Technologies</dc:title>
  <dc:subject>Web Design with HTML5, CSS3 and JavaScript Course</dc:subject>
  <dc:creator>Doncho Minkov;svetlin@nakov.com</dc:creator>
  <cp:keywords>HTML, Free course, JavaScript, jQuery, WordPress, Web Applications, Web Services, CSS, Content Management Systems, Telerik Software Academy, Telerik Academy, Free courses for developers, Web design course, Web front-end course, Free training materials</cp:keywords>
  <dc:description>Web Design with HTML5, CSS3 and JavaScript free training course overview _x000d_
Telerik Software Academy: http://html5course.telerik.com _x000d_
The website and all video materials are in Bulgarian _x000d_
About Telerik and Telerik Academy; About the Course; Requirements; Course Curriculum; Trainers Team; Schedule; Assessment, Exams, Certification; Resources</dc:description>
  <cp:lastModifiedBy>Nikolay Kostov</cp:lastModifiedBy>
  <cp:revision>484</cp:revision>
  <dcterms:created xsi:type="dcterms:W3CDTF">2007-12-08T16:03:35Z</dcterms:created>
  <dcterms:modified xsi:type="dcterms:W3CDTF">2015-04-15T10:50:06Z</dcterms:modified>
  <cp:category>Web Design, HTML, HTML5</cp:category>
</cp:coreProperties>
</file>