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73"/>
  </p:sldMasterIdLst>
  <p:notesMasterIdLst>
    <p:notesMasterId r:id="rId159"/>
  </p:notesMasterIdLst>
  <p:handoutMasterIdLst>
    <p:handoutMasterId r:id="rId160"/>
  </p:handoutMasterIdLst>
  <p:sldIdLst>
    <p:sldId id="320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38" r:id="rId82"/>
    <p:sldId id="440" r:id="rId83"/>
    <p:sldId id="441" r:id="rId84"/>
    <p:sldId id="443" r:id="rId85"/>
    <p:sldId id="322" r:id="rId86"/>
    <p:sldId id="332" r:id="rId87"/>
    <p:sldId id="324" r:id="rId88"/>
    <p:sldId id="336" r:id="rId89"/>
    <p:sldId id="361" r:id="rId90"/>
    <p:sldId id="362" r:id="rId91"/>
    <p:sldId id="365" r:id="rId92"/>
    <p:sldId id="366" r:id="rId93"/>
    <p:sldId id="368" r:id="rId94"/>
    <p:sldId id="372" r:id="rId95"/>
    <p:sldId id="370" r:id="rId96"/>
    <p:sldId id="373" r:id="rId97"/>
    <p:sldId id="374" r:id="rId98"/>
    <p:sldId id="409" r:id="rId99"/>
    <p:sldId id="375" r:id="rId100"/>
    <p:sldId id="408" r:id="rId101"/>
    <p:sldId id="376" r:id="rId102"/>
    <p:sldId id="380" r:id="rId103"/>
    <p:sldId id="381" r:id="rId104"/>
    <p:sldId id="434" r:id="rId105"/>
    <p:sldId id="382" r:id="rId106"/>
    <p:sldId id="403" r:id="rId107"/>
    <p:sldId id="337" r:id="rId108"/>
    <p:sldId id="338" r:id="rId109"/>
    <p:sldId id="328" r:id="rId110"/>
    <p:sldId id="340" r:id="rId111"/>
    <p:sldId id="329" r:id="rId112"/>
    <p:sldId id="341" r:id="rId113"/>
    <p:sldId id="347" r:id="rId114"/>
    <p:sldId id="343" r:id="rId115"/>
    <p:sldId id="350" r:id="rId116"/>
    <p:sldId id="357" r:id="rId117"/>
    <p:sldId id="435" r:id="rId118"/>
    <p:sldId id="344" r:id="rId119"/>
    <p:sldId id="353" r:id="rId120"/>
    <p:sldId id="345" r:id="rId121"/>
    <p:sldId id="358" r:id="rId122"/>
    <p:sldId id="406" r:id="rId123"/>
    <p:sldId id="359" r:id="rId124"/>
    <p:sldId id="426" r:id="rId125"/>
    <p:sldId id="427" r:id="rId126"/>
    <p:sldId id="428" r:id="rId127"/>
    <p:sldId id="429" r:id="rId128"/>
    <p:sldId id="430" r:id="rId129"/>
    <p:sldId id="431" r:id="rId130"/>
    <p:sldId id="432" r:id="rId131"/>
    <p:sldId id="433" r:id="rId132"/>
    <p:sldId id="383" r:id="rId133"/>
    <p:sldId id="384" r:id="rId134"/>
    <p:sldId id="385" r:id="rId135"/>
    <p:sldId id="388" r:id="rId136"/>
    <p:sldId id="391" r:id="rId137"/>
    <p:sldId id="392" r:id="rId138"/>
    <p:sldId id="400" r:id="rId139"/>
    <p:sldId id="401" r:id="rId140"/>
    <p:sldId id="398" r:id="rId141"/>
    <p:sldId id="399" r:id="rId142"/>
    <p:sldId id="407" r:id="rId143"/>
    <p:sldId id="421" r:id="rId144"/>
    <p:sldId id="411" r:id="rId145"/>
    <p:sldId id="412" r:id="rId146"/>
    <p:sldId id="436" r:id="rId147"/>
    <p:sldId id="437" r:id="rId148"/>
    <p:sldId id="413" r:id="rId149"/>
    <p:sldId id="414" r:id="rId150"/>
    <p:sldId id="415" r:id="rId151"/>
    <p:sldId id="418" r:id="rId152"/>
    <p:sldId id="417" r:id="rId153"/>
    <p:sldId id="419" r:id="rId154"/>
    <p:sldId id="422" r:id="rId155"/>
    <p:sldId id="420" r:id="rId156"/>
    <p:sldId id="445" r:id="rId157"/>
    <p:sldId id="444" r:id="rId1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47" autoAdjust="0"/>
    <p:restoredTop sz="89946" autoAdjust="0"/>
  </p:normalViewPr>
  <p:slideViewPr>
    <p:cSldViewPr>
      <p:cViewPr varScale="1">
        <p:scale>
          <a:sx n="101" d="100"/>
          <a:sy n="101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4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1.xml"/><Relationship Id="rId89" Type="http://schemas.openxmlformats.org/officeDocument/2006/relationships/slide" Target="slides/slide16.xml"/><Relationship Id="rId112" Type="http://schemas.openxmlformats.org/officeDocument/2006/relationships/slide" Target="slides/slide39.xml"/><Relationship Id="rId133" Type="http://schemas.openxmlformats.org/officeDocument/2006/relationships/slide" Target="slides/slide60.xml"/><Relationship Id="rId138" Type="http://schemas.openxmlformats.org/officeDocument/2006/relationships/slide" Target="slides/slide65.xml"/><Relationship Id="rId154" Type="http://schemas.openxmlformats.org/officeDocument/2006/relationships/slide" Target="slides/slide81.xml"/><Relationship Id="rId159" Type="http://schemas.openxmlformats.org/officeDocument/2006/relationships/notesMaster" Target="notesMasters/notesMaster1.xml"/><Relationship Id="rId16" Type="http://schemas.openxmlformats.org/officeDocument/2006/relationships/customXml" Target="../customXml/item16.xml"/><Relationship Id="rId107" Type="http://schemas.openxmlformats.org/officeDocument/2006/relationships/slide" Target="slides/slide34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.xml"/><Relationship Id="rId79" Type="http://schemas.openxmlformats.org/officeDocument/2006/relationships/slide" Target="slides/slide6.xml"/><Relationship Id="rId102" Type="http://schemas.openxmlformats.org/officeDocument/2006/relationships/slide" Target="slides/slide29.xml"/><Relationship Id="rId123" Type="http://schemas.openxmlformats.org/officeDocument/2006/relationships/slide" Target="slides/slide50.xml"/><Relationship Id="rId128" Type="http://schemas.openxmlformats.org/officeDocument/2006/relationships/slide" Target="slides/slide55.xml"/><Relationship Id="rId144" Type="http://schemas.openxmlformats.org/officeDocument/2006/relationships/slide" Target="slides/slide71.xml"/><Relationship Id="rId149" Type="http://schemas.openxmlformats.org/officeDocument/2006/relationships/slide" Target="slides/slide76.xml"/><Relationship Id="rId5" Type="http://schemas.openxmlformats.org/officeDocument/2006/relationships/customXml" Target="../customXml/item5.xml"/><Relationship Id="rId90" Type="http://schemas.openxmlformats.org/officeDocument/2006/relationships/slide" Target="slides/slide17.xml"/><Relationship Id="rId95" Type="http://schemas.openxmlformats.org/officeDocument/2006/relationships/slide" Target="slides/slide22.xml"/><Relationship Id="rId160" Type="http://schemas.openxmlformats.org/officeDocument/2006/relationships/handoutMaster" Target="handoutMasters/handoutMaster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40.xml"/><Relationship Id="rId118" Type="http://schemas.openxmlformats.org/officeDocument/2006/relationships/slide" Target="slides/slide45.xml"/><Relationship Id="rId134" Type="http://schemas.openxmlformats.org/officeDocument/2006/relationships/slide" Target="slides/slide61.xml"/><Relationship Id="rId139" Type="http://schemas.openxmlformats.org/officeDocument/2006/relationships/slide" Target="slides/slide66.xml"/><Relationship Id="rId80" Type="http://schemas.openxmlformats.org/officeDocument/2006/relationships/slide" Target="slides/slide7.xml"/><Relationship Id="rId85" Type="http://schemas.openxmlformats.org/officeDocument/2006/relationships/slide" Target="slides/slide12.xml"/><Relationship Id="rId150" Type="http://schemas.openxmlformats.org/officeDocument/2006/relationships/slide" Target="slides/slide77.xml"/><Relationship Id="rId155" Type="http://schemas.openxmlformats.org/officeDocument/2006/relationships/slide" Target="slides/slide8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30.xml"/><Relationship Id="rId108" Type="http://schemas.openxmlformats.org/officeDocument/2006/relationships/slide" Target="slides/slide35.xml"/><Relationship Id="rId124" Type="http://schemas.openxmlformats.org/officeDocument/2006/relationships/slide" Target="slides/slide51.xml"/><Relationship Id="rId129" Type="http://schemas.openxmlformats.org/officeDocument/2006/relationships/slide" Target="slides/slide56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slide" Target="slides/slide2.xml"/><Relationship Id="rId91" Type="http://schemas.openxmlformats.org/officeDocument/2006/relationships/slide" Target="slides/slide18.xml"/><Relationship Id="rId96" Type="http://schemas.openxmlformats.org/officeDocument/2006/relationships/slide" Target="slides/slide23.xml"/><Relationship Id="rId140" Type="http://schemas.openxmlformats.org/officeDocument/2006/relationships/slide" Target="slides/slide67.xml"/><Relationship Id="rId145" Type="http://schemas.openxmlformats.org/officeDocument/2006/relationships/slide" Target="slides/slide72.xml"/><Relationship Id="rId16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3.xml"/><Relationship Id="rId114" Type="http://schemas.openxmlformats.org/officeDocument/2006/relationships/slide" Target="slides/slide41.xml"/><Relationship Id="rId119" Type="http://schemas.openxmlformats.org/officeDocument/2006/relationships/slide" Target="slides/slide46.xml"/><Relationship Id="rId127" Type="http://schemas.openxmlformats.org/officeDocument/2006/relationships/slide" Target="slides/slide5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Master" Target="slideMasters/slideMaster1.xml"/><Relationship Id="rId78" Type="http://schemas.openxmlformats.org/officeDocument/2006/relationships/slide" Target="slides/slide5.xml"/><Relationship Id="rId81" Type="http://schemas.openxmlformats.org/officeDocument/2006/relationships/slide" Target="slides/slide8.xml"/><Relationship Id="rId86" Type="http://schemas.openxmlformats.org/officeDocument/2006/relationships/slide" Target="slides/slide13.xml"/><Relationship Id="rId94" Type="http://schemas.openxmlformats.org/officeDocument/2006/relationships/slide" Target="slides/slide21.xml"/><Relationship Id="rId99" Type="http://schemas.openxmlformats.org/officeDocument/2006/relationships/slide" Target="slides/slide26.xml"/><Relationship Id="rId101" Type="http://schemas.openxmlformats.org/officeDocument/2006/relationships/slide" Target="slides/slide28.xml"/><Relationship Id="rId122" Type="http://schemas.openxmlformats.org/officeDocument/2006/relationships/slide" Target="slides/slide49.xml"/><Relationship Id="rId130" Type="http://schemas.openxmlformats.org/officeDocument/2006/relationships/slide" Target="slides/slide57.xml"/><Relationship Id="rId135" Type="http://schemas.openxmlformats.org/officeDocument/2006/relationships/slide" Target="slides/slide62.xml"/><Relationship Id="rId143" Type="http://schemas.openxmlformats.org/officeDocument/2006/relationships/slide" Target="slides/slide70.xml"/><Relationship Id="rId148" Type="http://schemas.openxmlformats.org/officeDocument/2006/relationships/slide" Target="slides/slide75.xml"/><Relationship Id="rId151" Type="http://schemas.openxmlformats.org/officeDocument/2006/relationships/slide" Target="slides/slide78.xml"/><Relationship Id="rId156" Type="http://schemas.openxmlformats.org/officeDocument/2006/relationships/slide" Target="slides/slide83.xml"/><Relationship Id="rId16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3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3.xml"/><Relationship Id="rId97" Type="http://schemas.openxmlformats.org/officeDocument/2006/relationships/slide" Target="slides/slide24.xml"/><Relationship Id="rId104" Type="http://schemas.openxmlformats.org/officeDocument/2006/relationships/slide" Target="slides/slide31.xml"/><Relationship Id="rId120" Type="http://schemas.openxmlformats.org/officeDocument/2006/relationships/slide" Target="slides/slide47.xml"/><Relationship Id="rId125" Type="http://schemas.openxmlformats.org/officeDocument/2006/relationships/slide" Target="slides/slide52.xml"/><Relationship Id="rId141" Type="http://schemas.openxmlformats.org/officeDocument/2006/relationships/slide" Target="slides/slide68.xml"/><Relationship Id="rId146" Type="http://schemas.openxmlformats.org/officeDocument/2006/relationships/slide" Target="slides/slide7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9.xml"/><Relationship Id="rId16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4.xml"/><Relationship Id="rId110" Type="http://schemas.openxmlformats.org/officeDocument/2006/relationships/slide" Target="slides/slide37.xml"/><Relationship Id="rId115" Type="http://schemas.openxmlformats.org/officeDocument/2006/relationships/slide" Target="slides/slide42.xml"/><Relationship Id="rId131" Type="http://schemas.openxmlformats.org/officeDocument/2006/relationships/slide" Target="slides/slide58.xml"/><Relationship Id="rId136" Type="http://schemas.openxmlformats.org/officeDocument/2006/relationships/slide" Target="slides/slide63.xml"/><Relationship Id="rId157" Type="http://schemas.openxmlformats.org/officeDocument/2006/relationships/slide" Target="slides/slide84.xml"/><Relationship Id="rId61" Type="http://schemas.openxmlformats.org/officeDocument/2006/relationships/customXml" Target="../customXml/item61.xml"/><Relationship Id="rId82" Type="http://schemas.openxmlformats.org/officeDocument/2006/relationships/slide" Target="slides/slide9.xml"/><Relationship Id="rId152" Type="http://schemas.openxmlformats.org/officeDocument/2006/relationships/slide" Target="slides/slide7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4.xml"/><Relationship Id="rId100" Type="http://schemas.openxmlformats.org/officeDocument/2006/relationships/slide" Target="slides/slide27.xml"/><Relationship Id="rId105" Type="http://schemas.openxmlformats.org/officeDocument/2006/relationships/slide" Target="slides/slide32.xml"/><Relationship Id="rId126" Type="http://schemas.openxmlformats.org/officeDocument/2006/relationships/slide" Target="slides/slide53.xml"/><Relationship Id="rId147" Type="http://schemas.openxmlformats.org/officeDocument/2006/relationships/slide" Target="slides/slide7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20.xml"/><Relationship Id="rId98" Type="http://schemas.openxmlformats.org/officeDocument/2006/relationships/slide" Target="slides/slide25.xml"/><Relationship Id="rId121" Type="http://schemas.openxmlformats.org/officeDocument/2006/relationships/slide" Target="slides/slide48.xml"/><Relationship Id="rId142" Type="http://schemas.openxmlformats.org/officeDocument/2006/relationships/slide" Target="slides/slide69.xml"/><Relationship Id="rId163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43.xml"/><Relationship Id="rId137" Type="http://schemas.openxmlformats.org/officeDocument/2006/relationships/slide" Target="slides/slide64.xml"/><Relationship Id="rId158" Type="http://schemas.openxmlformats.org/officeDocument/2006/relationships/slide" Target="slides/slide8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slide" Target="slides/slide10.xml"/><Relationship Id="rId88" Type="http://schemas.openxmlformats.org/officeDocument/2006/relationships/slide" Target="slides/slide15.xml"/><Relationship Id="rId111" Type="http://schemas.openxmlformats.org/officeDocument/2006/relationships/slide" Target="slides/slide38.xml"/><Relationship Id="rId132" Type="http://schemas.openxmlformats.org/officeDocument/2006/relationships/slide" Target="slides/slide59.xml"/><Relationship Id="rId153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4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9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41.xml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4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4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We have the following User-Agent </a:t>
            </a:r>
            <a:r>
              <a:rPr lang="en-US" dirty="0" smtClean="0"/>
              <a:t>string:</a:t>
            </a:r>
          </a:p>
          <a:p>
            <a:pPr lvl="0">
              <a:spcBef>
                <a:spcPts val="1200"/>
              </a:spcBef>
            </a:pPr>
            <a:endParaRPr lang="en-US" dirty="0"/>
          </a:p>
          <a:p>
            <a:pPr lvl="0">
              <a:spcBef>
                <a:spcPts val="12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the operating system?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7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Ubuntu Linux – 64 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Microsoft Windows 7 – 64-bit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iOS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Mac OS X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8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XP – 32 or 64-bit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406" y="13749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Mozilla/5.0 (Windows NT 6.1; WOW64) AppleWebKit/537.1 (KHTML, like Gecko) Chrome/21.0.1180.89 Safari/537.1</a:t>
            </a:r>
          </a:p>
        </p:txBody>
      </p:sp>
    </p:spTree>
    <p:extLst>
      <p:ext uri="{BB962C8B-B14F-4D97-AF65-F5344CB8AC3E}">
        <p14:creationId xmlns:p14="http://schemas.microsoft.com/office/powerpoint/2010/main" val="41985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Who is the main content creator in Web 3.0?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team of highly trained monkeys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Computers (Artificial Intelligence)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Users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Developers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Professional authors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The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4825" y="2019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5486400" cy="140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2735342"/>
            <a:ext cx="2809875" cy="2065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0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 web page consists of: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set of HTML5 documents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+ corresponding CSS file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HTML file + optional additional resources (images, styles, scripts, etc.)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dirty="0"/>
              <a:t>A text document written in HTML language + images and other assets (optionally</a:t>
            </a:r>
            <a:r>
              <a:rPr lang="en-US" dirty="0" smtClean="0"/>
              <a:t>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single HTML </a:t>
            </a:r>
            <a:r>
              <a:rPr lang="en-US" dirty="0" smtClean="0"/>
              <a:t>file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web server hosting HTML files, CSS styles and </a:t>
            </a:r>
            <a:r>
              <a:rPr lang="en-US" dirty="0" smtClean="0"/>
              <a:t>images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hosted somewhere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2305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>
            <p:custDataLst>
              <p:custData r:id="rId2"/>
            </p:custDataLst>
          </p:nvPr>
        </p:nvSpPr>
        <p:spPr>
          <a:xfrm>
            <a:off x="495300" y="3314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Fundamentals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64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78100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&lt;\n&gt;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2" y="2898228"/>
            <a:ext cx="1673772" cy="16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"&gt;</a:t>
            </a:r>
            <a:br>
              <a:rPr lang="en-US" sz="3200" dirty="0" smtClean="0"/>
            </a:br>
            <a:r>
              <a:rPr lang="en-US" sz="3200" dirty="0" smtClean="0"/>
              <a:t>Telerik  Academy&lt;/</a:t>
            </a:r>
            <a:r>
              <a:rPr lang="en-US" sz="3200" dirty="0"/>
              <a:t>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a&gt;http</a:t>
            </a:r>
            <a:r>
              <a:rPr lang="en-US" sz="3200" dirty="0"/>
              <a:t>://</a:t>
            </a:r>
            <a:r>
              <a:rPr lang="en-US" sz="3200" dirty="0" smtClean="0"/>
              <a:t>telerikacademy.com&lt;/</a:t>
            </a:r>
            <a:r>
              <a:rPr lang="en-US" sz="3200" dirty="0"/>
              <a:t>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</a:t>
            </a:r>
            <a:r>
              <a:rPr lang="en-US" sz="3200" dirty="0" smtClean="0"/>
              <a:t>="http</a:t>
            </a:r>
            <a:r>
              <a:rPr lang="en-US" sz="3200" dirty="0"/>
              <a:t>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Academy&lt;/</a:t>
            </a:r>
            <a:r>
              <a:rPr lang="en-US" sz="3200" dirty="0"/>
              <a:t>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6065" y="33720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Random Questions</a:t>
            </a:r>
            <a:endParaRPr lang="en-US" dirty="0"/>
          </a:p>
        </p:txBody>
      </p:sp>
      <p:pic>
        <p:nvPicPr>
          <p:cNvPr id="1026" name="Picture 2" descr="http://www.moooi.com/sites/default/files/styles/large/public/product-images/random_detail.jpg?itok=ErJveZ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56749" cy="35052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6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&lt;email&gt;academy@telerik.com&lt;/email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</a:t>
            </a:r>
            <a:r>
              <a:rPr lang="en-US" sz="3200" dirty="0" smtClean="0"/>
              <a:t>mailto:academy@telerik.com"&gt;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&lt;mailto </a:t>
            </a:r>
            <a:r>
              <a:rPr lang="en-US" sz="3200" dirty="0" err="1" smtClean="0"/>
              <a:t>href</a:t>
            </a:r>
            <a:r>
              <a:rPr lang="en-US" sz="3200" dirty="0" smtClean="0"/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type="multiline"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Which of </a:t>
            </a:r>
            <a:r>
              <a:rPr lang="en-US" sz="3200" dirty="0"/>
              <a:t>the </a:t>
            </a:r>
            <a:r>
              <a:rPr lang="en-US" sz="3200" dirty="0" smtClean="0"/>
              <a:t>code line is a </a:t>
            </a:r>
            <a:r>
              <a:rPr lang="en-US" sz="3200" smtClean="0"/>
              <a:t>valid HTML and </a:t>
            </a:r>
            <a:r>
              <a:rPr lang="en-US" sz="3200" dirty="0" smtClean="0"/>
              <a:t>will display a textbox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&lt;text&gt;&lt;/text&gt;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068485" y="3016782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</a:t>
            </a:r>
            <a:r>
              <a:rPr lang="en-US" sz="2800" dirty="0" err="1" smtClean="0"/>
              <a:t>TelerikAcademy</a:t>
            </a:r>
            <a:r>
              <a:rPr lang="en-US" sz="2800" dirty="0" smtClean="0"/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0905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This is the only way for the code to be understandable </a:t>
            </a:r>
            <a:r>
              <a:rPr lang="en-US" sz="2800" dirty="0"/>
              <a:t>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</a:t>
            </a:r>
            <a:r>
              <a:rPr lang="en-US" sz="2800" dirty="0" smtClean="0"/>
              <a:t>a bit faster </a:t>
            </a:r>
            <a:r>
              <a:rPr lang="en-US" sz="2800" dirty="0"/>
              <a:t>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is cooler to be valid!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03588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9285"/>
            <a:ext cx="8763000" cy="4690515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DOCTYPE&gt;</a:t>
            </a:r>
            <a:r>
              <a:rPr lang="en-US" sz="3200" dirty="0"/>
              <a:t> </a:t>
            </a:r>
            <a:r>
              <a:rPr lang="en-US" sz="3200" dirty="0" smtClean="0"/>
              <a:t>tag tells the web browser about what version </a:t>
            </a:r>
            <a:r>
              <a:rPr lang="en-US" sz="3200" dirty="0"/>
              <a:t>of </a:t>
            </a:r>
            <a:r>
              <a:rPr lang="en-US" sz="3200" dirty="0" smtClean="0"/>
              <a:t>HTML to use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err="1" smtClean="0"/>
              <a:t>Doctype</a:t>
            </a:r>
            <a:r>
              <a:rPr lang="en-US" sz="3200" dirty="0" smtClean="0"/>
              <a:t> declaration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HTML 5 </a:t>
            </a:r>
            <a:r>
              <a:rPr lang="en-US" sz="3200" dirty="0" err="1" smtClean="0"/>
              <a:t>Doctype</a:t>
            </a:r>
            <a:r>
              <a:rPr lang="en-US" sz="32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&lt;!DOCTYPE html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4200"/>
            <a:ext cx="3245304" cy="30289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smtClean="0"/>
              <a:t>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 smtClean="0"/>
              <a:t> set (or both).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252"/>
            <a:ext cx="8686800" cy="5617948"/>
          </a:xfrm>
        </p:spPr>
        <p:txBody>
          <a:bodyPr/>
          <a:lstStyle/>
          <a:p>
            <a:pPr lvl="0"/>
            <a:r>
              <a:rPr lang="en-US" sz="3200" dirty="0" smtClean="0"/>
              <a:t>When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/>
              <a:t> are </a:t>
            </a:r>
            <a:r>
              <a:rPr lang="en-US" sz="3200" dirty="0" smtClean="0"/>
              <a:t>set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space required for the image is reserved when the page is </a:t>
            </a:r>
            <a:r>
              <a:rPr lang="en-US" sz="3200" dirty="0" smtClean="0"/>
              <a:t>loaded</a:t>
            </a:r>
          </a:p>
          <a:p>
            <a:pPr lvl="1"/>
            <a:r>
              <a:rPr lang="en-US" sz="3200" dirty="0" smtClean="0"/>
              <a:t>Before the image is loaded</a:t>
            </a:r>
          </a:p>
          <a:p>
            <a:pPr lvl="0"/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these attributes, 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</a:t>
            </a:r>
            <a:r>
              <a:rPr lang="en-US" sz="3200" dirty="0" smtClean="0"/>
              <a:t>image</a:t>
            </a:r>
          </a:p>
          <a:p>
            <a:pPr lvl="1"/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</a:p>
          <a:p>
            <a:pPr lvl="1"/>
            <a:r>
              <a:rPr lang="en-US" sz="3200" dirty="0" smtClean="0"/>
              <a:t>After image loading the</a:t>
            </a:r>
            <a:br>
              <a:rPr lang="en-US" sz="3200" dirty="0" smtClean="0"/>
            </a:br>
            <a:r>
              <a:rPr lang="en-US" sz="3200" dirty="0" smtClean="0"/>
              <a:t>page is updated (unpleasant effect)</a:t>
            </a: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701" y1="12857" x2="20295" y2="28095"/>
                        <a14:foregroundMark x1="23985" y1="56190" x2="42066" y2="81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6319781" y="4059452"/>
            <a:ext cx="2256220" cy="175260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3978"/>
            <a:ext cx="8686800" cy="5755422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&lt;!-- Telerik Academy </a:t>
            </a:r>
            <a:r>
              <a:rPr lang="en-US" sz="3200" dirty="0" smtClean="0"/>
              <a:t>--!&gt;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&lt;!-- </a:t>
            </a:r>
            <a:r>
              <a:rPr lang="en-US" sz="3200" dirty="0"/>
              <a:t>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7780" y="3416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4077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Which one of the following is not capable of generating </a:t>
            </a:r>
            <a:r>
              <a:rPr lang="en-US" dirty="0" smtClean="0"/>
              <a:t>HTML:</a:t>
            </a:r>
            <a:endParaRPr lang="en-US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JavaScript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Human</a:t>
            </a:r>
            <a:endParaRPr lang="en-US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Web </a:t>
            </a:r>
            <a:r>
              <a:rPr lang="en-US" dirty="0"/>
              <a:t>server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40739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title="Telerik Academy" 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</a:t>
            </a:r>
            <a:r>
              <a:rPr lang="en-US" sz="3200" dirty="0" smtClean="0"/>
              <a:t>content="</a:t>
            </a:r>
            <a:r>
              <a:rPr lang="en-US" sz="3200" dirty="0"/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65846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4">
            <a:off x="7153870" y="3034780"/>
            <a:ext cx="1675152" cy="1256446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is most important for the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Paragraph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68">
            <a:off x="5081462" y="3138535"/>
            <a:ext cx="3639114" cy="28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68">
            <a:off x="7698641" y="5412643"/>
            <a:ext cx="920756" cy="920754"/>
          </a:xfrm>
          <a:prstGeom prst="rect">
            <a:avLst/>
          </a:prstGeom>
          <a:noFill/>
          <a:effectLst>
            <a:glow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3200" dirty="0"/>
              <a:t> </a:t>
            </a:r>
            <a:r>
              <a:rPr lang="en-US" sz="3200" dirty="0" smtClean="0"/>
              <a:t>tags </a:t>
            </a:r>
            <a:r>
              <a:rPr lang="en-US" sz="3200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</a:t>
            </a:r>
            <a:r>
              <a:rPr lang="en-US" sz="3200" dirty="0" smtClean="0"/>
              <a:t>tables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To group similar elements</a:t>
            </a: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8067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574">
            <a:off x="7109030" y="1248274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86232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</a:t>
            </a:r>
            <a:r>
              <a:rPr lang="en-US" dirty="0"/>
              <a:t>tag is used for defining a section of your </a:t>
            </a:r>
            <a:r>
              <a:rPr lang="en-US" dirty="0" smtClean="0"/>
              <a:t>document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You </a:t>
            </a:r>
            <a:r>
              <a:rPr lang="en-US" dirty="0"/>
              <a:t>can group large sections of HTML elements </a:t>
            </a:r>
            <a:r>
              <a:rPr lang="en-US" dirty="0" smtClean="0"/>
              <a:t>together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85800" y="43086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sz="3200" dirty="0"/>
              <a:t>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IDs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2264"/>
            <a:ext cx="8686800" cy="5047536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</a:t>
            </a:r>
            <a:r>
              <a:rPr lang="en-US" dirty="0" smtClean="0"/>
              <a:t>document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HTML body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HTML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288" y="26629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6096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…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&lt;/</a:t>
            </a:r>
            <a:r>
              <a:rPr lang="en-US" noProof="1"/>
              <a:t>html</a:t>
            </a:r>
            <a:r>
              <a:rPr lang="en-US" noProof="1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5531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should contains</a:t>
            </a:r>
            <a:r>
              <a:rPr lang="en-US" sz="3200" dirty="0"/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invisible </a:t>
            </a:r>
            <a:r>
              <a:rPr lang="en-US" sz="3200" dirty="0"/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Only text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195672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24">
            <a:off x="5942581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752600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</a:t>
            </a:r>
            <a:r>
              <a:rPr lang="en-US" dirty="0" smtClean="0"/>
              <a:t>body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Text</a:t>
            </a:r>
            <a:r>
              <a:rPr lang="en-US" dirty="0"/>
              <a:t>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Content 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is the purpose of the &lt;</a:t>
            </a:r>
            <a:r>
              <a:rPr lang="en-US" dirty="0" err="1"/>
              <a:t>noframes</a:t>
            </a:r>
            <a:r>
              <a:rPr lang="en-US" dirty="0"/>
              <a:t>&gt; </a:t>
            </a:r>
            <a:r>
              <a:rPr lang="en-US" dirty="0" smtClean="0"/>
              <a:t>tag:</a:t>
            </a:r>
            <a:endParaRPr lang="en-US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Specify </a:t>
            </a:r>
            <a:r>
              <a:rPr lang="en-US" dirty="0"/>
              <a:t>an area without </a:t>
            </a:r>
            <a:r>
              <a:rPr lang="en-US" dirty="0" smtClean="0"/>
              <a:t>frames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Provide a functionality for browsers, that do not support </a:t>
            </a:r>
            <a:r>
              <a:rPr lang="en-US" dirty="0" smtClean="0"/>
              <a:t>HTML5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Provide a fallback for browsers, that do not support </a:t>
            </a:r>
            <a:r>
              <a:rPr lang="en-US" dirty="0" smtClean="0"/>
              <a:t>frames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Disable </a:t>
            </a:r>
            <a:r>
              <a:rPr lang="en-US" dirty="0"/>
              <a:t>the effect of the &lt;frameset&gt;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3581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39365" y="4051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Examples: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Have rectangular form (rectangular block)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</a:t>
            </a:r>
            <a:r>
              <a:rPr lang="en-US" noProof="1" smtClean="0"/>
              <a:t>&gt;</a:t>
            </a:r>
          </a:p>
          <a:p>
            <a:pPr lvl="1"/>
            <a:r>
              <a:rPr lang="en-US" dirty="0" smtClean="0"/>
              <a:t>Parts of paragraphs (e.g. a piece of text)</a:t>
            </a:r>
          </a:p>
          <a:p>
            <a:pPr lvl="1"/>
            <a:r>
              <a:rPr lang="en-US" dirty="0" smtClean="0"/>
              <a:t>May have non-rectangular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8609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dirty="0"/>
              <a:t>Which of the following tags </a:t>
            </a:r>
            <a:r>
              <a:rPr lang="en-US" sz="3200" dirty="0" smtClean="0"/>
              <a:t>can be used to make </a:t>
            </a:r>
            <a:r>
              <a:rPr lang="en-US" sz="3200" dirty="0"/>
              <a:t>a list </a:t>
            </a:r>
            <a:r>
              <a:rPr lang="en-US" sz="3200" dirty="0" smtClean="0"/>
              <a:t>of numbered items?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&lt;nl&gt;&lt;/nl&gt;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&lt;dl&gt;&lt;/dl&gt;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&lt;list&gt;&lt;/list&gt;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&lt;numbered&gt;&lt;/numbered&gt;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1246" y="2984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478">
            <a:off x="5485150" y="2875433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definition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70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091">
            <a:off x="5512395" y="3264654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</a:t>
            </a:r>
            <a:r>
              <a:rPr lang="en-US" sz="3200" dirty="0" smtClean="0"/>
              <a:t>related</a:t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/>
              <a:t>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tag?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23755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&lt;ttable&gt;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&lt;tf&gt;</a:t>
            </a:r>
            <a:endParaRPr lang="en-US" sz="3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252356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1, 2, 4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2, 3, 4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6, 7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5, 6, 8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1, 5, 6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2, 4, 6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39407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874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7874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2721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153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7539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43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&gt;HTML</a:t>
            </a:r>
            <a:r>
              <a:rPr lang="en-US" sz="1800" dirty="0"/>
              <a:t>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3510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838200"/>
            <a:ext cx="82296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&lt;colgroup&gt;&lt;col style="width:100px" /&gt;&lt;col/&gt;&lt;/colgroup&gt;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&lt;thead&gt;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&lt;tr&gt;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  &lt;th&gt;First Name&lt;/th&gt;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  &lt;th&gt;Second Name&lt;/th&gt;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   &lt;th&gt;Score&lt;/th&gt;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 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&lt;/thead&gt;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&lt;…&gt;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&lt;tr&gt;&lt;td colspan="2"&gt;Average score:&lt;/td&gt;&lt;td&gt;4.00&lt;/td&gt;&lt;/tr&gt;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</a:t>
            </a:r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&lt;tbody&gt;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&lt;tr&gt;&lt;td&gt;Doncho&lt;/td&gt;&lt;td&gt;Minkov&lt;/td&gt;&lt;td&gt;4.00&lt;/td&gt;&lt;/tr&gt;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&lt;tr&gt;&lt;td&gt;Nikolay&lt;/td&gt;&lt;td&gt;Kostov&lt;/td&gt;&lt;td&gt;3.00&lt;/td&gt;&lt;/tr&gt;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&lt;tr&gt;&lt;td&gt;Asya&lt;/td&gt;&lt;td&gt;Georgieva&lt;/td&gt;&lt;td&gt;5.00&lt;/td&gt;&lt;/tr&gt;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&lt;/tbody&gt;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&lt;/table&gt;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 Which of the following methods will result in this </a:t>
            </a:r>
            <a:r>
              <a:rPr lang="en-US" dirty="0" smtClean="0"/>
              <a:t>URL after </a:t>
            </a:r>
            <a:r>
              <a:rPr lang="en-US" dirty="0"/>
              <a:t>form submit?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get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post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put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333080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23622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http://en.wikipedia.bg/h/index.php?title=Main_page&amp;action=row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4109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 of the above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69506" y="46146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6825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in the </a:t>
            </a:r>
            <a:r>
              <a:rPr lang="en-US" sz="3200" dirty="0" smtClean="0"/>
              <a:t>picture?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8" y="1496394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&lt;!DOCTYPE html&gt;</a:t>
            </a:r>
          </a:p>
          <a:p>
            <a:r>
              <a:rPr lang="en-US" sz="1800" noProof="1" smtClean="0"/>
              <a:t>&lt;html&gt;</a:t>
            </a:r>
          </a:p>
          <a:p>
            <a:r>
              <a:rPr lang="en-US" sz="1800" noProof="1" smtClean="0"/>
              <a:t>&lt;head&gt;&lt;title&gt;Telerik Academy&lt;/title&gt;&lt;/head&gt;</a:t>
            </a:r>
          </a:p>
          <a:p>
            <a:r>
              <a:rPr lang="en-US" sz="1800" noProof="1" smtClean="0"/>
              <a:t> &lt;body&gt;</a:t>
            </a:r>
          </a:p>
          <a:p>
            <a:r>
              <a:rPr lang="en-US" sz="1800" noProof="1" smtClean="0"/>
              <a:t>  &lt;h1&gt;Telerik Academy&lt;/h1&gt;</a:t>
            </a:r>
          </a:p>
          <a:p>
            <a:r>
              <a:rPr lang="en-US" sz="1800" noProof="1" smtClean="0"/>
              <a:t>    &lt;li&gt;Home&lt;/li&gt;</a:t>
            </a:r>
          </a:p>
          <a:p>
            <a:r>
              <a:rPr lang="en-US" sz="1800" noProof="1" smtClean="0"/>
              <a:t>    &lt;li&gt;Software Academy&lt;/li&gt;</a:t>
            </a:r>
          </a:p>
          <a:p>
            <a:r>
              <a:rPr lang="en-US" sz="1800" noProof="1" smtClean="0"/>
              <a:t>    &lt;li&gt;Courses&lt;/li&gt;</a:t>
            </a:r>
          </a:p>
          <a:p>
            <a:r>
              <a:rPr lang="en-US" sz="1800" noProof="1" smtClean="0"/>
              <a:t>    &lt;li&gt;BG coder&lt;/li&gt;</a:t>
            </a:r>
          </a:p>
          <a:p>
            <a:r>
              <a:rPr lang="en-US" sz="1800" noProof="1" smtClean="0"/>
              <a:t>    &lt;li&gt;About&lt;/li&gt;</a:t>
            </a:r>
          </a:p>
          <a:p>
            <a:r>
              <a:rPr lang="en-US" sz="1800" noProof="1" smtClean="0"/>
              <a:t> &lt;/body&gt;</a:t>
            </a:r>
          </a:p>
          <a:p>
            <a:r>
              <a:rPr lang="en-US" sz="1800" noProof="1" smtClean="0"/>
              <a:t>&lt;/html&gt;</a:t>
            </a:r>
            <a:endParaRPr lang="en-US" sz="1800" noProof="1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78" y="45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128720" y="30652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90517"/>
            <a:ext cx="8686800" cy="1538883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dirty="0"/>
              <a:t> tag </a:t>
            </a:r>
            <a:r>
              <a:rPr lang="en-US" sz="2800" dirty="0" smtClean="0"/>
              <a:t>together </a:t>
            </a:r>
            <a:r>
              <a:rPr lang="en-US" sz="2800" dirty="0"/>
              <a:t>with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dirty="0"/>
              <a:t> </a:t>
            </a:r>
            <a:r>
              <a:rPr lang="en-US" sz="2800" dirty="0" smtClean="0"/>
              <a:t>tag creates an unordered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dirty="0" smtClean="0"/>
              <a:t> cannot be used outside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2800" noProof="1" smtClean="0"/>
              <a:t>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975717"/>
            <a:ext cx="8001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&lt;!DOCTYPE html&gt;</a:t>
            </a:r>
          </a:p>
          <a:p>
            <a:r>
              <a:rPr lang="en-US" sz="1800" noProof="1" smtClean="0"/>
              <a:t>&lt;html&gt;</a:t>
            </a:r>
          </a:p>
          <a:p>
            <a:r>
              <a:rPr lang="en-US" sz="1800" noProof="1" smtClean="0"/>
              <a:t>&lt;head&gt;&lt;title&gt;Telerik Academy&lt;/title&gt;&lt;/head&gt;</a:t>
            </a:r>
          </a:p>
          <a:p>
            <a:r>
              <a:rPr lang="en-US" sz="1800" noProof="1" smtClean="0"/>
              <a:t> &lt;body&gt;</a:t>
            </a:r>
          </a:p>
          <a:p>
            <a:r>
              <a:rPr lang="en-US" sz="1800" noProof="1" smtClean="0"/>
              <a:t>  &lt;h1&gt;Telerik Academy&lt;/h1&gt;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&lt;ul&gt;</a:t>
            </a:r>
          </a:p>
          <a:p>
            <a:r>
              <a:rPr lang="en-US" sz="1800" noProof="1" smtClean="0"/>
              <a:t>    &lt;li&gt;Home&lt;/li&gt;</a:t>
            </a:r>
          </a:p>
          <a:p>
            <a:r>
              <a:rPr lang="en-US" sz="1800" noProof="1" smtClean="0"/>
              <a:t>    &lt;li&gt;Software Academy&lt;/li&gt;</a:t>
            </a:r>
          </a:p>
          <a:p>
            <a:r>
              <a:rPr lang="en-US" sz="1800" noProof="1" smtClean="0"/>
              <a:t>    &lt;li&gt;Courses&lt;/li&gt;</a:t>
            </a:r>
          </a:p>
          <a:p>
            <a:r>
              <a:rPr lang="en-US" sz="1800" noProof="1" smtClean="0"/>
              <a:t>    &lt;li&gt;BG coder&lt;/li&gt;</a:t>
            </a:r>
          </a:p>
          <a:p>
            <a:r>
              <a:rPr lang="en-US" sz="1800" noProof="1" smtClean="0"/>
              <a:t>    &lt;li&gt;About&lt;/li&gt;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&lt;/ul&gt;</a:t>
            </a:r>
          </a:p>
          <a:p>
            <a:r>
              <a:rPr lang="en-US" sz="1800" noProof="1" smtClean="0"/>
              <a:t> &lt;/body&gt;</a:t>
            </a:r>
          </a:p>
          <a:p>
            <a:r>
              <a:rPr lang="en-US" sz="1800" noProof="1" smtClean="0"/>
              <a:t>&lt;/html&gt;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3047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376">
            <a:off x="6875715" y="4766183"/>
            <a:ext cx="1513161" cy="15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38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/>
              <a:t>” with value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sz="3200" dirty="0" smtClean="0"/>
              <a:t>” (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valign="top"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7912" y="2324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636">
            <a:off x="7272998" y="1320037"/>
            <a:ext cx="1247294" cy="890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 What is the purpose of &lt;input type="hidden"&gt;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The same as input type text, but only for secret </a:t>
            </a:r>
            <a:r>
              <a:rPr lang="en-US" dirty="0" smtClean="0"/>
              <a:t>data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For </a:t>
            </a:r>
            <a:r>
              <a:rPr lang="en-US" dirty="0"/>
              <a:t>secret fields, used by web administrators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Send </a:t>
            </a:r>
            <a:r>
              <a:rPr lang="en-US" dirty="0"/>
              <a:t>data to the server, invisible for the regular user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is used for secure input of passwords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383670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</a:t>
            </a:r>
            <a:r>
              <a:rPr lang="en-US" sz="3200" dirty="0" smtClean="0"/>
              <a:t>"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3200" dirty="0" smtClean="0"/>
              <a:t>"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777">
            <a:off x="7827313" y="2507016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"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dirty="0"/>
              <a:t>"</a:t>
            </a:r>
            <a:r>
              <a:rPr lang="en-US" sz="3200" dirty="0" smtClean="0"/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2860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3528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365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79613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form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fieldset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legend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select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8947" y="44354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34">
            <a:off x="5795556" y="4347755"/>
            <a:ext cx="2000595" cy="2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3022600" y="2096949"/>
            <a:ext cx="5638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 smtClean="0">
                <a:effectLst/>
              </a:rPr>
              <a:t>&lt;</a:t>
            </a:r>
            <a:r>
              <a:rPr lang="en-US" noProof="1" smtClean="0"/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&lt;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noProof="1" smtClean="0"/>
              <a:t> multiple="multiple" id="classes"&gt;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value="eng"&gt;Spain&lt;/option&gt;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265427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&lt;head</a:t>
            </a:r>
            <a:r>
              <a:rPr lang="en-US" sz="1800" dirty="0" smtClean="0"/>
              <a:t>&gt;&lt;title&gt;Example&lt;/</a:t>
            </a:r>
            <a:r>
              <a:rPr lang="en-US" sz="1800" dirty="0"/>
              <a:t>title</a:t>
            </a:r>
            <a:r>
              <a:rPr lang="en-US" sz="1800" dirty="0" smtClean="0"/>
              <a:t>&gt;&lt;/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&lt;body&gt;</a:t>
            </a:r>
          </a:p>
          <a:p>
            <a:r>
              <a:rPr lang="en-US" sz="1800" dirty="0" smtClean="0"/>
              <a:t>  &lt;h1&gt;Parts</a:t>
            </a:r>
            <a:r>
              <a:rPr lang="en-US" sz="1800" dirty="0"/>
              <a:t>&lt;/</a:t>
            </a:r>
            <a:r>
              <a:rPr lang="en-US" sz="1800" dirty="0" smtClean="0"/>
              <a:t>h1&gt;</a:t>
            </a:r>
            <a:endParaRPr lang="en-US" sz="1800" dirty="0"/>
          </a:p>
          <a:p>
            <a:r>
              <a:rPr lang="en-US" sz="1800" dirty="0" smtClean="0"/>
              <a:t>   &lt;</a:t>
            </a:r>
            <a:r>
              <a:rPr lang="en-US" sz="1800" dirty="0"/>
              <a:t>ul&gt;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&lt;</a:t>
            </a:r>
            <a:r>
              <a:rPr lang="en-US" sz="1800" dirty="0"/>
              <a:t>li&gt;Part 1&lt;/li&gt;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li&gt;Part 2&lt;/li&gt;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</a:t>
            </a:r>
            <a:r>
              <a:rPr lang="en-US" sz="1800" dirty="0" smtClean="0"/>
              <a:t>3</a:t>
            </a:r>
          </a:p>
          <a:p>
            <a:r>
              <a:rPr lang="en-US" sz="1800" dirty="0" smtClean="0"/>
              <a:t>      &lt;ul</a:t>
            </a:r>
            <a:r>
              <a:rPr lang="en-US" sz="1800" dirty="0"/>
              <a:t>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li&gt;Part 3.1&lt;/li&gt;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4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</a:t>
            </a:r>
            <a:r>
              <a:rPr lang="en-US" sz="1800" dirty="0" smtClean="0"/>
              <a:t>&gt;&lt;</a:t>
            </a:r>
            <a:r>
              <a:rPr lang="en-US" sz="1800" dirty="0"/>
              <a:t>li&gt;4.1&lt;/li</a:t>
            </a:r>
            <a:r>
              <a:rPr lang="en-US" sz="1800" dirty="0" smtClean="0"/>
              <a:t>&gt;&lt;/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  What is the purpose of the </a:t>
            </a:r>
            <a:r>
              <a:rPr lang="en-US" dirty="0" err="1"/>
              <a:t>iframe</a:t>
            </a:r>
            <a:r>
              <a:rPr lang="en-US" dirty="0" smtClean="0"/>
              <a:t>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Show one web page before </a:t>
            </a:r>
            <a:r>
              <a:rPr lang="en-US" dirty="0" smtClean="0"/>
              <a:t>another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Provide </a:t>
            </a:r>
            <a:r>
              <a:rPr lang="en-US" dirty="0"/>
              <a:t>navigation inside a frame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Rendering </a:t>
            </a:r>
            <a:r>
              <a:rPr lang="en-US" dirty="0"/>
              <a:t>a Quick Player inside a web page 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Show </a:t>
            </a:r>
            <a:r>
              <a:rPr lang="en-US" dirty="0"/>
              <a:t>one web page inside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1045488"/>
            <a:ext cx="8305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&lt;head</a:t>
            </a:r>
            <a:r>
              <a:rPr lang="en-US" sz="1800" dirty="0" smtClean="0"/>
              <a:t>&gt;&lt;title&gt;Example&lt;/</a:t>
            </a:r>
            <a:r>
              <a:rPr lang="en-US" sz="1800" dirty="0"/>
              <a:t>title</a:t>
            </a:r>
            <a:r>
              <a:rPr lang="en-US" sz="1800" dirty="0" smtClean="0"/>
              <a:t>&gt;&lt;/</a:t>
            </a:r>
            <a:r>
              <a:rPr lang="en-US" sz="1800" dirty="0"/>
              <a:t>head&gt;</a:t>
            </a:r>
          </a:p>
          <a:p>
            <a:r>
              <a:rPr lang="en-US" sz="1800" dirty="0" smtClean="0"/>
              <a:t> &lt;</a:t>
            </a:r>
            <a:r>
              <a:rPr lang="en-US" sz="1800" dirty="0"/>
              <a:t>body&gt;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h4&gt;Parts&lt;/h4&gt;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ul&gt;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&lt;</a:t>
            </a:r>
            <a:r>
              <a:rPr lang="en-US" sz="1800" dirty="0"/>
              <a:t>li&gt;Part 1&lt;/li&gt;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li&gt;Part 2&lt;/li&gt;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</a:t>
            </a:r>
            <a:r>
              <a:rPr lang="en-US" sz="1800" dirty="0" smtClean="0"/>
              <a:t>3</a:t>
            </a:r>
            <a:endParaRPr lang="en-US" sz="1800" dirty="0"/>
          </a:p>
          <a:p>
            <a:r>
              <a:rPr lang="en-US" sz="1800" dirty="0"/>
              <a:t>      &lt;ul&gt;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li&gt;Part 3.1&lt;/li</a:t>
            </a:r>
            <a:r>
              <a:rPr lang="en-US" sz="1800" dirty="0" smtClean="0"/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&lt;/ul&gt;</a:t>
            </a:r>
          </a:p>
          <a:p>
            <a:r>
              <a:rPr lang="en-US" sz="1800" dirty="0" smtClean="0"/>
              <a:t> 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sz="1800" dirty="0" smtClean="0"/>
              <a:t>     &lt;li&gt;Part 4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</a:t>
            </a:r>
            <a:r>
              <a:rPr lang="en-US" sz="1800" dirty="0" smtClean="0"/>
              <a:t>&gt;&lt;</a:t>
            </a:r>
            <a:r>
              <a:rPr lang="en-US" sz="1800" dirty="0"/>
              <a:t>li&gt;4.1&lt;/li</a:t>
            </a:r>
            <a:r>
              <a:rPr lang="en-US" sz="1800" dirty="0" smtClean="0"/>
              <a:t>&gt;&lt;/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61292" y="4178300"/>
            <a:ext cx="598616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8101"/>
            <a:ext cx="8534400" cy="4406334"/>
          </a:xfrm>
        </p:spPr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smtClean="0"/>
              <a:t>CSS used for </a:t>
            </a:r>
            <a:r>
              <a:rPr lang="en-US" sz="3200" dirty="0" smtClean="0">
                <a:sym typeface="Wingdings" pitchFamily="2" charset="2"/>
              </a:rPr>
              <a:t>(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3200" dirty="0" smtClean="0">
                <a:sym typeface="Wingdings" pitchFamily="2" charset="2"/>
              </a:rPr>
              <a:t> answers)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 of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89547" y="1954072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80022" y="2724150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606800" y="5105061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02" y="51050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4753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</a:t>
            </a:r>
            <a:r>
              <a:rPr lang="en-US" sz="3200" dirty="0" smtClean="0"/>
              <a:t>does 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HTML </a:t>
            </a:r>
            <a:r>
              <a:rPr lang="en-US" sz="3200" dirty="0" smtClean="0"/>
              <a:t>give us: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</a:t>
            </a:r>
            <a:r>
              <a:rPr lang="en-US" dirty="0" smtClean="0"/>
              <a:t>search engines the</a:t>
            </a:r>
            <a:br>
              <a:rPr lang="en-US" dirty="0" smtClean="0"/>
            </a:br>
            <a:r>
              <a:rPr lang="en-US" dirty="0" smtClean="0"/>
              <a:t>correct 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</a:t>
            </a:r>
            <a:r>
              <a:rPr lang="en-US" dirty="0" smtClean="0"/>
              <a:t>machines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More-valid HTML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81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528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953000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2, 3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3, 4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</a:t>
            </a:r>
            <a:r>
              <a:rPr lang="en-US" sz="3200"/>
              <a:t>layout</a:t>
            </a:r>
            <a:r>
              <a:rPr lang="en-US" sz="320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19788" y="46069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50292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</a:t>
            </a:r>
            <a:r>
              <a:rPr lang="en-US" dirty="0" smtClean="0"/>
              <a:t>elements</a:t>
            </a:r>
            <a:br>
              <a:rPr lang="en-US" dirty="0" smtClean="0"/>
            </a:br>
            <a:r>
              <a:rPr lang="en-US" dirty="0" smtClean="0"/>
              <a:t>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/>
              <a:t>Used </a:t>
            </a:r>
            <a:r>
              <a:rPr lang="en-US" dirty="0" smtClean="0"/>
              <a:t>like divs for</a:t>
            </a:r>
            <a:br>
              <a:rPr lang="en-US" dirty="0" smtClean="0"/>
            </a:br>
            <a:r>
              <a:rPr lang="en-US" dirty="0" smtClean="0"/>
              <a:t>the page content</a:t>
            </a:r>
            <a:br>
              <a:rPr lang="en-US" dirty="0" smtClean="0"/>
            </a:br>
            <a:r>
              <a:rPr lang="en-US" dirty="0" smtClean="0"/>
              <a:t>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02998"/>
            <a:ext cx="2743200" cy="37476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402681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&lt;body&gt;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header&gt;</a:t>
            </a:r>
          </a:p>
          <a:p>
            <a:r>
              <a:rPr lang="en-US" sz="1800" dirty="0" smtClean="0"/>
              <a:t>      &lt;h1&gt;Telerik Academy&lt;/</a:t>
            </a:r>
            <a:r>
              <a:rPr lang="en-US" sz="1800" dirty="0"/>
              <a:t>h1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     &lt;ul&gt;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&lt;li&gt;&lt;a href="#"&gt;Home&lt;/a&gt;&lt;/li&gt;</a:t>
            </a:r>
          </a:p>
          <a:p>
            <a:r>
              <a:rPr lang="en-US" sz="1800" dirty="0" smtClean="0"/>
              <a:t>          </a:t>
            </a:r>
            <a:r>
              <a:rPr lang="en-US" sz="1800" dirty="0"/>
              <a:t>&lt;li&gt;&lt;a href="#"&gt;Software Academy&lt;/a&gt;&lt;/li&gt;	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&lt;li&gt;&lt;a href="#"&gt;Courses&lt;/a&gt;&lt;/li&gt;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&lt;li&gt;&lt;a href="#"&gt;Resources&lt;/a&gt;&lt;/li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&lt;/ul&gt;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&lt;/</a:t>
            </a:r>
            <a:r>
              <a:rPr lang="en-US" sz="1800" dirty="0"/>
              <a:t>header&gt;</a:t>
            </a:r>
          </a:p>
          <a:p>
            <a:r>
              <a:rPr lang="en-US" sz="1800" dirty="0"/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4811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&lt;headerItem&gt;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1586" y="39995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&lt;body&gt;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header&gt;</a:t>
            </a:r>
          </a:p>
          <a:p>
            <a:r>
              <a:rPr lang="en-US" sz="1800" dirty="0" smtClean="0"/>
              <a:t>      &lt;h1&gt;Telerik Academy&lt;/</a:t>
            </a:r>
            <a:r>
              <a:rPr lang="en-US" sz="1800" dirty="0"/>
              <a:t>h1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/>
              <a:t>	</a:t>
            </a:r>
            <a:r>
              <a:rPr lang="en-US" sz="1800" dirty="0" smtClean="0"/>
              <a:t>     &lt;ul&gt;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&lt;li&gt;&lt;a href="#"&gt;Home&lt;/a&gt;&lt;/li&gt;</a:t>
            </a:r>
          </a:p>
          <a:p>
            <a:r>
              <a:rPr lang="en-US" sz="1800" dirty="0" smtClean="0"/>
              <a:t>               &lt;</a:t>
            </a:r>
            <a:r>
              <a:rPr lang="en-US" sz="1800" dirty="0"/>
              <a:t>li&gt;&lt;a href="#"&gt;Software Academy&lt;/a&gt;&lt;/li&gt;	</a:t>
            </a:r>
          </a:p>
          <a:p>
            <a:r>
              <a:rPr lang="en-US" sz="1800" dirty="0" smtClean="0"/>
              <a:t>               &lt;</a:t>
            </a:r>
            <a:r>
              <a:rPr lang="en-US" sz="1800" dirty="0"/>
              <a:t>li&gt;&lt;a href="#"&gt;Courses&lt;/a&gt;&lt;/li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&lt;</a:t>
            </a:r>
            <a:r>
              <a:rPr lang="en-US" sz="1800" dirty="0"/>
              <a:t>li&gt;&lt;a href="#"&gt;Resources&lt;/a&gt;&lt;/li&gt; 	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  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&lt;/</a:t>
            </a:r>
            <a:r>
              <a:rPr lang="en-US" sz="1800" dirty="0"/>
              <a:t>header&gt;</a:t>
            </a:r>
          </a:p>
          <a:p>
            <a:r>
              <a:rPr lang="en-US" sz="1800" dirty="0"/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569660"/>
          </a:xfrm>
        </p:spPr>
        <p:txBody>
          <a:bodyPr/>
          <a:lstStyle/>
          <a:p>
            <a:r>
              <a:rPr lang="en-US" sz="3200" dirty="0" smtClean="0"/>
              <a:t>Combine the text and the tags in the below HTML fragment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804279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&lt;…&gt;	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&lt;…&gt;</a:t>
            </a:r>
            <a:r>
              <a:rPr lang="en-US" sz="1800" noProof="1" smtClean="0"/>
              <a:t>C# програмиране - част I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r>
              <a:rPr lang="en-US" sz="1800" noProof="1" smtClean="0"/>
              <a:t>  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r>
              <a:rPr lang="en-US" sz="1800" noProof="1" smtClean="0"/>
              <a:t>		</a:t>
            </a:r>
          </a:p>
          <a:p>
            <a:r>
              <a:rPr lang="en-US" sz="1800" noProof="1" smtClean="0"/>
              <a:t>  &lt;p&gt; В безплатния курс "HTML oснови" се изучават основите</a:t>
            </a:r>
            <a:br>
              <a:rPr lang="en-US" sz="1800" noProof="1" smtClean="0"/>
            </a:br>
            <a:r>
              <a:rPr lang="en-US" sz="1800" noProof="1" smtClean="0"/>
              <a:t>      на уеб програмирането. Разглеждат се начални понятия</a:t>
            </a:r>
            <a:br>
              <a:rPr lang="en-US" sz="1800" noProof="1" smtClean="0"/>
            </a:br>
            <a:r>
              <a:rPr lang="en-US" sz="1800" noProof="1" smtClean="0"/>
              <a:t>      за уеб, като браузъри, уеб сървъри, системата клиент-</a:t>
            </a:r>
            <a:br>
              <a:rPr lang="en-US" sz="1800" noProof="1" smtClean="0"/>
            </a:br>
            <a:r>
              <a:rPr lang="en-US" sz="1800" noProof="1" smtClean="0"/>
              <a:t>      сървър, инструменти за разработка, езика HTML и</a:t>
            </a:r>
            <a:br>
              <a:rPr lang="en-US" sz="1800" noProof="1" smtClean="0"/>
            </a:br>
            <a:r>
              <a:rPr lang="en-US" sz="1800" noProof="1" smtClean="0"/>
              <a:t>      др..</a:t>
            </a:r>
          </a:p>
          <a:p>
            <a:r>
              <a:rPr lang="en-US" sz="1800" noProof="1" smtClean="0"/>
              <a:t>  &lt;/p&gt;</a:t>
            </a:r>
            <a:br>
              <a:rPr lang="en-US" sz="1800" noProof="1" smtClean="0"/>
            </a:b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  What is the difference between &lt;b&gt; and &lt;strong&gt;?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There is no difference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 &lt;strong&gt; marks the text as "stronger" than the other, while &lt;b&gt; </a:t>
            </a:r>
            <a:r>
              <a:rPr lang="en-US" dirty="0" smtClean="0"/>
              <a:t>bolds </a:t>
            </a:r>
            <a:r>
              <a:rPr lang="en-US" dirty="0"/>
              <a:t>it only </a:t>
            </a:r>
            <a:r>
              <a:rPr lang="en-US" dirty="0" smtClean="0"/>
              <a:t>visually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The &lt;strong&gt; tag comes in HTML5, while the &lt;b&gt; tag is </a:t>
            </a:r>
            <a:r>
              <a:rPr lang="en-US" dirty="0" smtClean="0"/>
              <a:t>deprecated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 The &lt;b&gt; tag bolds the text, while the &lt;strong&gt; tag makes </a:t>
            </a:r>
            <a:r>
              <a:rPr lang="en-US" dirty="0" smtClean="0"/>
              <a:t>the </a:t>
            </a:r>
            <a:r>
              <a:rPr lang="en-US" dirty="0"/>
              <a:t>text with bigger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400" y="2819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33400" y="3810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4003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9733" y="20375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700278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&lt;article&gt;</a:t>
            </a:r>
          </a:p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&lt;header&gt;</a:t>
            </a:r>
          </a:p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&lt;h1&gt;</a:t>
            </a:r>
            <a:r>
              <a:rPr lang="bg-BG" sz="1800" noProof="1" smtClean="0"/>
              <a:t>C# програмиране - част I</a:t>
            </a: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&lt;/h1&gt;</a:t>
            </a:r>
          </a:p>
          <a:p>
            <a:r>
              <a:rPr lang="bg-BG" sz="1800" noProof="1" smtClean="0"/>
              <a:t>  </a:t>
            </a: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&lt;/header&gt;</a:t>
            </a:r>
            <a:r>
              <a:rPr lang="bg-BG" sz="1800" noProof="1" smtClean="0"/>
              <a:t>		</a:t>
            </a:r>
          </a:p>
          <a:p>
            <a:r>
              <a:rPr lang="bg-BG" sz="1800" noProof="1" smtClean="0"/>
              <a:t>  &lt;p&gt; В безплатния курс "HTML oснови" се изучават основите</a:t>
            </a:r>
            <a:r>
              <a:rPr lang="en-US" sz="1800" noProof="1" smtClean="0"/>
              <a:t/>
            </a:r>
            <a:br>
              <a:rPr lang="en-US" sz="1800" noProof="1" smtClean="0"/>
            </a:br>
            <a:r>
              <a:rPr lang="en-US" sz="1800" noProof="1" smtClean="0"/>
              <a:t>     </a:t>
            </a:r>
            <a:r>
              <a:rPr lang="bg-BG" sz="1800" noProof="1" smtClean="0"/>
              <a:t> на уеб програмирането. Разглеждат се начални понятия</a:t>
            </a:r>
            <a:r>
              <a:rPr lang="en-US" sz="1800" noProof="1" smtClean="0"/>
              <a:t/>
            </a:r>
            <a:br>
              <a:rPr lang="en-US" sz="1800" noProof="1" smtClean="0"/>
            </a:br>
            <a:r>
              <a:rPr lang="en-US" sz="1800" noProof="1" smtClean="0"/>
              <a:t>      </a:t>
            </a:r>
            <a:r>
              <a:rPr lang="bg-BG" sz="1800" noProof="1" smtClean="0"/>
              <a:t>за уеб, като браузъри, уеб сървъри, системата клиент-</a:t>
            </a:r>
            <a:br>
              <a:rPr lang="bg-BG" sz="1800" noProof="1" smtClean="0"/>
            </a:br>
            <a:r>
              <a:rPr lang="bg-BG" sz="1800" noProof="1" smtClean="0"/>
              <a:t>      сървър, инструменти за разработка, езика HTML и</a:t>
            </a:r>
            <a:br>
              <a:rPr lang="bg-BG" sz="1800" noProof="1" smtClean="0"/>
            </a:br>
            <a:r>
              <a:rPr lang="bg-BG" sz="1800" noProof="1" smtClean="0"/>
              <a:t>      др..</a:t>
            </a:r>
          </a:p>
          <a:p>
            <a:r>
              <a:rPr lang="bg-BG" sz="1800" noProof="1" smtClean="0"/>
              <a:t>  &lt;/p&gt;</a:t>
            </a:r>
            <a:br>
              <a:rPr lang="bg-BG" sz="1800" noProof="1" smtClean="0"/>
            </a:b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&lt;/article&gt;</a:t>
            </a:r>
            <a:endParaRPr lang="bg-BG" sz="1800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57047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&lt;…&gt;</a:t>
            </a:r>
            <a:r>
              <a:rPr lang="en-US" sz="1800" dirty="0" smtClean="0"/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  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Cascading Style</a:t>
            </a:r>
            <a:br>
              <a:rPr lang="en-US" sz="1800" dirty="0" smtClean="0"/>
            </a:br>
            <a:r>
              <a:rPr lang="en-US" sz="1800" dirty="0" smtClean="0"/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PHP:Hypertext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&lt;…&gt;</a:t>
            </a:r>
            <a:r>
              <a:rPr lang="en-US" sz="1800" dirty="0" smtClean="0"/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HyperText</a:t>
            </a:r>
            <a:r>
              <a:rPr lang="en-US" sz="1800" dirty="0"/>
              <a:t> </a:t>
            </a:r>
            <a:r>
              <a:rPr lang="en-US" sz="1800" dirty="0" smtClean="0"/>
              <a:t>Markup </a:t>
            </a:r>
            <a:br>
              <a:rPr lang="en-US" sz="1800" dirty="0" smtClean="0"/>
            </a:br>
            <a:r>
              <a:rPr lang="en-US" sz="1800" dirty="0" smtClean="0"/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67447" y="5448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015663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</a:t>
            </a:r>
            <a:r>
              <a:rPr lang="en-US" dirty="0" smtClean="0"/>
              <a:t>?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362200"/>
            <a:ext cx="7329714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&lt;dl&gt;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/>
              <a:t>CSS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/>
              <a:t>Cascading </a:t>
            </a:r>
            <a:r>
              <a:rPr lang="en-US" sz="2200" dirty="0" smtClean="0"/>
              <a:t>Style</a:t>
            </a:r>
            <a:r>
              <a:rPr lang="en-US" sz="2200" dirty="0"/>
              <a:t> </a:t>
            </a:r>
            <a:r>
              <a:rPr lang="en-US" sz="2200" dirty="0" smtClean="0"/>
              <a:t>Sheets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/>
              <a:t>PHP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 smtClean="0"/>
              <a:t>PHP:Hypertext Preprocessor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 smtClean="0"/>
              <a:t>HTML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/>
              <a:t>HyperText Markup </a:t>
            </a:r>
            <a:r>
              <a:rPr lang="en-US" sz="2200" dirty="0" smtClean="0"/>
              <a:t>Language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Sample HTML Test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64672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428863"/>
            <a:ext cx="3929062" cy="2762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6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DC6B9DB8-BB95-4DD8-8812-F18AFF1AFCC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25AF130-6727-4F1F-82B3-F049DF1C192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DDE26FE-7B0A-44AF-A47F-904AE517E35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D4C41E9-8C7B-45C2-96B3-352B6DAEB2C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1C1726D-4D42-4CC1-8A4A-F540193A881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FF8DAFB-6B9A-48C5-962E-DA8030A8861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1F7EBFC-D0E3-400C-8FF5-2255D0BD205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CB41C2D-AA93-402E-A55D-9ACF297785B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90905EF-E92E-4660-A816-8783BBC1EE9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C776315-7A09-442B-83EF-C69DFB02E9B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C8CA20C-1F98-4F91-B883-9150F637EC3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88E924F-F745-4448-9EE6-C9EFC595BB0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3788</TotalTime>
  <Words>4101</Words>
  <Application>Microsoft Office PowerPoint</Application>
  <PresentationFormat>On-screen Show (4:3)</PresentationFormat>
  <Paragraphs>865</Paragraphs>
  <Slides>85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Telerik Academy</vt:lpstr>
      <vt:lpstr>HTML Test Preparation</vt:lpstr>
      <vt:lpstr>Random Questions</vt:lpstr>
      <vt:lpstr>Question</vt:lpstr>
      <vt:lpstr>Question</vt:lpstr>
      <vt:lpstr>Question</vt:lpstr>
      <vt:lpstr>Question</vt:lpstr>
      <vt:lpstr>Question</vt:lpstr>
      <vt:lpstr>Question</vt:lpstr>
      <vt:lpstr>Web Technologies Basics</vt:lpstr>
      <vt:lpstr>Question</vt:lpstr>
      <vt:lpstr>Question</vt:lpstr>
      <vt:lpstr>Question</vt:lpstr>
      <vt:lpstr>HTML 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  <vt:lpstr>Sample HTML Test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HTML5 Test</dc:title>
  <dc:subject>Telerik Software Academy</dc:subject>
  <dc:creator>Telerik Academy</dc:creator>
  <cp:keywords>telerik software academy, free courses for developers</cp:keywords>
  <cp:lastModifiedBy>Ivaylo Kenov</cp:lastModifiedBy>
  <cp:revision>983</cp:revision>
  <dcterms:created xsi:type="dcterms:W3CDTF">2007-12-08T16:03:35Z</dcterms:created>
  <dcterms:modified xsi:type="dcterms:W3CDTF">2015-04-22T09:48:01Z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