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media/image32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67"/>
  </p:notesMasterIdLst>
  <p:handoutMasterIdLst>
    <p:handoutMasterId r:id="rId68"/>
  </p:handoutMasterIdLst>
  <p:sldIdLst>
    <p:sldId id="334" r:id="rId2"/>
    <p:sldId id="335" r:id="rId3"/>
    <p:sldId id="336" r:id="rId4"/>
    <p:sldId id="337" r:id="rId5"/>
    <p:sldId id="338" r:id="rId6"/>
    <p:sldId id="339" r:id="rId7"/>
    <p:sldId id="340" r:id="rId8"/>
    <p:sldId id="341" r:id="rId9"/>
    <p:sldId id="342" r:id="rId10"/>
    <p:sldId id="343" r:id="rId11"/>
    <p:sldId id="344" r:id="rId12"/>
    <p:sldId id="345" r:id="rId13"/>
    <p:sldId id="346" r:id="rId14"/>
    <p:sldId id="347" r:id="rId15"/>
    <p:sldId id="348" r:id="rId16"/>
    <p:sldId id="349" r:id="rId17"/>
    <p:sldId id="350" r:id="rId18"/>
    <p:sldId id="351" r:id="rId19"/>
    <p:sldId id="352" r:id="rId20"/>
    <p:sldId id="353" r:id="rId21"/>
    <p:sldId id="354" r:id="rId22"/>
    <p:sldId id="355" r:id="rId23"/>
    <p:sldId id="356" r:id="rId24"/>
    <p:sldId id="357" r:id="rId25"/>
    <p:sldId id="358" r:id="rId26"/>
    <p:sldId id="359" r:id="rId27"/>
    <p:sldId id="360" r:id="rId28"/>
    <p:sldId id="361" r:id="rId29"/>
    <p:sldId id="362" r:id="rId30"/>
    <p:sldId id="363" r:id="rId31"/>
    <p:sldId id="364" r:id="rId32"/>
    <p:sldId id="365" r:id="rId33"/>
    <p:sldId id="366" r:id="rId34"/>
    <p:sldId id="367" r:id="rId35"/>
    <p:sldId id="368" r:id="rId36"/>
    <p:sldId id="369" r:id="rId37"/>
    <p:sldId id="370" r:id="rId38"/>
    <p:sldId id="371" r:id="rId39"/>
    <p:sldId id="372" r:id="rId40"/>
    <p:sldId id="373" r:id="rId41"/>
    <p:sldId id="374" r:id="rId42"/>
    <p:sldId id="375" r:id="rId43"/>
    <p:sldId id="376" r:id="rId44"/>
    <p:sldId id="377" r:id="rId45"/>
    <p:sldId id="378" r:id="rId46"/>
    <p:sldId id="379" r:id="rId47"/>
    <p:sldId id="380" r:id="rId48"/>
    <p:sldId id="381" r:id="rId49"/>
    <p:sldId id="382" r:id="rId50"/>
    <p:sldId id="383" r:id="rId51"/>
    <p:sldId id="384" r:id="rId52"/>
    <p:sldId id="385" r:id="rId53"/>
    <p:sldId id="386" r:id="rId54"/>
    <p:sldId id="387" r:id="rId55"/>
    <p:sldId id="388" r:id="rId56"/>
    <p:sldId id="389" r:id="rId57"/>
    <p:sldId id="390" r:id="rId58"/>
    <p:sldId id="391" r:id="rId59"/>
    <p:sldId id="392" r:id="rId60"/>
    <p:sldId id="393" r:id="rId61"/>
    <p:sldId id="394" r:id="rId62"/>
    <p:sldId id="395" r:id="rId63"/>
    <p:sldId id="396" r:id="rId64"/>
    <p:sldId id="400" r:id="rId65"/>
    <p:sldId id="333" r:id="rId66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CC00"/>
    <a:srgbClr val="9ED000"/>
    <a:srgbClr val="F4FCD8"/>
    <a:srgbClr val="FFFFFF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53" autoAdjust="0"/>
    <p:restoredTop sz="94468" autoAdjust="0"/>
  </p:normalViewPr>
  <p:slideViewPr>
    <p:cSldViewPr>
      <p:cViewPr varScale="1">
        <p:scale>
          <a:sx n="64" d="100"/>
          <a:sy n="64" d="100"/>
        </p:scale>
        <p:origin x="90" y="9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4/27/2015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4/27/2015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632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63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692A4B-6A0E-4D85-88A6-83FCBF8D5D01}" type="slidenum">
              <a:rPr lang="en-US"/>
              <a:pPr/>
              <a:t>6</a:t>
            </a:fld>
            <a:r>
              <a:rPr lang="en-US" dirty="0"/>
              <a:t>##</a:t>
            </a:r>
          </a:p>
        </p:txBody>
      </p:sp>
      <p:sp>
        <p:nvSpPr>
          <p:cNvPr id="563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42836067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6482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1825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Academy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2057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academy.telerik.com 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1054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819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40753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5" r:id="rId1"/>
    <p:sldLayoutId id="2147483689" r:id="rId2"/>
    <p:sldLayoutId id="2147483688" r:id="rId3"/>
    <p:sldLayoutId id="2147483704" r:id="rId4"/>
    <p:sldLayoutId id="2147483703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academy.telerik.com/" TargetMode="External"/><Relationship Id="rId5" Type="http://schemas.openxmlformats.org/officeDocument/2006/relationships/image" Target="../media/image8.gif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css.maxdesign.com.au/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szengarden.com/" TargetMode="Externa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g"/><Relationship Id="rId4" Type="http://schemas.openxmlformats.org/officeDocument/2006/relationships/image" Target="../media/image14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.org/TR/css3-selectors/" TargetMode="Externa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g"/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jpg"/><Relationship Id="rId5" Type="http://schemas.openxmlformats.org/officeDocument/2006/relationships/image" Target="../media/image42.jpg"/><Relationship Id="rId4" Type="http://schemas.openxmlformats.org/officeDocument/2006/relationships/image" Target="../media/image41.jp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jpe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lideshare.net/maxdesign/css-cascade-1658158" TargetMode="Externa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://css.maxdesign.com.au/selectutorial/advanced_conflict.htm" TargetMode="External"/><Relationship Id="rId2" Type="http://schemas.openxmlformats.org/officeDocument/2006/relationships/hyperlink" Target="http://www.smashingmagazine.com/2007/07/27/css-specificity-things-you-should-know/" TargetMode="Externa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CSS" TargetMode="External"/><Relationship Id="rId2" Type="http://schemas.openxmlformats.org/officeDocument/2006/relationships/hyperlink" Target="http://docs.webplatform.org/wiki/css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://www.w3.org/TR/CSS2/propidx.html" TargetMode="External"/><Relationship Id="rId4" Type="http://schemas.openxmlformats.org/officeDocument/2006/relationships/hyperlink" Target="http://www.w3schools.com/css3/" TargetMode="Externa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hyperlink" Target="http://html5course.telerik.com/" TargetMode="External"/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57.png"/><Relationship Id="rId2" Type="http://schemas.openxmlformats.org/officeDocument/2006/relationships/hyperlink" Target="http://html5course.telerik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6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59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5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6614" y="2365830"/>
            <a:ext cx="1573973" cy="177538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9" name="Title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CSS Overview </a:t>
            </a:r>
          </a:p>
        </p:txBody>
      </p:sp>
      <p:sp>
        <p:nvSpPr>
          <p:cNvPr id="10" name="Subtitle 9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Cascading Style </a:t>
            </a:r>
            <a:r>
              <a:rPr lang="en-US" dirty="0" smtClean="0"/>
              <a:t>Sheets</a:t>
            </a:r>
            <a:endParaRPr lang="en-US" dirty="0"/>
          </a:p>
        </p:txBody>
      </p:sp>
      <p:pic>
        <p:nvPicPr>
          <p:cNvPr id="80898" name="Picture 2" descr="http://www.dlocc.com/articles/wp-content/uploads/2009/12/css-ic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653367">
            <a:off x="6461331" y="560673"/>
            <a:ext cx="1338789" cy="1338790"/>
          </a:xfrm>
          <a:prstGeom prst="rect">
            <a:avLst/>
          </a:prstGeom>
          <a:noFill/>
        </p:spPr>
      </p:pic>
      <p:pic>
        <p:nvPicPr>
          <p:cNvPr id="80900" name="Picture 4" descr="http://www.iconspedia.com/uploads/12381172671847263498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748391">
            <a:off x="2702318" y="577979"/>
            <a:ext cx="1748902" cy="1748902"/>
          </a:xfrm>
          <a:prstGeom prst="rect">
            <a:avLst/>
          </a:prstGeom>
          <a:noFill/>
        </p:spPr>
      </p:pic>
      <p:pic>
        <p:nvPicPr>
          <p:cNvPr id="80902" name="Picture 6" descr="http://www.cssnewbie.com/wp-content/uploads/2008/02/css-example.gi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881419" y="4724400"/>
            <a:ext cx="3657600" cy="1636776"/>
          </a:xfrm>
          <a:prstGeom prst="rect">
            <a:avLst/>
          </a:prstGeom>
          <a:noFill/>
          <a:ln>
            <a:noFill/>
          </a:ln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</p:pic>
      <p:sp>
        <p:nvSpPr>
          <p:cNvPr id="11" name="Text Placeholder 6"/>
          <p:cNvSpPr>
            <a:spLocks noGrp="1"/>
          </p:cNvSpPr>
          <p:nvPr/>
        </p:nvSpPr>
        <p:spPr>
          <a:xfrm>
            <a:off x="429087" y="5726668"/>
            <a:ext cx="32935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Telerik Software Academy</a:t>
            </a:r>
          </a:p>
        </p:txBody>
      </p:sp>
      <p:sp>
        <p:nvSpPr>
          <p:cNvPr id="12" name="Text Placeholder 7"/>
          <p:cNvSpPr>
            <a:spLocks noGrp="1"/>
          </p:cNvSpPr>
          <p:nvPr/>
        </p:nvSpPr>
        <p:spPr>
          <a:xfrm>
            <a:off x="429088" y="6031468"/>
            <a:ext cx="3293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6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3" name="Text Placeholder 13"/>
          <p:cNvSpPr>
            <a:spLocks noGrp="1"/>
          </p:cNvSpPr>
          <p:nvPr/>
        </p:nvSpPr>
        <p:spPr>
          <a:xfrm>
            <a:off x="429087" y="5352025"/>
            <a:ext cx="3293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400" b="1" kern="12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184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</a:t>
            </a:r>
            <a:r>
              <a:rPr lang="en-US" smtClean="0"/>
              <a:t>"Cascading"? </a:t>
            </a:r>
            <a:r>
              <a:rPr lang="en-US" dirty="0" smtClean="0"/>
              <a:t>(2)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pic>
        <p:nvPicPr>
          <p:cNvPr id="2050" name="Picture 2" descr="http://www.guistuff.com/css/images/css_rules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16712" y="1143000"/>
            <a:ext cx="4979388" cy="5248275"/>
          </a:xfrm>
          <a:prstGeom prst="roundRect">
            <a:avLst>
              <a:gd name="adj" fmla="val 3641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8179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Style Inheritance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CSS styles are inherited and some are not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Text-related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list-related</a:t>
            </a:r>
            <a:r>
              <a:rPr lang="en-US" dirty="0" smtClean="0"/>
              <a:t> properties are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inherited</a:t>
            </a:r>
            <a:r>
              <a:rPr lang="en-US" dirty="0" smtClean="0"/>
              <a:t>: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color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font-size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font-family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line-height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text-align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list-style</a:t>
            </a:r>
            <a:r>
              <a:rPr lang="en-US" dirty="0" smtClean="0"/>
              <a:t>, etc.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Box-related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positioning</a:t>
            </a:r>
            <a:r>
              <a:rPr lang="en-US" dirty="0" smtClean="0"/>
              <a:t> styles are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not inherited</a:t>
            </a:r>
            <a:r>
              <a:rPr lang="en-US" dirty="0" smtClean="0"/>
              <a:t>: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width</a:t>
            </a:r>
            <a:r>
              <a:rPr lang="en-US" dirty="0" smtClean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height</a:t>
            </a:r>
            <a:r>
              <a:rPr lang="en-US" dirty="0" smtClean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border</a:t>
            </a:r>
            <a:r>
              <a:rPr lang="en-US" dirty="0" smtClean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margin</a:t>
            </a:r>
            <a:r>
              <a:rPr lang="en-US" dirty="0" smtClean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padding</a:t>
            </a:r>
            <a:r>
              <a:rPr lang="en-US" dirty="0" smtClean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position</a:t>
            </a:r>
            <a:r>
              <a:rPr lang="en-US" dirty="0" smtClean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float</a:t>
            </a:r>
            <a:r>
              <a:rPr lang="en-US" sz="2800" dirty="0" smtClean="0"/>
              <a:t>, etc</a:t>
            </a:r>
            <a:endParaRPr lang="en-US" sz="2800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 lvl="1"/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&lt;a&gt;</a:t>
            </a:r>
            <a:r>
              <a:rPr lang="en-US" dirty="0" smtClean="0"/>
              <a:t> elements do not inherit color and text-decoration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942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Style Sheets Syntax</a:t>
            </a:r>
            <a:endParaRPr lang="bg-BG" dirty="0" smtClean="0"/>
          </a:p>
        </p:txBody>
      </p:sp>
      <p:sp>
        <p:nvSpPr>
          <p:cNvPr id="10004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3000" dirty="0" smtClean="0"/>
              <a:t>Stylesheets consist of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rules</a:t>
            </a:r>
            <a:r>
              <a:rPr lang="en-US" sz="3000" dirty="0" smtClean="0"/>
              <a:t>,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selectors</a:t>
            </a:r>
            <a:r>
              <a:rPr lang="en-US" sz="3000" dirty="0" smtClean="0"/>
              <a:t>,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declarations</a:t>
            </a:r>
            <a:r>
              <a:rPr lang="en-US" sz="3000" dirty="0" smtClean="0"/>
              <a:t>,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properties</a:t>
            </a:r>
            <a:r>
              <a:rPr lang="en-US" sz="3000" dirty="0" smtClean="0"/>
              <a:t> and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values</a:t>
            </a:r>
          </a:p>
          <a:p>
            <a:pPr>
              <a:defRPr/>
            </a:pPr>
            <a:endParaRPr lang="en-US" sz="3000" dirty="0" smtClean="0"/>
          </a:p>
          <a:p>
            <a:pPr>
              <a:defRPr/>
            </a:pPr>
            <a:endParaRPr lang="en-US" sz="3000" dirty="0" smtClean="0"/>
          </a:p>
          <a:p>
            <a:pPr>
              <a:defRPr/>
            </a:pPr>
            <a:endParaRPr lang="en-US" sz="3000" dirty="0" smtClean="0"/>
          </a:p>
          <a:p>
            <a:pPr>
              <a:defRPr/>
            </a:pP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Selectors</a:t>
            </a:r>
            <a:r>
              <a:rPr lang="en-US" sz="3000" dirty="0" smtClean="0"/>
              <a:t> are separated by commas</a:t>
            </a:r>
          </a:p>
          <a:p>
            <a:pPr>
              <a:defRPr/>
            </a:pP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Declarations</a:t>
            </a:r>
            <a:r>
              <a:rPr lang="en-US" sz="3000" dirty="0" smtClean="0"/>
              <a:t> are separated by semicolons</a:t>
            </a:r>
          </a:p>
          <a:p>
            <a:pPr>
              <a:defRPr/>
            </a:pP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Properties</a:t>
            </a:r>
            <a:r>
              <a:rPr lang="en-US" sz="3000" dirty="0" smtClean="0"/>
              <a:t> and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values</a:t>
            </a:r>
            <a:r>
              <a:rPr lang="en-US" sz="3000" dirty="0" smtClean="0"/>
              <a:t> are separated by colons</a:t>
            </a:r>
            <a:endParaRPr lang="bg-BG" sz="3000" dirty="0" smtClean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685800" y="5943600"/>
            <a:ext cx="77724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h1,h2,h3 { color: green; font-weight: bold; }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81250" y="2133600"/>
            <a:ext cx="4381500" cy="1143000"/>
          </a:xfrm>
          <a:prstGeom prst="roundRect">
            <a:avLst>
              <a:gd name="adj" fmla="val 8862"/>
            </a:avLst>
          </a:prstGeom>
          <a:noFill/>
          <a:ln w="9525">
            <a:solidFill>
              <a:schemeClr val="tx2">
                <a:lumMod val="75000"/>
              </a:schemeClr>
            </a:solidFill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2381250" y="3332946"/>
            <a:ext cx="43815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3"/>
              </a:rPr>
              <a:t>http://css.maxdesign.com.au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801193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447800"/>
            <a:ext cx="7924800" cy="685800"/>
          </a:xfrm>
        </p:spPr>
        <p:txBody>
          <a:bodyPr/>
          <a:lstStyle/>
          <a:p>
            <a:r>
              <a:rPr lang="en-US" dirty="0" smtClean="0"/>
              <a:t>Common Selectors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2250279"/>
            <a:ext cx="7924800" cy="569120"/>
          </a:xfrm>
        </p:spPr>
        <p:txBody>
          <a:bodyPr/>
          <a:lstStyle/>
          <a:p>
            <a:r>
              <a:rPr lang="en-US" dirty="0" smtClean="0"/>
              <a:t>Select the Elements to Apply a Style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66452" y="3047999"/>
            <a:ext cx="5272548" cy="2514600"/>
          </a:xfrm>
          <a:prstGeom prst="roundRect">
            <a:avLst>
              <a:gd name="adj" fmla="val 28219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475544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Selectors</a:t>
            </a:r>
            <a:endParaRPr lang="bg-BG" dirty="0" smtClean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Selectors determine which element the rules apply to: </a:t>
            </a:r>
          </a:p>
          <a:p>
            <a:pPr lvl="1">
              <a:defRPr/>
            </a:pPr>
            <a:r>
              <a:rPr lang="en-US" dirty="0" smtClean="0"/>
              <a:t>All elements of specific type (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tag</a:t>
            </a:r>
            <a:r>
              <a:rPr lang="en-US" dirty="0" smtClean="0"/>
              <a:t>)</a:t>
            </a:r>
          </a:p>
          <a:p>
            <a:pPr lvl="1">
              <a:defRPr/>
            </a:pPr>
            <a:r>
              <a:rPr lang="en-US" dirty="0" smtClean="0"/>
              <a:t>Those that match a specific attribute (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id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class</a:t>
            </a:r>
            <a:r>
              <a:rPr lang="en-US" dirty="0" smtClean="0"/>
              <a:t>)</a:t>
            </a:r>
          </a:p>
          <a:p>
            <a:pPr lvl="1">
              <a:defRPr/>
            </a:pPr>
            <a:r>
              <a:rPr lang="en-US" dirty="0" smtClean="0"/>
              <a:t>Elements may be matched depending on how they are nested in the document tree (HTML)</a:t>
            </a:r>
          </a:p>
          <a:p>
            <a:pPr>
              <a:defRPr/>
            </a:pPr>
            <a:r>
              <a:rPr lang="en-US" dirty="0" smtClean="0"/>
              <a:t>Examples: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55650" y="5257800"/>
            <a:ext cx="76327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.header a { color: green 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62000" y="5893713"/>
            <a:ext cx="76327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#menu&gt;li { padding-top: 8px }</a:t>
            </a:r>
          </a:p>
        </p:txBody>
      </p:sp>
    </p:spTree>
    <p:extLst>
      <p:ext uri="{BB962C8B-B14F-4D97-AF65-F5344CB8AC3E}">
        <p14:creationId xmlns:p14="http://schemas.microsoft.com/office/powerpoint/2010/main" val="35591664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Primary Selectors</a:t>
            </a:r>
            <a:endParaRPr lang="bg-BG" dirty="0" smtClean="0"/>
          </a:p>
        </p:txBody>
      </p:sp>
      <p:sp>
        <p:nvSpPr>
          <p:cNvPr id="1002499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838200"/>
            <a:ext cx="8439150" cy="5715000"/>
          </a:xfrm>
        </p:spPr>
        <p:txBody>
          <a:bodyPr/>
          <a:lstStyle/>
          <a:p>
            <a:pPr>
              <a:lnSpc>
                <a:spcPts val="3700"/>
              </a:lnSpc>
              <a:spcBef>
                <a:spcPts val="300"/>
              </a:spcBef>
              <a:defRPr/>
            </a:pPr>
            <a:r>
              <a:rPr lang="en-US" sz="2800" dirty="0" smtClean="0"/>
              <a:t>Three primary kinds of selectors:</a:t>
            </a:r>
          </a:p>
          <a:p>
            <a:pPr lvl="1">
              <a:lnSpc>
                <a:spcPts val="3700"/>
              </a:lnSpc>
              <a:spcBef>
                <a:spcPts val="0"/>
              </a:spcBef>
              <a:defRPr/>
            </a:pPr>
            <a:r>
              <a:rPr lang="en-US" sz="2600" dirty="0" smtClean="0"/>
              <a:t>By tag (type selector):</a:t>
            </a:r>
            <a:br>
              <a:rPr lang="en-US" sz="2600" dirty="0" smtClean="0"/>
            </a:br>
            <a:endParaRPr lang="en-US" sz="2600" dirty="0" smtClean="0">
              <a:latin typeface="Courier New" pitchFamily="49" charset="0"/>
            </a:endParaRPr>
          </a:p>
          <a:p>
            <a:pPr lvl="1">
              <a:lnSpc>
                <a:spcPts val="3700"/>
              </a:lnSpc>
              <a:spcBef>
                <a:spcPts val="300"/>
              </a:spcBef>
              <a:defRPr/>
            </a:pPr>
            <a:r>
              <a:rPr lang="en-US" sz="2600" dirty="0" smtClean="0"/>
              <a:t>By element id:</a:t>
            </a:r>
            <a:br>
              <a:rPr lang="en-US" sz="2600" dirty="0" smtClean="0"/>
            </a:br>
            <a:endParaRPr lang="en-US" sz="2600" noProof="1" smtClean="0">
              <a:latin typeface="Courier New" pitchFamily="49" charset="0"/>
            </a:endParaRPr>
          </a:p>
          <a:p>
            <a:pPr lvl="1">
              <a:lnSpc>
                <a:spcPts val="3700"/>
              </a:lnSpc>
              <a:spcBef>
                <a:spcPts val="300"/>
              </a:spcBef>
              <a:defRPr/>
            </a:pPr>
            <a:r>
              <a:rPr lang="en-US" sz="2600" dirty="0" smtClean="0"/>
              <a:t>By element class name (only for HTML): </a:t>
            </a:r>
            <a:br>
              <a:rPr lang="en-US" sz="2600" dirty="0" smtClean="0"/>
            </a:br>
            <a:endParaRPr lang="en-US" sz="2600" dirty="0" smtClean="0">
              <a:latin typeface="Courier New" pitchFamily="49" charset="0"/>
            </a:endParaRPr>
          </a:p>
          <a:p>
            <a:pPr>
              <a:lnSpc>
                <a:spcPts val="3700"/>
              </a:lnSpc>
              <a:spcBef>
                <a:spcPts val="300"/>
              </a:spcBef>
              <a:defRPr/>
            </a:pPr>
            <a:r>
              <a:rPr lang="en-US" sz="2800" dirty="0" smtClean="0"/>
              <a:t>Selectors can be combined with commas:</a:t>
            </a:r>
          </a:p>
          <a:p>
            <a:pPr>
              <a:lnSpc>
                <a:spcPts val="3700"/>
              </a:lnSpc>
              <a:spcBef>
                <a:spcPts val="300"/>
              </a:spcBef>
              <a:buFontTx/>
              <a:buNone/>
              <a:defRPr/>
            </a:pPr>
            <a:r>
              <a:rPr lang="en-US" sz="2800" dirty="0" smtClean="0"/>
              <a:t>	</a:t>
            </a:r>
            <a:br>
              <a:rPr lang="en-US" sz="2800" dirty="0" smtClean="0"/>
            </a:br>
            <a:r>
              <a:rPr lang="en-US" sz="2800" dirty="0" smtClean="0"/>
              <a:t>This will match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&lt;h1&gt;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tags</a:t>
            </a:r>
            <a:r>
              <a:rPr lang="en-US" sz="2800" dirty="0" smtClean="0"/>
              <a:t>, elements with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class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link</a:t>
            </a:r>
            <a:r>
              <a:rPr lang="en-US" sz="2800" dirty="0" smtClean="0"/>
              <a:t>, and the element with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id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top-link</a:t>
            </a:r>
            <a:endParaRPr lang="bg-BG" sz="2800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900113" y="1981200"/>
            <a:ext cx="74168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h1 { font-family: verdana,sans-serif; }</a:t>
            </a:r>
          </a:p>
        </p:txBody>
      </p:sp>
      <p:sp>
        <p:nvSpPr>
          <p:cNvPr id="1002501" name="Rectangle 5"/>
          <p:cNvSpPr>
            <a:spLocks noChangeArrowheads="1"/>
          </p:cNvSpPr>
          <p:nvPr/>
        </p:nvSpPr>
        <p:spPr bwMode="auto">
          <a:xfrm>
            <a:off x="900113" y="3048000"/>
            <a:ext cx="74168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#element_id { color: #ff0000; }</a:t>
            </a:r>
          </a:p>
        </p:txBody>
      </p:sp>
      <p:sp>
        <p:nvSpPr>
          <p:cNvPr id="1002502" name="Rectangle 6"/>
          <p:cNvSpPr>
            <a:spLocks noChangeArrowheads="1"/>
          </p:cNvSpPr>
          <p:nvPr/>
        </p:nvSpPr>
        <p:spPr bwMode="auto">
          <a:xfrm>
            <a:off x="900113" y="4114800"/>
            <a:ext cx="74168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.myClass {border: 1px solid red}</a:t>
            </a:r>
          </a:p>
        </p:txBody>
      </p:sp>
      <p:sp>
        <p:nvSpPr>
          <p:cNvPr id="1002503" name="Rectangle 7"/>
          <p:cNvSpPr>
            <a:spLocks noChangeArrowheads="1"/>
          </p:cNvSpPr>
          <p:nvPr/>
        </p:nvSpPr>
        <p:spPr bwMode="auto">
          <a:xfrm>
            <a:off x="900113" y="5131713"/>
            <a:ext cx="74168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h1, .link, #top-link {font-weight: bold}</a:t>
            </a:r>
          </a:p>
        </p:txBody>
      </p:sp>
    </p:spTree>
    <p:extLst>
      <p:ext uri="{BB962C8B-B14F-4D97-AF65-F5344CB8AC3E}">
        <p14:creationId xmlns:p14="http://schemas.microsoft.com/office/powerpoint/2010/main" val="42150382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Nested Selectors</a:t>
            </a:r>
            <a:endParaRPr lang="bg-BG" dirty="0" smtClean="0"/>
          </a:p>
        </p:txBody>
      </p:sp>
      <p:sp>
        <p:nvSpPr>
          <p:cNvPr id="1005571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990601"/>
            <a:ext cx="8496300" cy="5678488"/>
          </a:xfrm>
        </p:spPr>
        <p:txBody>
          <a:bodyPr/>
          <a:lstStyle/>
          <a:p>
            <a:pPr>
              <a:lnSpc>
                <a:spcPct val="85000"/>
              </a:lnSpc>
              <a:spcBef>
                <a:spcPct val="30000"/>
              </a:spcBef>
              <a:defRPr/>
            </a:pPr>
            <a:r>
              <a:rPr lang="en-US" sz="3000" dirty="0" smtClean="0"/>
              <a:t>Match relative to element placement:</a:t>
            </a:r>
          </a:p>
          <a:p>
            <a:pPr>
              <a:lnSpc>
                <a:spcPct val="85000"/>
              </a:lnSpc>
              <a:spcBef>
                <a:spcPts val="2400"/>
              </a:spcBef>
              <a:buFontTx/>
              <a:buNone/>
              <a:defRPr/>
            </a:pPr>
            <a:r>
              <a:rPr lang="en-US" sz="3000" dirty="0" smtClean="0"/>
              <a:t/>
            </a:r>
            <a:br>
              <a:rPr lang="en-US" sz="3000" dirty="0" smtClean="0"/>
            </a:br>
            <a:r>
              <a:rPr lang="en-US" sz="3000" dirty="0" smtClean="0"/>
              <a:t>This will match all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&lt;a&gt;</a:t>
            </a:r>
            <a:r>
              <a:rPr lang="en-US" sz="3000" dirty="0" smtClean="0"/>
              <a:t> tags that are inside of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&lt;p&gt;</a:t>
            </a:r>
            <a:endParaRPr lang="en-US" sz="3000" dirty="0" smtClean="0"/>
          </a:p>
          <a:p>
            <a:pPr>
              <a:lnSpc>
                <a:spcPct val="85000"/>
              </a:lnSpc>
              <a:spcBef>
                <a:spcPct val="30000"/>
              </a:spcBef>
              <a:defRPr/>
            </a:pP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dirty="0" smtClean="0"/>
              <a:t> – universal selector (avoid or use with care!):</a:t>
            </a:r>
          </a:p>
          <a:p>
            <a:pPr>
              <a:lnSpc>
                <a:spcPct val="85000"/>
              </a:lnSpc>
              <a:spcBef>
                <a:spcPts val="3000"/>
              </a:spcBef>
              <a:spcAft>
                <a:spcPts val="0"/>
              </a:spcAft>
              <a:buFontTx/>
              <a:buNone/>
              <a:defRPr/>
            </a:pPr>
            <a:r>
              <a:rPr lang="en-US" sz="3000" dirty="0" smtClean="0">
                <a:latin typeface="Courier New" pitchFamily="49" charset="0"/>
              </a:rPr>
              <a:t/>
            </a:r>
            <a:br>
              <a:rPr lang="en-US" sz="3000" dirty="0" smtClean="0">
                <a:latin typeface="Courier New" pitchFamily="49" charset="0"/>
              </a:rPr>
            </a:br>
            <a:r>
              <a:rPr lang="en-US" sz="3000" dirty="0" smtClean="0"/>
              <a:t>This will match all descendants of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&lt;p&gt;</a:t>
            </a:r>
            <a:r>
              <a:rPr lang="en-US" sz="3000" dirty="0" smtClean="0"/>
              <a:t> element</a:t>
            </a:r>
          </a:p>
          <a:p>
            <a:pPr>
              <a:lnSpc>
                <a:spcPct val="85000"/>
              </a:lnSpc>
              <a:spcBef>
                <a:spcPct val="50000"/>
              </a:spcBef>
              <a:defRPr/>
            </a:pP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sz="3000" dirty="0" smtClean="0"/>
              <a:t> selector – used to match “next sibling”:</a:t>
            </a:r>
          </a:p>
          <a:p>
            <a:pPr>
              <a:lnSpc>
                <a:spcPct val="85000"/>
              </a:lnSpc>
              <a:spcBef>
                <a:spcPct val="50000"/>
              </a:spcBef>
              <a:buFontTx/>
              <a:buNone/>
              <a:defRPr/>
            </a:pPr>
            <a:endParaRPr lang="en-US" sz="3000" dirty="0" smtClean="0"/>
          </a:p>
          <a:p>
            <a:pPr>
              <a:lnSpc>
                <a:spcPct val="85000"/>
              </a:lnSpc>
              <a:buFontTx/>
              <a:buNone/>
              <a:defRPr/>
            </a:pPr>
            <a:r>
              <a:rPr lang="en-US" sz="3000" dirty="0" smtClean="0"/>
              <a:t>	This will match all siblings with class name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link</a:t>
            </a:r>
            <a:r>
              <a:rPr lang="en-US" sz="3000" dirty="0" smtClean="0"/>
              <a:t> that appear immediately after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img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sz="3000" dirty="0" smtClean="0"/>
              <a:t> tag</a:t>
            </a:r>
            <a:endParaRPr lang="bg-BG" sz="3000" dirty="0" smtClean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1005572" name="Rectangle 4"/>
          <p:cNvSpPr>
            <a:spLocks noChangeArrowheads="1"/>
          </p:cNvSpPr>
          <p:nvPr/>
        </p:nvSpPr>
        <p:spPr bwMode="auto">
          <a:xfrm>
            <a:off x="900113" y="1550313"/>
            <a:ext cx="74168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 a {text-decoration: underline}</a:t>
            </a:r>
          </a:p>
        </p:txBody>
      </p:sp>
      <p:sp>
        <p:nvSpPr>
          <p:cNvPr id="1005573" name="Rectangle 5"/>
          <p:cNvSpPr>
            <a:spLocks noChangeArrowheads="1"/>
          </p:cNvSpPr>
          <p:nvPr/>
        </p:nvSpPr>
        <p:spPr bwMode="auto">
          <a:xfrm>
            <a:off x="900113" y="3352800"/>
            <a:ext cx="74168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 * {color: black}</a:t>
            </a:r>
          </a:p>
        </p:txBody>
      </p:sp>
      <p:sp>
        <p:nvSpPr>
          <p:cNvPr id="1005574" name="Rectangle 6"/>
          <p:cNvSpPr>
            <a:spLocks noChangeArrowheads="1"/>
          </p:cNvSpPr>
          <p:nvPr/>
        </p:nvSpPr>
        <p:spPr bwMode="auto">
          <a:xfrm>
            <a:off x="900113" y="5207913"/>
            <a:ext cx="74168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img + .link {float:right}</a:t>
            </a:r>
          </a:p>
        </p:txBody>
      </p:sp>
    </p:spTree>
    <p:extLst>
      <p:ext uri="{BB962C8B-B14F-4D97-AF65-F5344CB8AC3E}">
        <p14:creationId xmlns:p14="http://schemas.microsoft.com/office/powerpoint/2010/main" val="25533323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Nested Selectors </a:t>
            </a:r>
            <a:r>
              <a:rPr lang="en-US" dirty="0" smtClean="0"/>
              <a:t>(2)</a:t>
            </a:r>
            <a:endParaRPr lang="bg-BG" dirty="0" smtClean="0"/>
          </a:p>
        </p:txBody>
      </p:sp>
      <p:sp>
        <p:nvSpPr>
          <p:cNvPr id="100864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95400"/>
            <a:ext cx="8686800" cy="4267200"/>
          </a:xfrm>
        </p:spPr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&gt;</a:t>
            </a:r>
            <a:r>
              <a:rPr lang="en-US" sz="2800" dirty="0" smtClean="0"/>
              <a:t> selector – matches direct child nodes:</a:t>
            </a:r>
            <a:r>
              <a:rPr lang="en-US" sz="2800" dirty="0" smtClean="0">
                <a:latin typeface="Courier New" pitchFamily="49" charset="0"/>
              </a:rPr>
              <a:t/>
            </a:r>
            <a:br>
              <a:rPr lang="en-US" sz="2800" dirty="0" smtClean="0">
                <a:latin typeface="Courier New" pitchFamily="49" charset="0"/>
              </a:rPr>
            </a:br>
            <a:endParaRPr lang="en-US" sz="2800" dirty="0" smtClean="0">
              <a:latin typeface="Courier New" pitchFamily="49" charset="0"/>
            </a:endParaRPr>
          </a:p>
          <a:p>
            <a:pPr>
              <a:spcBef>
                <a:spcPts val="2400"/>
              </a:spcBef>
              <a:buFontTx/>
              <a:buNone/>
              <a:defRPr/>
            </a:pPr>
            <a:r>
              <a:rPr lang="en-US" sz="2800" dirty="0" smtClean="0"/>
              <a:t>	This will match all elements with class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error</a:t>
            </a:r>
            <a:r>
              <a:rPr lang="en-US" sz="2800" dirty="0" smtClean="0"/>
              <a:t>, direct children of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&lt;p&gt;</a:t>
            </a:r>
            <a:r>
              <a:rPr lang="en-US" sz="2800" dirty="0" smtClean="0"/>
              <a:t> tag</a:t>
            </a:r>
          </a:p>
          <a:p>
            <a:pPr>
              <a:spcBef>
                <a:spcPts val="1200"/>
              </a:spcBef>
              <a:defRPr/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.class1.class2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800" dirty="0" smtClean="0"/>
              <a:t>(no space!)</a:t>
            </a:r>
          </a:p>
          <a:p>
            <a:pPr lvl="1">
              <a:spcBef>
                <a:spcPts val="1200"/>
              </a:spcBef>
              <a:defRPr/>
            </a:pPr>
            <a:r>
              <a:rPr lang="en-US" sz="2600" dirty="0" smtClean="0"/>
              <a:t>Matches elements with both (all) classes applied at the same time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1008644" name="Rectangle 4"/>
          <p:cNvSpPr>
            <a:spLocks noChangeArrowheads="1"/>
          </p:cNvSpPr>
          <p:nvPr/>
        </p:nvSpPr>
        <p:spPr bwMode="auto">
          <a:xfrm>
            <a:off x="889000" y="1981200"/>
            <a:ext cx="74168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 &gt; .error {font-size: 8px}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889000" y="5486400"/>
            <a:ext cx="74168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p.post-text.special {font-weight: bold}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41606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524000"/>
            <a:ext cx="7924800" cy="685800"/>
          </a:xfrm>
        </p:spPr>
        <p:txBody>
          <a:bodyPr/>
          <a:lstStyle/>
          <a:p>
            <a:r>
              <a:rPr lang="en-US" dirty="0"/>
              <a:t>Common Selectors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2250279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28913" y="3124200"/>
            <a:ext cx="3595687" cy="239276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137866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52800" y="1419224"/>
            <a:ext cx="5181600" cy="1743075"/>
          </a:xfrm>
        </p:spPr>
        <p:txBody>
          <a:bodyPr/>
          <a:lstStyle/>
          <a:p>
            <a:r>
              <a:rPr lang="en-US" dirty="0" smtClean="0"/>
              <a:t>Importing CSS </a:t>
            </a:r>
            <a:br>
              <a:rPr lang="en-US" dirty="0" smtClean="0"/>
            </a:br>
            <a:r>
              <a:rPr lang="en-US" dirty="0" smtClean="0"/>
              <a:t>Into HTML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2800" y="3476624"/>
            <a:ext cx="5181600" cy="569120"/>
          </a:xfrm>
        </p:spPr>
        <p:txBody>
          <a:bodyPr/>
          <a:lstStyle/>
          <a:p>
            <a:r>
              <a:rPr lang="en-US" dirty="0" smtClean="0"/>
              <a:t>How to Use CSS with HTML?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3133" y="1495425"/>
            <a:ext cx="2504867" cy="16668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3133" y="3324225"/>
            <a:ext cx="2504867" cy="24669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57600" y="4314825"/>
            <a:ext cx="4572000" cy="136252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580393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8382000" cy="5638800"/>
          </a:xfrm>
        </p:spPr>
        <p:txBody>
          <a:bodyPr/>
          <a:lstStyle/>
          <a:p>
            <a:pPr marL="541338" indent="-541338">
              <a:tabLst/>
            </a:pPr>
            <a:r>
              <a:rPr lang="en-US" dirty="0"/>
              <a:t>What is CSS</a:t>
            </a:r>
            <a:r>
              <a:rPr lang="en-US" dirty="0" smtClean="0"/>
              <a:t>?</a:t>
            </a:r>
          </a:p>
          <a:p>
            <a:pPr marL="541338" indent="-541338">
              <a:tabLst/>
            </a:pPr>
            <a:r>
              <a:rPr lang="en-US" dirty="0" smtClean="0"/>
              <a:t>Styling </a:t>
            </a:r>
            <a:r>
              <a:rPr lang="en-US" dirty="0"/>
              <a:t>with Cascading </a:t>
            </a:r>
            <a:r>
              <a:rPr lang="en-US" dirty="0" smtClean="0"/>
              <a:t>Style Sheets </a:t>
            </a:r>
            <a:r>
              <a:rPr lang="en-US" dirty="0"/>
              <a:t>(CSS)</a:t>
            </a:r>
          </a:p>
          <a:p>
            <a:pPr marL="541338" indent="-541338">
              <a:tabLst/>
            </a:pPr>
            <a:r>
              <a:rPr lang="en-US" dirty="0" smtClean="0"/>
              <a:t>CSS Selectors</a:t>
            </a:r>
          </a:p>
          <a:p>
            <a:pPr marL="889001" lvl="1" indent="-541338"/>
            <a:r>
              <a:rPr lang="en-US" dirty="0" smtClean="0"/>
              <a:t>Select by element name, id or class</a:t>
            </a:r>
          </a:p>
          <a:p>
            <a:pPr marL="889001" lvl="1" indent="-541338"/>
            <a:r>
              <a:rPr lang="en-US" dirty="0" smtClean="0"/>
              <a:t>Nested Selectors</a:t>
            </a:r>
          </a:p>
          <a:p>
            <a:pPr marL="541338" indent="-541338">
              <a:tabLst/>
            </a:pPr>
            <a:r>
              <a:rPr lang="en-US" dirty="0" smtClean="0"/>
              <a:t>Importing CSS into HTML</a:t>
            </a:r>
          </a:p>
          <a:p>
            <a:pPr marL="541338" indent="-541338">
              <a:tabLst/>
            </a:pPr>
            <a:r>
              <a:rPr lang="en-US" dirty="0" smtClean="0"/>
              <a:t>Selectors</a:t>
            </a:r>
          </a:p>
          <a:p>
            <a:pPr marL="889001" lvl="1" indent="-541338"/>
            <a:r>
              <a:rPr lang="en-US" dirty="0" smtClean="0"/>
              <a:t>Attribute selectors</a:t>
            </a:r>
          </a:p>
          <a:p>
            <a:pPr marL="889001" lvl="1" indent="-541338"/>
            <a:r>
              <a:rPr lang="en-US" dirty="0" smtClean="0"/>
              <a:t>Pseudo Selectors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8170538">
            <a:off x="7069513" y="2696742"/>
            <a:ext cx="1975742" cy="1233747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583543" y="177800"/>
            <a:ext cx="2264228" cy="736600"/>
          </a:xfrm>
          <a:prstGeom prst="wedgeEllipseCallout">
            <a:avLst>
              <a:gd name="adj1" fmla="val 34971"/>
              <a:gd name="adj2" fmla="val 75943"/>
            </a:avLst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91225" y="4648200"/>
            <a:ext cx="2619375" cy="17526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108241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76200"/>
            <a:ext cx="7162800" cy="9144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Importing CSS Into HTML</a:t>
            </a:r>
            <a:endParaRPr lang="bg-BG" dirty="0" smtClean="0"/>
          </a:p>
        </p:txBody>
      </p:sp>
      <p:sp>
        <p:nvSpPr>
          <p:cNvPr id="104653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562600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CSS</a:t>
            </a:r>
            <a:r>
              <a:rPr lang="en-US" dirty="0" smtClean="0"/>
              <a:t> (presentation) can be imported in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HTML</a:t>
            </a:r>
            <a:r>
              <a:rPr lang="en-US" dirty="0"/>
              <a:t> (content</a:t>
            </a:r>
            <a:r>
              <a:rPr lang="en-US" dirty="0" smtClean="0"/>
              <a:t>) in three ways: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Inline</a:t>
            </a:r>
            <a:r>
              <a:rPr lang="en-US" dirty="0" smtClean="0"/>
              <a:t>: the CSS rules in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style</a:t>
            </a:r>
            <a:r>
              <a:rPr lang="en-US" dirty="0" smtClean="0"/>
              <a:t> attribute</a:t>
            </a:r>
          </a:p>
          <a:p>
            <a:pPr lvl="2">
              <a:lnSpc>
                <a:spcPct val="100000"/>
              </a:lnSpc>
              <a:defRPr/>
            </a:pPr>
            <a:r>
              <a:rPr lang="en-US" dirty="0" smtClean="0"/>
              <a:t>No selectors are needed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Embedded</a:t>
            </a:r>
            <a:r>
              <a:rPr lang="en-US" dirty="0" smtClean="0"/>
              <a:t>: in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&lt;head&gt;</a:t>
            </a:r>
            <a:r>
              <a:rPr lang="en-US" dirty="0" smtClean="0"/>
              <a:t> in 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&lt;style&gt;</a:t>
            </a:r>
            <a:r>
              <a:rPr lang="en-US" dirty="0" smtClean="0"/>
              <a:t> tag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External</a:t>
            </a:r>
            <a:r>
              <a:rPr lang="en-US" dirty="0" smtClean="0"/>
              <a:t>: CSS rules in separate file (best)</a:t>
            </a:r>
          </a:p>
          <a:p>
            <a:pPr lvl="2">
              <a:lnSpc>
                <a:spcPct val="100000"/>
              </a:lnSpc>
              <a:defRPr/>
            </a:pPr>
            <a:r>
              <a:rPr lang="en-US" dirty="0" smtClean="0"/>
              <a:t>Usually a file with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.css</a:t>
            </a:r>
            <a:r>
              <a:rPr lang="en-US" dirty="0" smtClean="0"/>
              <a:t> extension</a:t>
            </a:r>
          </a:p>
          <a:p>
            <a:pPr lvl="2">
              <a:lnSpc>
                <a:spcPct val="100000"/>
              </a:lnSpc>
              <a:defRPr/>
            </a:pPr>
            <a:r>
              <a:rPr lang="en-US" dirty="0" smtClean="0"/>
              <a:t>Linked via </a:t>
            </a:r>
            <a:r>
              <a:rPr lang="en-US" sz="25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&lt;link</a:t>
            </a:r>
            <a:r>
              <a:rPr lang="en-US" sz="2500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5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rel="stylesheet"</a:t>
            </a:r>
            <a:r>
              <a:rPr lang="en-US" sz="2500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5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href="</a:t>
            </a:r>
            <a:br>
              <a:rPr lang="en-US" sz="25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</a:br>
            <a:r>
              <a:rPr lang="en-US" sz="25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…"&gt;</a:t>
            </a:r>
            <a:r>
              <a:rPr lang="en-US" sz="2600" dirty="0" smtClean="0"/>
              <a:t> </a:t>
            </a:r>
            <a:r>
              <a:rPr lang="en-US" dirty="0" smtClean="0"/>
              <a:t>tag </a:t>
            </a:r>
          </a:p>
          <a:p>
            <a:pPr lvl="2">
              <a:lnSpc>
                <a:spcPct val="100000"/>
              </a:lnSpc>
              <a:defRPr/>
            </a:pPr>
            <a:r>
              <a:rPr lang="en-US" dirty="0"/>
              <a:t>Via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 @import</a:t>
            </a:r>
            <a:r>
              <a:rPr lang="en-US" dirty="0" smtClean="0"/>
              <a:t> directive in embedded CSS block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8602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Linking HTML and CSS (2)</a:t>
            </a:r>
            <a:endParaRPr lang="bg-BG" dirty="0" smtClean="0"/>
          </a:p>
        </p:txBody>
      </p:sp>
      <p:sp>
        <p:nvSpPr>
          <p:cNvPr id="104755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Using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external CSS files </a:t>
            </a:r>
            <a:r>
              <a:rPr lang="en-US" dirty="0" smtClean="0"/>
              <a:t>is highly recommended</a:t>
            </a:r>
          </a:p>
          <a:p>
            <a:pPr lvl="1">
              <a:defRPr/>
            </a:pPr>
            <a:r>
              <a:rPr lang="en-US" dirty="0" smtClean="0"/>
              <a:t>Simplifies the HTML document </a:t>
            </a:r>
          </a:p>
          <a:p>
            <a:pPr lvl="1">
              <a:defRPr/>
            </a:pPr>
            <a:r>
              <a:rPr lang="en-US" dirty="0" smtClean="0"/>
              <a:t>Improves page load speed (CSS file is cached)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b="1" smtClean="0"/>
              <a:pPr>
                <a:defRPr/>
              </a:pPr>
              <a:t>21</a:t>
            </a:fld>
            <a:endParaRPr lang="en-US" b="1" dirty="0"/>
          </a:p>
        </p:txBody>
      </p:sp>
      <p:grpSp>
        <p:nvGrpSpPr>
          <p:cNvPr id="8" name="Group 7"/>
          <p:cNvGrpSpPr/>
          <p:nvPr/>
        </p:nvGrpSpPr>
        <p:grpSpPr>
          <a:xfrm>
            <a:off x="1447800" y="3886200"/>
            <a:ext cx="6096000" cy="2295526"/>
            <a:chOff x="1447800" y="3886200"/>
            <a:chExt cx="6096000" cy="2295526"/>
          </a:xfrm>
        </p:grpSpPr>
        <p:sp>
          <p:nvSpPr>
            <p:cNvPr id="6" name="TextBox 5"/>
            <p:cNvSpPr txBox="1"/>
            <p:nvPr/>
          </p:nvSpPr>
          <p:spPr>
            <a:xfrm>
              <a:off x="3429000" y="4519550"/>
              <a:ext cx="2071794" cy="9679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HTML links to external CSS file</a:t>
              </a:r>
              <a:endPara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026" name="Picture 2" descr="html icon"/>
            <p:cNvPicPr>
              <a:picLocks noChangeAspect="1" noChangeArrowheads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7800" y="3886201"/>
              <a:ext cx="1779262" cy="22955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css icon"/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4538" y="3886200"/>
              <a:ext cx="1779262" cy="22955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" name="Straight Arrow Connector 2"/>
            <p:cNvCxnSpPr/>
            <p:nvPr/>
          </p:nvCxnSpPr>
          <p:spPr>
            <a:xfrm>
              <a:off x="3352800" y="5052950"/>
              <a:ext cx="2286000" cy="0"/>
            </a:xfrm>
            <a:prstGeom prst="straightConnector1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38100">
              <a:solidFill>
                <a:schemeClr val="accent5">
                  <a:lumMod val="60000"/>
                  <a:lumOff val="40000"/>
                </a:schemeClr>
              </a:solidFill>
              <a:tailEnd type="arrow"/>
            </a:ln>
          </p:spPr>
        </p:cxnSp>
      </p:grpSp>
    </p:spTree>
    <p:extLst>
      <p:ext uri="{BB962C8B-B14F-4D97-AF65-F5344CB8AC3E}">
        <p14:creationId xmlns:p14="http://schemas.microsoft.com/office/powerpoint/2010/main" val="16581501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Inline Styles: Example</a:t>
            </a:r>
            <a:endParaRPr lang="bg-BG" dirty="0" smtClean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20483" name="Rectangle 5"/>
          <p:cNvSpPr>
            <a:spLocks noChangeArrowheads="1"/>
          </p:cNvSpPr>
          <p:nvPr/>
        </p:nvSpPr>
        <p:spPr bwMode="auto">
          <a:xfrm>
            <a:off x="755651" y="1554063"/>
            <a:ext cx="7702550" cy="41857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&lt;!DOCTYPE html&gt;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 lang="en"&gt;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&lt;head&gt;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&lt;title&gt;Inline Styles&lt;/title&gt;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&lt;/head&gt;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&lt;body&gt;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&lt;p&gt;Here is some text&lt;/p&gt;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&lt;!--Separate multiple styles with a semicolon--&gt;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 style="font-size: 20pt"&gt;Here is some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more text&lt;/p&gt;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 style="font-size: 20pt;color: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#0000FF" &gt;Even more text&lt;/p&gt; 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&lt;/body&gt;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5394967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Inline Styles: Example</a:t>
            </a:r>
            <a:endParaRPr lang="bg-BG" dirty="0" smtClean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20483" name="Rectangle 5"/>
          <p:cNvSpPr>
            <a:spLocks noChangeArrowheads="1"/>
          </p:cNvSpPr>
          <p:nvPr/>
        </p:nvSpPr>
        <p:spPr bwMode="auto">
          <a:xfrm>
            <a:off x="755651" y="1554063"/>
            <a:ext cx="7702550" cy="41857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&lt;!DOCTYPE html&gt;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 lang="en"&gt;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&lt;head&gt;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&lt;title&gt;Inline Styles&lt;/title&gt;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&lt;/head&gt;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&lt;body&gt;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&lt;p&gt;Here is some text&lt;/p&gt;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&lt;!--Separate multiple styles with a semicolon--&gt;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 style="font-size: 20pt"&gt;Here is some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more text&lt;/p&gt;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 style="font-size: 20pt;color: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#0000FF" &gt;Even more text&lt;/p&gt; 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&lt;/body&gt;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34000" y="2971800"/>
            <a:ext cx="3009900" cy="3448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133230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Embedded Styles</a:t>
            </a:r>
            <a:endParaRPr lang="bg-BG" smtClean="0"/>
          </a:p>
        </p:txBody>
      </p:sp>
      <p:sp>
        <p:nvSpPr>
          <p:cNvPr id="98816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/>
              <a:t>Embedded in the HTML in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&lt;style&gt;</a:t>
            </a:r>
            <a:r>
              <a:rPr lang="en-US" dirty="0" smtClean="0"/>
              <a:t> tag:</a:t>
            </a:r>
            <a:br>
              <a:rPr lang="en-US" dirty="0" smtClean="0"/>
            </a:br>
            <a:r>
              <a:rPr lang="en-US" noProof="1" smtClean="0"/>
              <a:t>	</a:t>
            </a:r>
            <a:endParaRPr lang="en-US" sz="2900" noProof="1" smtClean="0">
              <a:latin typeface="Courier New" pitchFamily="49" charset="0"/>
            </a:endParaRPr>
          </a:p>
          <a:p>
            <a:pPr lvl="1">
              <a:lnSpc>
                <a:spcPct val="100000"/>
              </a:lnSpc>
              <a:spcBef>
                <a:spcPts val="1200"/>
              </a:spcBef>
              <a:defRPr/>
            </a:pPr>
            <a:r>
              <a:rPr lang="en-US" dirty="0" smtClean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&lt;style&gt;</a:t>
            </a:r>
            <a:r>
              <a:rPr lang="en-US" dirty="0" smtClean="0"/>
              <a:t> tag is placed in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&lt;head&gt;</a:t>
            </a:r>
            <a:r>
              <a:rPr lang="en-US" dirty="0" smtClean="0"/>
              <a:t> section of the document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type</a:t>
            </a:r>
            <a:r>
              <a:rPr lang="en-US" dirty="0" smtClean="0"/>
              <a:t> attribute specifies the MIME type</a:t>
            </a:r>
          </a:p>
          <a:p>
            <a:pPr lvl="2">
              <a:lnSpc>
                <a:spcPct val="100000"/>
              </a:lnSpc>
              <a:defRPr/>
            </a:pPr>
            <a:r>
              <a:rPr lang="en-US" dirty="0" smtClean="0"/>
              <a:t>MIME describes the format of the content</a:t>
            </a:r>
          </a:p>
          <a:p>
            <a:pPr lvl="2">
              <a:lnSpc>
                <a:spcPct val="100000"/>
              </a:lnSpc>
              <a:defRPr/>
            </a:pPr>
            <a:r>
              <a:rPr lang="en-US" dirty="0" smtClean="0"/>
              <a:t>Other MIME types include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text/html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image/gif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text/javascript</a:t>
            </a:r>
            <a:r>
              <a:rPr lang="en-US" dirty="0" smtClean="0"/>
              <a:t> …</a:t>
            </a:r>
          </a:p>
          <a:p>
            <a:pPr lvl="2">
              <a:lnSpc>
                <a:spcPct val="100000"/>
              </a:lnSpc>
              <a:defRPr/>
            </a:pPr>
            <a:r>
              <a:rPr lang="en-US" noProof="1"/>
              <a:t>Not required </a:t>
            </a:r>
            <a:r>
              <a:rPr lang="en-US" noProof="1" smtClean="0"/>
              <a:t>in HTML5</a:t>
            </a:r>
            <a:endParaRPr lang="en-US" noProof="1"/>
          </a:p>
          <a:p>
            <a:pPr>
              <a:lnSpc>
                <a:spcPct val="100000"/>
              </a:lnSpc>
              <a:defRPr/>
            </a:pPr>
            <a:r>
              <a:rPr lang="en-US" dirty="0" smtClean="0"/>
              <a:t>Used for document-specific styles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988164" name="Rectangle 4"/>
          <p:cNvSpPr>
            <a:spLocks noChangeArrowheads="1"/>
          </p:cNvSpPr>
          <p:nvPr/>
        </p:nvSpPr>
        <p:spPr bwMode="auto">
          <a:xfrm>
            <a:off x="827088" y="1600200"/>
            <a:ext cx="7416800" cy="3970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&lt;style type="text/css"&gt;</a:t>
            </a:r>
          </a:p>
        </p:txBody>
      </p:sp>
    </p:spTree>
    <p:extLst>
      <p:ext uri="{BB962C8B-B14F-4D97-AF65-F5344CB8AC3E}">
        <p14:creationId xmlns:p14="http://schemas.microsoft.com/office/powerpoint/2010/main" val="5064898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Embedded Styles: Example</a:t>
            </a:r>
            <a:endParaRPr lang="bg-BG" dirty="0" smtClean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1050627" name="Rectangle 3"/>
          <p:cNvSpPr>
            <a:spLocks noChangeArrowheads="1"/>
          </p:cNvSpPr>
          <p:nvPr/>
        </p:nvSpPr>
        <p:spPr bwMode="auto">
          <a:xfrm>
            <a:off x="684213" y="1898571"/>
            <a:ext cx="7777162" cy="38164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&lt;!DOCTYPE html&gt;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&lt;head&gt;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&lt;title&gt;Style Sheets&lt;/title&gt;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&lt;style type="text/css"&gt;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em {background-color:#8000FF; color:white}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h1 {font-family:Arial, sans-serif}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  {font-size:18pt}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.blue {color:blue}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&lt;/style&gt;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&lt;head&gt;</a:t>
            </a:r>
          </a:p>
        </p:txBody>
      </p:sp>
    </p:spTree>
    <p:extLst>
      <p:ext uri="{BB962C8B-B14F-4D97-AF65-F5344CB8AC3E}">
        <p14:creationId xmlns:p14="http://schemas.microsoft.com/office/powerpoint/2010/main" val="8317448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Embedded Styles: Example (2)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1051651" name="Rectangle 3"/>
          <p:cNvSpPr>
            <a:spLocks noChangeArrowheads="1"/>
          </p:cNvSpPr>
          <p:nvPr/>
        </p:nvSpPr>
        <p:spPr bwMode="auto">
          <a:xfrm>
            <a:off x="762000" y="1066800"/>
            <a:ext cx="7620000" cy="532453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&lt;header&gt;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&lt;h1 class="blue"&gt;A Heading&lt;/h1&gt;</a:t>
            </a:r>
            <a:b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&lt;/header&gt;</a:t>
            </a:r>
            <a:b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&lt;article&gt;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&lt;p&gt;Here is some text. Here is some text.   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Here is some text. Here is some text. Here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is some text.&lt;/p&gt;    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&lt;h1&gt;Another Heading&lt;/h1&gt;      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&lt;p class="blue"&gt;Here is some more text.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Here is some more text.&lt;/p&gt;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&lt;p class="blue"&gt;Here is some &lt;em&gt;more&lt;/em&gt;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text. Here is some more text.&lt;/p&gt;</a:t>
            </a:r>
            <a:b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&lt;/article&gt;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26704404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762000" y="1066800"/>
            <a:ext cx="7620000" cy="532453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&lt;header&gt;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&lt;h1 class="blue"&gt;A Heading&lt;/h1&gt;</a:t>
            </a:r>
            <a:b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&lt;/header&gt;</a:t>
            </a:r>
            <a:b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&lt;article&gt;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&lt;p&gt;Here is some text. Here is some text.   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Here is some text. Here is some text. Here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is some text.&lt;/p&gt;    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&lt;h1&gt;Another Heading&lt;/h1&gt;      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&lt;p class="blue"&gt;Here is some more text.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Here is some more text.&lt;/p&gt;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&lt;p class="blue"&gt;Here is some &lt;em&gt;more&lt;/em&gt;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text. Here is some more text.&lt;/p&gt;</a:t>
            </a:r>
            <a:b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&lt;/article&gt;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sp>
        <p:nvSpPr>
          <p:cNvPr id="1051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Embedded Styles: Example (3)</a:t>
            </a:r>
            <a:endParaRPr lang="bg-BG" dirty="0" smtClean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29000" y="2267010"/>
            <a:ext cx="4886325" cy="427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551069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External CSS Styles</a:t>
            </a:r>
            <a:endParaRPr lang="bg-BG" dirty="0" smtClean="0"/>
          </a:p>
        </p:txBody>
      </p:sp>
      <p:sp>
        <p:nvSpPr>
          <p:cNvPr id="99328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defRPr/>
            </a:pPr>
            <a:r>
              <a:rPr lang="en-US" sz="3000" dirty="0" smtClean="0"/>
              <a:t>External linking</a:t>
            </a:r>
          </a:p>
          <a:p>
            <a:pPr lvl="1">
              <a:defRPr/>
            </a:pPr>
            <a:r>
              <a:rPr lang="en-US" sz="2800" dirty="0" smtClean="0"/>
              <a:t>Separate pages can all use a shared style sheet</a:t>
            </a:r>
          </a:p>
          <a:p>
            <a:pPr lvl="1">
              <a:defRPr/>
            </a:pPr>
            <a:r>
              <a:rPr lang="en-US" sz="2800" dirty="0" smtClean="0"/>
              <a:t>Only modify a single file to change the styles across your entire Web site (see </a:t>
            </a:r>
            <a:r>
              <a:rPr lang="en-US" sz="2800" dirty="0" smtClean="0">
                <a:hlinkClick r:id="rId2"/>
              </a:rPr>
              <a:t>www.csszengarden.com</a:t>
            </a:r>
            <a:r>
              <a:rPr lang="en-US" sz="2800" dirty="0" smtClean="0"/>
              <a:t>)</a:t>
            </a:r>
          </a:p>
          <a:p>
            <a:pPr>
              <a:defRPr/>
            </a:pP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link</a:t>
            </a:r>
            <a:r>
              <a:rPr lang="en-US" sz="3000" dirty="0" smtClean="0"/>
              <a:t> tag (with a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rel</a:t>
            </a:r>
            <a:r>
              <a:rPr lang="en-US" sz="3000" dirty="0" smtClean="0"/>
              <a:t> attribute)</a:t>
            </a:r>
          </a:p>
          <a:p>
            <a:pPr lvl="1">
              <a:defRPr/>
            </a:pPr>
            <a:r>
              <a:rPr lang="en-US" sz="2800" dirty="0" smtClean="0"/>
              <a:t>Specifies a relationship between current document and another document</a:t>
            </a:r>
          </a:p>
          <a:p>
            <a:pPr lvl="1">
              <a:buFontTx/>
              <a:buNone/>
              <a:defRPr/>
            </a:pPr>
            <a:endParaRPr lang="en-US" sz="2800" dirty="0" smtClean="0">
              <a:latin typeface="Courier New" pitchFamily="49" charset="0"/>
            </a:endParaRPr>
          </a:p>
          <a:p>
            <a:pPr lvl="1">
              <a:spcBef>
                <a:spcPts val="3000"/>
              </a:spcBef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link</a:t>
            </a:r>
            <a:r>
              <a:rPr lang="en-US" dirty="0" smtClean="0"/>
              <a:t> elements should be in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&lt;head&gt;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993284" name="Rectangle 4"/>
          <p:cNvSpPr>
            <a:spLocks noChangeArrowheads="1"/>
          </p:cNvSpPr>
          <p:nvPr/>
        </p:nvSpPr>
        <p:spPr bwMode="auto">
          <a:xfrm>
            <a:off x="900113" y="5000045"/>
            <a:ext cx="7416800" cy="79115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108000" bIns="72000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&lt;link rel="stylesheet" type="text/css"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href="styles.css"&gt;</a:t>
            </a:r>
          </a:p>
        </p:txBody>
      </p:sp>
    </p:spTree>
    <p:extLst>
      <p:ext uri="{BB962C8B-B14F-4D97-AF65-F5344CB8AC3E}">
        <p14:creationId xmlns:p14="http://schemas.microsoft.com/office/powerpoint/2010/main" val="38149483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External CSS Styles (2)</a:t>
            </a:r>
            <a:endParaRPr lang="bg-BG" dirty="0" smtClean="0"/>
          </a:p>
        </p:txBody>
      </p:sp>
      <p:sp>
        <p:nvSpPr>
          <p:cNvPr id="99328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  <a:buNone/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@import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Another way to link external CSS files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Example:</a:t>
            </a:r>
          </a:p>
          <a:p>
            <a:pPr lvl="1">
              <a:lnSpc>
                <a:spcPct val="100000"/>
              </a:lnSpc>
              <a:defRPr/>
            </a:pPr>
            <a:endParaRPr lang="en-US" dirty="0" smtClean="0"/>
          </a:p>
          <a:p>
            <a:pPr lvl="1">
              <a:lnSpc>
                <a:spcPct val="100000"/>
              </a:lnSpc>
              <a:buNone/>
              <a:defRPr/>
            </a:pPr>
            <a:endParaRPr lang="en-US" dirty="0" smtClean="0"/>
          </a:p>
          <a:p>
            <a:pPr lvl="1">
              <a:lnSpc>
                <a:spcPct val="100000"/>
              </a:lnSpc>
              <a:buNone/>
              <a:defRPr/>
            </a:pPr>
            <a:endParaRPr lang="en-US" dirty="0" smtClean="0"/>
          </a:p>
          <a:p>
            <a:pPr lvl="1">
              <a:lnSpc>
                <a:spcPct val="100000"/>
              </a:lnSpc>
              <a:spcBef>
                <a:spcPts val="2400"/>
              </a:spcBef>
              <a:defRPr/>
            </a:pPr>
            <a:r>
              <a:rPr lang="en-US" dirty="0" smtClean="0"/>
              <a:t>Ancient browsers do not recognize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@import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Use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@import</a:t>
            </a:r>
            <a:r>
              <a:rPr lang="en-US" dirty="0" smtClean="0"/>
              <a:t> in an external CSS file to workaround the IE CSS file limit of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31</a:t>
            </a:r>
            <a:r>
              <a:rPr lang="en-US" dirty="0" smtClean="0"/>
              <a:t> files</a:t>
            </a:r>
          </a:p>
          <a:p>
            <a:pPr lvl="1">
              <a:lnSpc>
                <a:spcPct val="100000"/>
              </a:lnSpc>
              <a:buNone/>
              <a:defRPr/>
            </a:pPr>
            <a:r>
              <a:rPr lang="en-US" dirty="0" smtClean="0"/>
              <a:t>	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00113" y="2955971"/>
            <a:ext cx="7416800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&lt;style type="text/css"&gt;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@import url("styles.css");</a:t>
            </a:r>
            <a:b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/* same as */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@import "styles.css";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&lt;/style&gt;</a:t>
            </a:r>
          </a:p>
        </p:txBody>
      </p:sp>
    </p:spTree>
    <p:extLst>
      <p:ext uri="{BB962C8B-B14F-4D97-AF65-F5344CB8AC3E}">
        <p14:creationId xmlns:p14="http://schemas.microsoft.com/office/powerpoint/2010/main" val="1242064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2521529"/>
            <a:ext cx="7924800" cy="685800"/>
          </a:xfrm>
        </p:spPr>
        <p:txBody>
          <a:bodyPr/>
          <a:lstStyle/>
          <a:p>
            <a:r>
              <a:rPr lang="en-US" dirty="0" smtClean="0"/>
              <a:t>Cascading Style Sheets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3247808"/>
            <a:ext cx="7924800" cy="569120"/>
          </a:xfrm>
        </p:spPr>
        <p:txBody>
          <a:bodyPr/>
          <a:lstStyle/>
          <a:p>
            <a:r>
              <a:rPr lang="en-US" dirty="0" smtClean="0"/>
              <a:t>Separating Content </a:t>
            </a:r>
            <a:r>
              <a:rPr lang="en-US" smtClean="0"/>
              <a:t>from Presentation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324756" y="1066801"/>
            <a:ext cx="8382000" cy="138545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4755" y="4045528"/>
            <a:ext cx="2438400" cy="2438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48400" y="4238724"/>
            <a:ext cx="2458356" cy="2077639"/>
          </a:xfrm>
          <a:prstGeom prst="roundRect">
            <a:avLst/>
          </a:prstGeom>
          <a:scene3d>
            <a:camera prst="isometricOffAxis2Left"/>
            <a:lightRig rig="threePt" dir="t"/>
          </a:scene3d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40285" y="4242780"/>
            <a:ext cx="3132773" cy="1760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80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306" name="Rectangle 2"/>
          <p:cNvSpPr>
            <a:spLocks noGrp="1" noChangeArrowheads="1"/>
          </p:cNvSpPr>
          <p:nvPr>
            <p:ph type="title"/>
          </p:nvPr>
        </p:nvSpPr>
        <p:spPr>
          <a:xfrm>
            <a:off x="2357438" y="71438"/>
            <a:ext cx="6607175" cy="90963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External Styles: Example</a:t>
            </a:r>
            <a:endParaRPr lang="bg-BG" sz="3600" dirty="0" smtClean="0">
              <a:latin typeface="Courier New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994309" name="Rectangle 5"/>
          <p:cNvSpPr>
            <a:spLocks noChangeArrowheads="1"/>
          </p:cNvSpPr>
          <p:nvPr/>
        </p:nvSpPr>
        <p:spPr bwMode="auto">
          <a:xfrm>
            <a:off x="749300" y="1371600"/>
            <a:ext cx="7632700" cy="472454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/* CSS Document */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	  { text-decoration: none }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a:hover { text-decoration: underline;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color: red;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background-color: #CCFFCC }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 em   { color: red; 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font-weight: bold }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ul	  { margin-left: 2cm }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ul ul	  { text-decoration: underline; 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margin-left: .5cm }</a:t>
            </a:r>
          </a:p>
        </p:txBody>
      </p:sp>
    </p:spTree>
    <p:extLst>
      <p:ext uri="{BB962C8B-B14F-4D97-AF65-F5344CB8AC3E}">
        <p14:creationId xmlns:p14="http://schemas.microsoft.com/office/powerpoint/2010/main" val="30127028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External Styles: Example (2)</a:t>
            </a:r>
            <a:endParaRPr lang="bg-BG" dirty="0" smtClean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995332" name="Rectangle 4"/>
          <p:cNvSpPr>
            <a:spLocks noChangeArrowheads="1"/>
          </p:cNvSpPr>
          <p:nvPr/>
        </p:nvSpPr>
        <p:spPr bwMode="auto">
          <a:xfrm>
            <a:off x="684213" y="1428750"/>
            <a:ext cx="7777162" cy="38164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&lt;!DOCTYPE html&gt;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&lt;head&gt;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&lt;title&gt;Importing style sheets&lt;/title&gt;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&lt;link type="text/css" rel="stylesheet"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href="styles.css"  /&gt;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&lt;/head&gt;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&lt;h1&gt;Shopping list for &lt;em&gt;Monday&lt;/em&gt;:&lt;/h1&gt;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&lt;li&gt;Milk&lt;/li&gt;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…</a:t>
            </a:r>
          </a:p>
        </p:txBody>
      </p:sp>
    </p:spTree>
    <p:extLst>
      <p:ext uri="{BB962C8B-B14F-4D97-AF65-F5344CB8AC3E}">
        <p14:creationId xmlns:p14="http://schemas.microsoft.com/office/powerpoint/2010/main" val="33445934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External Styles: Example (3)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996356" name="Rectangle 4"/>
          <p:cNvSpPr>
            <a:spLocks noChangeArrowheads="1"/>
          </p:cNvSpPr>
          <p:nvPr/>
        </p:nvSpPr>
        <p:spPr bwMode="auto">
          <a:xfrm>
            <a:off x="685800" y="1143000"/>
            <a:ext cx="7777163" cy="523835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…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&lt;li&gt;Bread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&lt;ul&gt;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&lt;li&gt;White bread&lt;/li&gt;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&lt;li&gt;Rye bread&lt;/li&gt;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&lt;li&gt;Whole wheat bread&lt;/li&gt;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&lt;/ul&gt;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&lt;/li&gt;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&lt;li&gt;Rice&lt;/li&gt;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&lt;li&gt;Potatoes&lt;/li&gt;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&lt;li&gt;Pizza &lt;em&gt;with mushrooms&lt;/em&gt;&lt;/li&gt;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&lt;/ul&gt;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href="http://food.com" title="grocery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store"&gt;Go to the Grocery store&lt;/a&gt;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&lt;/body&gt;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9417930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85800" y="1143000"/>
            <a:ext cx="7777163" cy="523835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…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&lt;li&gt;Bread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&lt;ul&gt;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&lt;li&gt;White bread&lt;/li&gt;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&lt;li&gt;Rye bread&lt;/li&gt;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&lt;li&gt;Whole wheat bread&lt;/li&gt;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&lt;/ul&gt;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&lt;/li&gt;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&lt;li&gt;Rice&lt;/li&gt;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&lt;li&gt;Potatoes&lt;/li&gt;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&lt;li&gt;Pizza &lt;em&gt;with mushrooms&lt;/em&gt;&lt;/li&gt;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&lt;/ul&gt;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href="http://food.com" title="grocery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store"&gt;Go to the Grocery store&lt;/a&gt;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&lt;/body&gt;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sp>
        <p:nvSpPr>
          <p:cNvPr id="996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External Styles: Example (4)</a:t>
            </a:r>
            <a:endParaRPr lang="bg-BG" dirty="0" smtClean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pic>
        <p:nvPicPr>
          <p:cNvPr id="4" name="Picture 4" descr="advancedhove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24200" y="1447800"/>
            <a:ext cx="5326063" cy="49371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2057397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898873"/>
            <a:ext cx="7924800" cy="685800"/>
          </a:xfrm>
        </p:spPr>
        <p:txBody>
          <a:bodyPr/>
          <a:lstStyle/>
          <a:p>
            <a:r>
              <a:rPr lang="en-US" dirty="0" smtClean="0"/>
              <a:t>Attribute Selectors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1584673"/>
            <a:ext cx="7924800" cy="569120"/>
          </a:xfrm>
        </p:spPr>
        <p:txBody>
          <a:bodyPr/>
          <a:lstStyle/>
          <a:p>
            <a:r>
              <a:rPr lang="en-US" dirty="0" smtClean="0"/>
              <a:t>Picking Elements with Certain Attributes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43200" y="2306193"/>
            <a:ext cx="4038601" cy="401840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640211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 Selectors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638800"/>
          </a:xfrm>
        </p:spPr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[ ] </a:t>
            </a:r>
            <a:r>
              <a:rPr lang="en-US" dirty="0" smtClean="0"/>
              <a:t>selects elements based on attributes</a:t>
            </a:r>
          </a:p>
          <a:p>
            <a:pPr lvl="1">
              <a:spcBef>
                <a:spcPts val="0"/>
              </a:spcBef>
              <a:defRPr/>
            </a:pPr>
            <a:r>
              <a:rPr lang="en-US" dirty="0" smtClean="0"/>
              <a:t>Element with a given attribute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Selects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&lt;a&gt;</a:t>
            </a:r>
            <a:r>
              <a:rPr lang="en-US" dirty="0" smtClean="0"/>
              <a:t> elements with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title</a:t>
            </a:r>
          </a:p>
          <a:p>
            <a:pPr lvl="1">
              <a:spcBef>
                <a:spcPts val="0"/>
              </a:spcBef>
              <a:defRPr/>
            </a:pPr>
            <a:r>
              <a:rPr lang="en-US" dirty="0" smtClean="0"/>
              <a:t>Elements </a:t>
            </a:r>
            <a:r>
              <a:rPr lang="en-US" dirty="0"/>
              <a:t>with a </a:t>
            </a:r>
            <a:r>
              <a:rPr lang="en-US" dirty="0" smtClean="0"/>
              <a:t>concrete attribute value</a:t>
            </a:r>
          </a:p>
          <a:p>
            <a:pPr lvl="1">
              <a:spcBef>
                <a:spcPts val="0"/>
              </a:spcBef>
              <a:defRPr/>
            </a:pPr>
            <a:endParaRPr lang="en-US" dirty="0"/>
          </a:p>
          <a:p>
            <a:pPr lvl="1">
              <a:spcBef>
                <a:spcPts val="0"/>
              </a:spcBef>
              <a:defRPr/>
            </a:pPr>
            <a:r>
              <a:rPr lang="en-US" dirty="0" smtClean="0"/>
              <a:t>Selects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&lt;input&gt;</a:t>
            </a:r>
            <a:r>
              <a:rPr lang="en-US" dirty="0" smtClean="0"/>
              <a:t> elements with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type=text</a:t>
            </a:r>
          </a:p>
          <a:p>
            <a:pPr lvl="1">
              <a:spcBef>
                <a:spcPts val="0"/>
              </a:spcBef>
              <a:defRPr/>
            </a:pPr>
            <a:r>
              <a:rPr lang="en-US" dirty="0" smtClean="0"/>
              <a:t>Elements</a:t>
            </a:r>
            <a:r>
              <a:rPr lang="en-US" sz="2700" dirty="0" smtClean="0"/>
              <a:t> </a:t>
            </a:r>
            <a:r>
              <a:rPr lang="en-US" dirty="0" smtClean="0"/>
              <a:t>whose</a:t>
            </a:r>
            <a:r>
              <a:rPr lang="en-US" sz="2700" dirty="0" smtClean="0"/>
              <a:t> </a:t>
            </a:r>
            <a:r>
              <a:rPr lang="en-US" dirty="0" smtClean="0"/>
              <a:t>attribute</a:t>
            </a:r>
            <a:r>
              <a:rPr lang="en-US" sz="2700" dirty="0" smtClean="0"/>
              <a:t> </a:t>
            </a:r>
            <a:r>
              <a:rPr lang="en-US" dirty="0" smtClean="0"/>
              <a:t>values</a:t>
            </a:r>
            <a:r>
              <a:rPr lang="en-US" sz="2700" dirty="0" smtClean="0"/>
              <a:t> </a:t>
            </a:r>
            <a:r>
              <a:rPr lang="en-US" dirty="0" smtClean="0"/>
              <a:t>contain a word</a:t>
            </a:r>
          </a:p>
          <a:p>
            <a:pPr lvl="1">
              <a:spcBef>
                <a:spcPts val="0"/>
              </a:spcBef>
              <a:defRPr/>
            </a:pPr>
            <a:endParaRPr lang="en-US" dirty="0" smtClean="0"/>
          </a:p>
          <a:p>
            <a:pPr lvl="1">
              <a:spcBef>
                <a:spcPts val="0"/>
              </a:spcBef>
              <a:defRPr/>
            </a:pPr>
            <a:r>
              <a:rPr lang="en-US" dirty="0" smtClean="0"/>
              <a:t>Selects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&lt;a&gt;</a:t>
            </a:r>
            <a:r>
              <a:rPr lang="en-US" dirty="0" smtClean="0"/>
              <a:t> elements whose title attribute value contains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logo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844550" y="1885890"/>
            <a:ext cx="74549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a[title] {color:black}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844550" y="3455313"/>
            <a:ext cx="74549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input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[type=text]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font-family:Consolas}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863600" y="5181600"/>
            <a:ext cx="74168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a[title*=logo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 {border: none}</a:t>
            </a:r>
          </a:p>
        </p:txBody>
      </p:sp>
    </p:spTree>
    <p:extLst>
      <p:ext uri="{BB962C8B-B14F-4D97-AF65-F5344CB8AC3E}">
        <p14:creationId xmlns:p14="http://schemas.microsoft.com/office/powerpoint/2010/main" val="2472084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219200"/>
            <a:ext cx="7924800" cy="685800"/>
          </a:xfrm>
        </p:spPr>
        <p:txBody>
          <a:bodyPr/>
          <a:lstStyle/>
          <a:p>
            <a:r>
              <a:rPr lang="en-US" dirty="0" smtClean="0"/>
              <a:t>Attribute Selectors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1945479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90800" y="2667000"/>
            <a:ext cx="4011611" cy="309378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86400" y="5568926"/>
            <a:ext cx="971550" cy="18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44485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219200"/>
            <a:ext cx="7924800" cy="685800"/>
          </a:xfrm>
        </p:spPr>
        <p:txBody>
          <a:bodyPr/>
          <a:lstStyle/>
          <a:p>
            <a:r>
              <a:rPr lang="en-US" dirty="0" smtClean="0"/>
              <a:t>Pseudo Selectors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2021680"/>
            <a:ext cx="7924800" cy="569120"/>
          </a:xfrm>
        </p:spPr>
        <p:txBody>
          <a:bodyPr/>
          <a:lstStyle/>
          <a:p>
            <a:r>
              <a:rPr lang="en-US" dirty="0" smtClean="0"/>
              <a:t>Relative to Element Content or State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85999" y="2855295"/>
            <a:ext cx="4706257" cy="285970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710641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Common Pseudo Selectors</a:t>
            </a:r>
            <a:endParaRPr lang="bg-BG" dirty="0" smtClean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Pseudo-classes define state</a:t>
            </a:r>
          </a:p>
          <a:p>
            <a:pPr lvl="1">
              <a:defRPr/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:hover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:visited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:active</a:t>
            </a:r>
            <a:r>
              <a:rPr lang="en-US" noProof="1" smtClean="0"/>
              <a:t> 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:lang</a:t>
            </a:r>
          </a:p>
          <a:p>
            <a:pPr>
              <a:defRPr/>
            </a:pPr>
            <a:r>
              <a:rPr lang="en-US" dirty="0" smtClean="0"/>
              <a:t>Pseudo-elements define element "parts" or are used to generate content</a:t>
            </a:r>
          </a:p>
          <a:p>
            <a:pPr lvl="1"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:first-line</a:t>
            </a:r>
            <a:r>
              <a:rPr lang="en-US" dirty="0" smtClean="0"/>
              <a:t> 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:before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:after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55650" y="4344650"/>
            <a:ext cx="7632700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a:hover { color: red;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p:first-line { text-transform: uppercase;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.title:before { content: "»";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.title:after { content: "«"; }</a:t>
            </a:r>
          </a:p>
        </p:txBody>
      </p:sp>
    </p:spTree>
    <p:extLst>
      <p:ext uri="{BB962C8B-B14F-4D97-AF65-F5344CB8AC3E}">
        <p14:creationId xmlns:p14="http://schemas.microsoft.com/office/powerpoint/2010/main" val="15731309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600201"/>
            <a:ext cx="7924800" cy="685800"/>
          </a:xfrm>
        </p:spPr>
        <p:txBody>
          <a:bodyPr/>
          <a:lstStyle/>
          <a:p>
            <a:r>
              <a:rPr lang="en-US" dirty="0" smtClean="0"/>
              <a:t>Common Pseudo Selectors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23264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05001" y="3048000"/>
            <a:ext cx="5257799" cy="273879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972888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CSS</a:t>
            </a:r>
            <a:r>
              <a:rPr lang="en-US" smtClean="0"/>
              <a:t>: A </a:t>
            </a:r>
            <a:r>
              <a:rPr lang="en-US" dirty="0" smtClean="0"/>
              <a:t>New Philosophy</a:t>
            </a:r>
          </a:p>
        </p:txBody>
      </p:sp>
      <p:sp>
        <p:nvSpPr>
          <p:cNvPr id="9768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Separate content from presentation!</a:t>
            </a:r>
          </a:p>
        </p:txBody>
      </p:sp>
      <p:sp>
        <p:nvSpPr>
          <p:cNvPr id="21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976900" name="Rectangle 4"/>
          <p:cNvSpPr>
            <a:spLocks noChangeArrowheads="1"/>
          </p:cNvSpPr>
          <p:nvPr/>
        </p:nvSpPr>
        <p:spPr bwMode="auto">
          <a:xfrm>
            <a:off x="1752600" y="3505200"/>
            <a:ext cx="1828800" cy="2590800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9525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bg-BG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976901" name="Text Box 5"/>
          <p:cNvSpPr txBox="1">
            <a:spLocks noChangeArrowheads="1"/>
          </p:cNvSpPr>
          <p:nvPr/>
        </p:nvSpPr>
        <p:spPr bwMode="auto">
          <a:xfrm>
            <a:off x="1828800" y="3581400"/>
            <a:ext cx="1676400" cy="2369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800" b="1" noProof="1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Title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800" b="1" noProof="1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Lorem ipsum dolor sit amet, consectetuer adipiscing elit. Suspendisse at pede ut purus malesuada dictum. Donec vitae neque non magna aliquam dictum.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Char char="•"/>
              <a:defRPr/>
            </a:pPr>
            <a:r>
              <a:rPr kumimoji="0" lang="en-US" sz="800" b="1" noProof="1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Vestibulum et odio et ipsum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Char char="•"/>
              <a:defRPr/>
            </a:pPr>
            <a:r>
              <a:rPr kumimoji="0" lang="en-US" sz="800" b="1" noProof="1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accumsan accumsan. Morbi at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Char char="•"/>
              <a:defRPr/>
            </a:pPr>
            <a:r>
              <a:rPr kumimoji="0" lang="en-US" sz="800" b="1" noProof="1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arcu vel elit ultricies porta. Proin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800" b="1" noProof="1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tortor purus, luctus non, aliquam nec, interdum vel, mi. Sed nec quam nec odio lacinia molestie. Praesent augue tortor, convallis eget, euismod nonummy, lacinia ut, risus. </a:t>
            </a:r>
          </a:p>
        </p:txBody>
      </p:sp>
      <p:sp>
        <p:nvSpPr>
          <p:cNvPr id="976902" name="Rectangle 6"/>
          <p:cNvSpPr>
            <a:spLocks noChangeArrowheads="1"/>
          </p:cNvSpPr>
          <p:nvPr/>
        </p:nvSpPr>
        <p:spPr bwMode="auto">
          <a:xfrm>
            <a:off x="5486400" y="3505200"/>
            <a:ext cx="1828800" cy="2590800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9525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76903" name="Rectangle 7"/>
          <p:cNvSpPr>
            <a:spLocks noChangeArrowheads="1"/>
          </p:cNvSpPr>
          <p:nvPr/>
        </p:nvSpPr>
        <p:spPr bwMode="auto">
          <a:xfrm>
            <a:off x="5638800" y="4738688"/>
            <a:ext cx="1524000" cy="2286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76904" name="Rectangle 8"/>
          <p:cNvSpPr>
            <a:spLocks noChangeArrowheads="1"/>
          </p:cNvSpPr>
          <p:nvPr/>
        </p:nvSpPr>
        <p:spPr bwMode="auto">
          <a:xfrm>
            <a:off x="5638800" y="5195888"/>
            <a:ext cx="1524000" cy="2286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76905" name="Rectangle 9"/>
          <p:cNvSpPr>
            <a:spLocks noChangeArrowheads="1"/>
          </p:cNvSpPr>
          <p:nvPr/>
        </p:nvSpPr>
        <p:spPr bwMode="auto">
          <a:xfrm>
            <a:off x="5638800" y="5653088"/>
            <a:ext cx="1524000" cy="2286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76906" name="Text Box 10"/>
          <p:cNvSpPr txBox="1">
            <a:spLocks noChangeArrowheads="1"/>
          </p:cNvSpPr>
          <p:nvPr/>
        </p:nvSpPr>
        <p:spPr bwMode="auto">
          <a:xfrm>
            <a:off x="5556250" y="3609975"/>
            <a:ext cx="5397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  <a:defRPr/>
            </a:pPr>
            <a:r>
              <a:rPr kumimoji="0" lang="en-US" sz="14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Bold</a:t>
            </a:r>
          </a:p>
        </p:txBody>
      </p:sp>
      <p:sp>
        <p:nvSpPr>
          <p:cNvPr id="976907" name="Text Box 11"/>
          <p:cNvSpPr txBox="1">
            <a:spLocks noChangeArrowheads="1"/>
          </p:cNvSpPr>
          <p:nvPr/>
        </p:nvSpPr>
        <p:spPr bwMode="auto">
          <a:xfrm>
            <a:off x="5562600" y="3914775"/>
            <a:ext cx="6381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  <a:defRPr/>
            </a:pPr>
            <a:r>
              <a:rPr kumimoji="0" lang="en-US" sz="14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Italics</a:t>
            </a:r>
          </a:p>
        </p:txBody>
      </p:sp>
      <p:sp>
        <p:nvSpPr>
          <p:cNvPr id="976908" name="Text Box 12"/>
          <p:cNvSpPr txBox="1">
            <a:spLocks noChangeArrowheads="1"/>
          </p:cNvSpPr>
          <p:nvPr/>
        </p:nvSpPr>
        <p:spPr bwMode="auto">
          <a:xfrm>
            <a:off x="5562600" y="4248150"/>
            <a:ext cx="69121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  <a:defRPr/>
            </a:pPr>
            <a:r>
              <a:rPr kumimoji="0" lang="en-US" sz="14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Indent</a:t>
            </a:r>
          </a:p>
        </p:txBody>
      </p:sp>
      <p:sp>
        <p:nvSpPr>
          <p:cNvPr id="976909" name="Text Box 13"/>
          <p:cNvSpPr txBox="1">
            <a:spLocks noChangeArrowheads="1"/>
          </p:cNvSpPr>
          <p:nvPr/>
        </p:nvSpPr>
        <p:spPr bwMode="auto">
          <a:xfrm>
            <a:off x="1312430" y="2127250"/>
            <a:ext cx="2802370" cy="892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  <a:defRPr/>
            </a:pPr>
            <a:r>
              <a:rPr kumimoji="0" lang="en-US" sz="26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Content </a:t>
            </a:r>
          </a:p>
          <a:p>
            <a:pPr algn="ctr" eaLnBrk="1" hangingPunct="1">
              <a:lnSpc>
                <a:spcPct val="100000"/>
              </a:lnSpc>
              <a:defRPr/>
            </a:pPr>
            <a:r>
              <a:rPr kumimoji="0" lang="en-US" sz="26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kumimoji="0" lang="en-US" sz="26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</a:t>
            </a:r>
            <a:r>
              <a:rPr kumimoji="0" lang="en-US" sz="26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document)</a:t>
            </a:r>
          </a:p>
        </p:txBody>
      </p:sp>
      <p:sp>
        <p:nvSpPr>
          <p:cNvPr id="976910" name="Text Box 14"/>
          <p:cNvSpPr txBox="1">
            <a:spLocks noChangeArrowheads="1"/>
          </p:cNvSpPr>
          <p:nvPr/>
        </p:nvSpPr>
        <p:spPr bwMode="auto">
          <a:xfrm>
            <a:off x="5161724" y="2127250"/>
            <a:ext cx="2534476" cy="892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  <a:defRPr/>
            </a:pPr>
            <a:r>
              <a:rPr kumimoji="0" lang="en-US" sz="26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Presentation</a:t>
            </a:r>
          </a:p>
          <a:p>
            <a:pPr algn="ctr" eaLnBrk="1" hangingPunct="1">
              <a:lnSpc>
                <a:spcPct val="100000"/>
              </a:lnSpc>
              <a:defRPr/>
            </a:pPr>
            <a:r>
              <a:rPr kumimoji="0" lang="en-US" sz="26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kumimoji="0" lang="en-US" sz="26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CSS</a:t>
            </a:r>
            <a:r>
              <a:rPr kumimoji="0" lang="en-US" sz="26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Document)</a:t>
            </a:r>
          </a:p>
        </p:txBody>
      </p:sp>
      <p:sp>
        <p:nvSpPr>
          <p:cNvPr id="976911" name="Line 15"/>
          <p:cNvSpPr>
            <a:spLocks noChangeShapeType="1"/>
          </p:cNvSpPr>
          <p:nvPr/>
        </p:nvSpPr>
        <p:spPr bwMode="auto">
          <a:xfrm flipH="1" flipV="1">
            <a:off x="2209800" y="3657600"/>
            <a:ext cx="3352800" cy="76200"/>
          </a:xfrm>
          <a:prstGeom prst="line">
            <a:avLst/>
          </a:prstGeom>
          <a:noFill/>
          <a:ln w="9525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76912" name="Line 16"/>
          <p:cNvSpPr>
            <a:spLocks noChangeShapeType="1"/>
          </p:cNvSpPr>
          <p:nvPr/>
        </p:nvSpPr>
        <p:spPr bwMode="auto">
          <a:xfrm flipH="1">
            <a:off x="3276600" y="4038600"/>
            <a:ext cx="2286000" cy="609600"/>
          </a:xfrm>
          <a:prstGeom prst="line">
            <a:avLst/>
          </a:prstGeom>
          <a:noFill/>
          <a:ln w="9525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76913" name="Line 17"/>
          <p:cNvSpPr>
            <a:spLocks noChangeShapeType="1"/>
          </p:cNvSpPr>
          <p:nvPr/>
        </p:nvSpPr>
        <p:spPr bwMode="auto">
          <a:xfrm flipH="1">
            <a:off x="3352800" y="4419600"/>
            <a:ext cx="2286000" cy="304800"/>
          </a:xfrm>
          <a:prstGeom prst="line">
            <a:avLst/>
          </a:prstGeom>
          <a:noFill/>
          <a:ln w="9525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76914" name="Line 18"/>
          <p:cNvSpPr>
            <a:spLocks noChangeShapeType="1"/>
          </p:cNvSpPr>
          <p:nvPr/>
        </p:nvSpPr>
        <p:spPr bwMode="auto">
          <a:xfrm flipH="1" flipV="1">
            <a:off x="2209800" y="3733800"/>
            <a:ext cx="3352800" cy="1066800"/>
          </a:xfrm>
          <a:prstGeom prst="line">
            <a:avLst/>
          </a:prstGeom>
          <a:noFill/>
          <a:ln w="9525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76915" name="Line 19"/>
          <p:cNvSpPr>
            <a:spLocks noChangeShapeType="1"/>
          </p:cNvSpPr>
          <p:nvPr/>
        </p:nvSpPr>
        <p:spPr bwMode="auto">
          <a:xfrm flipH="1" flipV="1">
            <a:off x="3429000" y="4876800"/>
            <a:ext cx="2133600" cy="457200"/>
          </a:xfrm>
          <a:prstGeom prst="line">
            <a:avLst/>
          </a:prstGeom>
          <a:noFill/>
          <a:ln w="9525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76916" name="Line 20"/>
          <p:cNvSpPr>
            <a:spLocks noChangeShapeType="1"/>
          </p:cNvSpPr>
          <p:nvPr/>
        </p:nvSpPr>
        <p:spPr bwMode="auto">
          <a:xfrm flipH="1" flipV="1">
            <a:off x="3505200" y="5638800"/>
            <a:ext cx="2057400" cy="76200"/>
          </a:xfrm>
          <a:prstGeom prst="line">
            <a:avLst/>
          </a:prstGeom>
          <a:noFill/>
          <a:ln w="9525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634984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76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76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76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76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76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76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76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76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76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76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76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76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76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76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976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976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76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6900" grpId="0" animBg="1"/>
      <p:bldP spid="976901" grpId="0"/>
      <p:bldP spid="976902" grpId="0" animBg="1"/>
      <p:bldP spid="976903" grpId="0" animBg="1"/>
      <p:bldP spid="976904" grpId="0" animBg="1"/>
      <p:bldP spid="976905" grpId="0" animBg="1"/>
      <p:bldP spid="976906" grpId="0"/>
      <p:bldP spid="976907" grpId="0"/>
      <p:bldP spid="976908" grpId="0"/>
      <p:bldP spid="976909" grpId="0"/>
      <p:bldP spid="976910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Structural </a:t>
            </a:r>
            <a:r>
              <a:rPr lang="en-US" dirty="0" smtClean="0"/>
              <a:t>Pseudo-classes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:root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dirty="0"/>
              <a:t>root of the </a:t>
            </a:r>
            <a:r>
              <a:rPr lang="en-US" dirty="0" smtClean="0"/>
              <a:t>document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E:nth-child(n)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dirty="0"/>
              <a:t> element, the </a:t>
            </a:r>
            <a:r>
              <a:rPr lang="en-US" noProof="1" smtClean="0"/>
              <a:t>n-th</a:t>
            </a:r>
            <a:r>
              <a:rPr lang="en-US" dirty="0" smtClean="0"/>
              <a:t> </a:t>
            </a:r>
            <a:r>
              <a:rPr lang="en-US" dirty="0"/>
              <a:t>child of its </a:t>
            </a:r>
            <a:r>
              <a:rPr lang="en-US" dirty="0" smtClean="0"/>
              <a:t>parent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E:nth-last-child(n)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dirty="0"/>
              <a:t> element, the </a:t>
            </a:r>
            <a:r>
              <a:rPr lang="en-US" noProof="1" smtClean="0"/>
              <a:t>n-th</a:t>
            </a:r>
            <a:r>
              <a:rPr lang="en-US" dirty="0" smtClean="0"/>
              <a:t> </a:t>
            </a:r>
            <a:r>
              <a:rPr lang="en-US" dirty="0"/>
              <a:t>child of its parent, counting </a:t>
            </a:r>
            <a:r>
              <a:rPr lang="en-US" dirty="0" smtClean="0"/>
              <a:t>from </a:t>
            </a:r>
            <a:r>
              <a:rPr lang="en-US" dirty="0"/>
              <a:t>the last </a:t>
            </a:r>
            <a:r>
              <a:rPr lang="en-US" dirty="0" smtClean="0"/>
              <a:t>on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E:nth-of-type(n)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dirty="0"/>
              <a:t> element, </a:t>
            </a:r>
            <a:r>
              <a:rPr lang="en-US" noProof="1" smtClean="0"/>
              <a:t>the n-th </a:t>
            </a:r>
            <a:r>
              <a:rPr lang="en-US" dirty="0" smtClean="0"/>
              <a:t>sibling </a:t>
            </a:r>
            <a:r>
              <a:rPr lang="en-US" dirty="0"/>
              <a:t>of its </a:t>
            </a:r>
            <a:r>
              <a:rPr lang="en-US" dirty="0" smtClean="0"/>
              <a:t>type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282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Structural </a:t>
            </a:r>
            <a:r>
              <a:rPr lang="en-US" dirty="0" smtClean="0"/>
              <a:t>Pseudo-classes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E:nth-last-of-type(n)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dirty="0"/>
              <a:t> element, the </a:t>
            </a:r>
            <a:r>
              <a:rPr lang="en-US" noProof="1" smtClean="0"/>
              <a:t>n-th</a:t>
            </a:r>
            <a:r>
              <a:rPr lang="en-US" dirty="0" smtClean="0"/>
              <a:t> </a:t>
            </a:r>
            <a:r>
              <a:rPr lang="en-US" dirty="0"/>
              <a:t>sibling of its type, counting from the last </a:t>
            </a:r>
            <a:r>
              <a:rPr lang="en-US" dirty="0" smtClean="0"/>
              <a:t>one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E:last-child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dirty="0"/>
              <a:t> element, last child of its </a:t>
            </a:r>
            <a:r>
              <a:rPr lang="en-US" dirty="0" smtClean="0"/>
              <a:t>parent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E:first-of-type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dirty="0"/>
              <a:t> element, first sibling of its </a:t>
            </a:r>
            <a:r>
              <a:rPr lang="en-US" dirty="0" smtClean="0"/>
              <a:t>type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E:last-of-type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dirty="0"/>
              <a:t> element, last sibling of its </a:t>
            </a:r>
            <a:r>
              <a:rPr lang="en-US" dirty="0" smtClean="0"/>
              <a:t>type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765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Structural </a:t>
            </a:r>
            <a:r>
              <a:rPr lang="en-US" dirty="0" smtClean="0"/>
              <a:t>Pseudo-classes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E:only-child</a:t>
            </a:r>
          </a:p>
          <a:p>
            <a:pPr lvl="1"/>
            <a:r>
              <a:rPr lang="en-US" dirty="0" smtClean="0"/>
              <a:t>An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dirty="0"/>
              <a:t> element, only child of its </a:t>
            </a:r>
            <a:r>
              <a:rPr lang="en-US" dirty="0" smtClean="0"/>
              <a:t>parent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E:only-of-type</a:t>
            </a:r>
          </a:p>
          <a:p>
            <a:pPr lvl="1"/>
            <a:r>
              <a:rPr lang="en-US" dirty="0" smtClean="0"/>
              <a:t>An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dirty="0"/>
              <a:t> element, only sibling of its </a:t>
            </a:r>
            <a:r>
              <a:rPr lang="en-US" dirty="0" smtClean="0"/>
              <a:t>type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E:empty</a:t>
            </a:r>
          </a:p>
          <a:p>
            <a:pPr lvl="1"/>
            <a:r>
              <a:rPr lang="en-US" dirty="0" smtClean="0"/>
              <a:t>An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dirty="0"/>
              <a:t> element that has no children (including text nodes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smtClean="0"/>
              <a:t>More detailed descriptions:</a:t>
            </a:r>
          </a:p>
          <a:p>
            <a:pPr marL="0" indent="0">
              <a:buNone/>
            </a:pPr>
            <a:r>
              <a:rPr lang="en-US" sz="2600" dirty="0" smtClean="0">
                <a:hlinkClick r:id="rId2"/>
              </a:rPr>
              <a:t>http://www.w3.org/TR/css3-selectors/#structural-pseudos</a:t>
            </a:r>
            <a:endParaRPr lang="en-US" sz="2600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12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572000"/>
            <a:ext cx="7924800" cy="685800"/>
          </a:xfrm>
        </p:spPr>
        <p:txBody>
          <a:bodyPr/>
          <a:lstStyle/>
          <a:p>
            <a:pPr algn="ctr"/>
            <a:r>
              <a:rPr lang="en-US" dirty="0" smtClean="0"/>
              <a:t>Structural Selectors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609600" y="5334000"/>
            <a:ext cx="7924800" cy="569120"/>
          </a:xfrm>
        </p:spPr>
        <p:txBody>
          <a:bodyPr/>
          <a:lstStyle/>
          <a:p>
            <a:pPr marL="0" lvl="1" algn="ctr">
              <a:spcBef>
                <a:spcPts val="0"/>
              </a:spcBef>
              <a:buNone/>
            </a:pPr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2050" name="Picture 2" descr="C:\Users\Nikolay\Documents\Untitl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533650" y="482600"/>
            <a:ext cx="4076700" cy="407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774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914400"/>
          </a:xfrm>
        </p:spPr>
        <p:txBody>
          <a:bodyPr/>
          <a:lstStyle/>
          <a:p>
            <a:r>
              <a:rPr lang="en-US" dirty="0"/>
              <a:t>The UI </a:t>
            </a:r>
            <a:r>
              <a:rPr lang="en-US" dirty="0" smtClean="0"/>
              <a:t>Element States</a:t>
            </a:r>
            <a:br>
              <a:rPr lang="en-US" dirty="0" smtClean="0"/>
            </a:br>
            <a:r>
              <a:rPr lang="en-US" dirty="0" smtClean="0"/>
              <a:t>Pseudo-Classes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5257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E:enabled</a:t>
            </a:r>
          </a:p>
          <a:p>
            <a:pPr lvl="1"/>
            <a:r>
              <a:rPr lang="en-US" dirty="0"/>
              <a:t>A user interface element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dirty="0"/>
              <a:t> which is enabled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E:disabled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user interface element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dirty="0"/>
              <a:t> which is </a:t>
            </a:r>
            <a:r>
              <a:rPr lang="en-US" dirty="0" smtClean="0"/>
              <a:t>disabled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E:checked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user interface element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dirty="0"/>
              <a:t> which is checked (for instance a </a:t>
            </a:r>
            <a:r>
              <a:rPr lang="en-US" dirty="0" smtClean="0"/>
              <a:t>radio-button </a:t>
            </a:r>
            <a:r>
              <a:rPr lang="en-US" dirty="0"/>
              <a:t>or checkbox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Currently supported only in Opera and IE10 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072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343400"/>
            <a:ext cx="7924800" cy="685800"/>
          </a:xfrm>
        </p:spPr>
        <p:txBody>
          <a:bodyPr/>
          <a:lstStyle/>
          <a:p>
            <a:pPr algn="ctr"/>
            <a:r>
              <a:rPr lang="en-US" dirty="0" smtClean="0"/>
              <a:t>UI Selectors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609600" y="5145880"/>
            <a:ext cx="7924800" cy="569120"/>
          </a:xfrm>
        </p:spPr>
        <p:txBody>
          <a:bodyPr/>
          <a:lstStyle/>
          <a:p>
            <a:pPr marL="0" lvl="1" algn="ctr">
              <a:spcBef>
                <a:spcPts val="0"/>
              </a:spcBef>
              <a:buNone/>
            </a:pPr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05200" y="1371600"/>
            <a:ext cx="2276475" cy="2463071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7675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CSS 3 Selectors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E:target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dirty="0" smtClean="0"/>
              <a:t> </a:t>
            </a:r>
            <a:r>
              <a:rPr lang="en-US" dirty="0"/>
              <a:t>element being the target of the referring </a:t>
            </a:r>
            <a:r>
              <a:rPr lang="en-US" dirty="0" smtClean="0"/>
              <a:t>URI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E:not(s)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dirty="0" smtClean="0"/>
              <a:t> </a:t>
            </a:r>
            <a:r>
              <a:rPr lang="en-US" dirty="0"/>
              <a:t>element that does not match simple </a:t>
            </a:r>
            <a:r>
              <a:rPr lang="en-US" dirty="0" smtClean="0"/>
              <a:t>selector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~ F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en-US" dirty="0" smtClean="0"/>
              <a:t> </a:t>
            </a:r>
            <a:r>
              <a:rPr lang="en-US" dirty="0"/>
              <a:t>element preceded by an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dirty="0"/>
              <a:t> element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24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876800"/>
            <a:ext cx="7924800" cy="685800"/>
          </a:xfrm>
        </p:spPr>
        <p:txBody>
          <a:bodyPr/>
          <a:lstStyle/>
          <a:p>
            <a:pPr algn="ctr"/>
            <a:r>
              <a:rPr lang="en-US" dirty="0" smtClean="0"/>
              <a:t>Other CSS 3 Selectors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609600" y="5679280"/>
            <a:ext cx="7924800" cy="569120"/>
          </a:xfrm>
        </p:spPr>
        <p:txBody>
          <a:bodyPr/>
          <a:lstStyle/>
          <a:p>
            <a:pPr marL="0" lvl="1" algn="ctr">
              <a:spcBef>
                <a:spcPts val="0"/>
              </a:spcBef>
              <a:buNone/>
            </a:pPr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971800" y="1066800"/>
            <a:ext cx="3276600" cy="32766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70488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1219200"/>
            <a:ext cx="7924800" cy="685800"/>
          </a:xfrm>
        </p:spPr>
        <p:txBody>
          <a:bodyPr/>
          <a:lstStyle/>
          <a:p>
            <a:r>
              <a:rPr lang="en-US" dirty="0" smtClean="0"/>
              <a:t>CSS Values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1945479"/>
            <a:ext cx="7924800" cy="569120"/>
          </a:xfrm>
        </p:spPr>
        <p:txBody>
          <a:bodyPr/>
          <a:lstStyle/>
          <a:p>
            <a:r>
              <a:rPr lang="en-US" dirty="0" smtClean="0"/>
              <a:t>Types, Ranges, Units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2324805">
            <a:off x="708275" y="3949240"/>
            <a:ext cx="2171700" cy="2105025"/>
          </a:xfrm>
          <a:prstGeom prst="round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20778591">
            <a:off x="6696683" y="4034031"/>
            <a:ext cx="1935443" cy="1935443"/>
          </a:xfrm>
          <a:prstGeom prst="round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945540">
            <a:off x="3469079" y="4257239"/>
            <a:ext cx="2619375" cy="1743075"/>
          </a:xfrm>
          <a:prstGeom prst="round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20669891">
            <a:off x="2484690" y="3054959"/>
            <a:ext cx="1182048" cy="1252537"/>
          </a:xfrm>
          <a:prstGeom prst="round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923621">
            <a:off x="5317467" y="3006312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386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Values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r>
              <a:rPr lang="en-US" dirty="0" smtClean="0"/>
              <a:t>All values in CSS are strings</a:t>
            </a:r>
          </a:p>
          <a:p>
            <a:pPr lvl="1"/>
            <a:r>
              <a:rPr lang="en-US" dirty="0" smtClean="0"/>
              <a:t>They can represent values that are not strings</a:t>
            </a:r>
          </a:p>
          <a:p>
            <a:pPr lvl="1"/>
            <a:r>
              <a:rPr lang="en-US" dirty="0" smtClean="0"/>
              <a:t>I.e.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14px</a:t>
            </a:r>
            <a:r>
              <a:rPr lang="en-US" dirty="0" smtClean="0"/>
              <a:t> means size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14</a:t>
            </a:r>
            <a:r>
              <a:rPr lang="en-US" dirty="0" smtClean="0"/>
              <a:t> pixels</a:t>
            </a:r>
          </a:p>
          <a:p>
            <a:r>
              <a:rPr lang="en-US" dirty="0" smtClean="0"/>
              <a:t>Colors are set in a red-green-blue format (RGB)</a:t>
            </a:r>
          </a:p>
          <a:p>
            <a:pPr lvl="1"/>
            <a:r>
              <a:rPr lang="en-US" dirty="0" smtClean="0"/>
              <a:t>Both in hex and decimal</a:t>
            </a:r>
          </a:p>
          <a:p>
            <a:pPr lvl="1"/>
            <a:endParaRPr lang="en-US" dirty="0" smtClean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87413" y="4114800"/>
            <a:ext cx="7416800" cy="11079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li.nav-item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color: #</a:t>
            </a:r>
            <a:r>
              <a:rPr lang="en-US" sz="2200" b="1" noProof="1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44</a:t>
            </a:r>
            <a:r>
              <a:rPr lang="en-US" sz="2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f1</a:t>
            </a:r>
            <a:r>
              <a:rPr lang="en-US" sz="2200" b="1" noProof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e1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/>
            </a:r>
            <a:b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87413" y="5375196"/>
            <a:ext cx="7416800" cy="11079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li.nav-item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color: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rgb(</a:t>
            </a:r>
            <a:r>
              <a:rPr lang="en-US" sz="2200" b="1" noProof="1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68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241</a:t>
            </a:r>
            <a:r>
              <a:rPr lang="en-US" sz="2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200" b="1" noProof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255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b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0313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The Resulting Page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977923" name="Rectangle 3"/>
          <p:cNvSpPr>
            <a:spLocks noChangeArrowheads="1"/>
          </p:cNvSpPr>
          <p:nvPr/>
        </p:nvSpPr>
        <p:spPr bwMode="auto">
          <a:xfrm>
            <a:off x="2133600" y="1066800"/>
            <a:ext cx="4681537" cy="5334000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9525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77924" name="Text Box 4"/>
          <p:cNvSpPr txBox="1">
            <a:spLocks noChangeArrowheads="1"/>
          </p:cNvSpPr>
          <p:nvPr/>
        </p:nvSpPr>
        <p:spPr bwMode="auto">
          <a:xfrm>
            <a:off x="2339975" y="1196975"/>
            <a:ext cx="436245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40000"/>
              </a:spcBef>
              <a:defRPr/>
            </a:pPr>
            <a:r>
              <a:rPr kumimoji="0"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Title</a:t>
            </a:r>
          </a:p>
          <a:p>
            <a:pPr eaLnBrk="1" hangingPunct="1">
              <a:lnSpc>
                <a:spcPct val="100000"/>
              </a:lnSpc>
              <a:spcBef>
                <a:spcPct val="40000"/>
              </a:spcBef>
              <a:defRPr/>
            </a:pPr>
            <a:r>
              <a:rPr kumimoji="0" lang="en-US" sz="2000" b="1" noProof="1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Lorem ipsum dolor sit amet, consectetuer adipiscing elit. Suspendisse at pede ut purus malesuada dictum. Donec vitae neque non magna aliquam dictum.</a:t>
            </a:r>
          </a:p>
          <a:p>
            <a:pPr lvl="1" eaLnBrk="1" hangingPunct="1">
              <a:lnSpc>
                <a:spcPct val="100000"/>
              </a:lnSpc>
              <a:spcBef>
                <a:spcPct val="40000"/>
              </a:spcBef>
              <a:buFontTx/>
              <a:buChar char="•"/>
              <a:defRPr/>
            </a:pPr>
            <a:r>
              <a:rPr kumimoji="0" lang="en-US" sz="2000" b="1" noProof="1"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kumimoji="0" lang="en-US" sz="2000" b="1" i="1" noProof="1"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Vestibulum et odio et ipsum</a:t>
            </a:r>
          </a:p>
          <a:p>
            <a:pPr lvl="1" eaLnBrk="1" hangingPunct="1">
              <a:lnSpc>
                <a:spcPct val="100000"/>
              </a:lnSpc>
              <a:spcBef>
                <a:spcPct val="40000"/>
              </a:spcBef>
              <a:buFontTx/>
              <a:buChar char="•"/>
              <a:defRPr/>
            </a:pPr>
            <a:r>
              <a:rPr kumimoji="0" lang="en-US" sz="2000" b="1" i="1" noProof="1"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accumsan accumsan. Morbi at</a:t>
            </a:r>
          </a:p>
          <a:p>
            <a:pPr lvl="1" eaLnBrk="1" hangingPunct="1">
              <a:lnSpc>
                <a:spcPct val="100000"/>
              </a:lnSpc>
              <a:spcBef>
                <a:spcPct val="40000"/>
              </a:spcBef>
              <a:buFontTx/>
              <a:buChar char="•"/>
              <a:defRPr/>
            </a:pPr>
            <a:r>
              <a:rPr kumimoji="0" lang="en-US" sz="2000" b="1" i="1" noProof="1"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arcu vel elit ultricies porta. Proin</a:t>
            </a:r>
          </a:p>
          <a:p>
            <a:pPr eaLnBrk="1" hangingPunct="1">
              <a:lnSpc>
                <a:spcPct val="100000"/>
              </a:lnSpc>
              <a:spcBef>
                <a:spcPct val="40000"/>
              </a:spcBef>
              <a:defRPr/>
            </a:pPr>
            <a:r>
              <a:rPr kumimoji="0" lang="en-US" sz="2000" b="1" noProof="1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Tortor purus, luctus non, aliquam nec, interdum vel, mi. Sed nec quam nec odio lacinia molestie. Praesent augue tortor, convallis eget, euismod nonummy, lacinia ut, risus. </a:t>
            </a:r>
          </a:p>
        </p:txBody>
      </p:sp>
    </p:spTree>
    <p:extLst>
      <p:ext uri="{BB962C8B-B14F-4D97-AF65-F5344CB8AC3E}">
        <p14:creationId xmlns:p14="http://schemas.microsoft.com/office/powerpoint/2010/main" val="397655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Size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setting a size (width, height, font-size…) the values are given as numbers</a:t>
            </a:r>
          </a:p>
          <a:p>
            <a:pPr lvl="1"/>
            <a:r>
              <a:rPr lang="en-US" dirty="0" smtClean="0"/>
              <a:t>Multiple formats / metrics may be used</a:t>
            </a:r>
          </a:p>
          <a:p>
            <a:pPr lvl="1">
              <a:defRPr/>
            </a:pPr>
            <a:r>
              <a:rPr lang="en-US" dirty="0"/>
              <a:t>Pixels, ems, e.g.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12px</a:t>
            </a:r>
            <a:r>
              <a:rPr lang="en-US" dirty="0"/>
              <a:t> 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1.4em</a:t>
            </a:r>
          </a:p>
          <a:p>
            <a:pPr lvl="1">
              <a:defRPr/>
            </a:pPr>
            <a:r>
              <a:rPr lang="en-US" dirty="0"/>
              <a:t>Points, inches, centimeters, millimeters</a:t>
            </a:r>
          </a:p>
          <a:p>
            <a:pPr lvl="2">
              <a:defRPr/>
            </a:pPr>
            <a:r>
              <a:rPr lang="en-US" dirty="0"/>
              <a:t>E.g.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10pt</a:t>
            </a:r>
            <a:r>
              <a:rPr lang="en-US" dirty="0"/>
              <a:t> 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1in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1cm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1mm</a:t>
            </a:r>
          </a:p>
          <a:p>
            <a:pPr lvl="1">
              <a:defRPr/>
            </a:pPr>
            <a:r>
              <a:rPr lang="en-US" dirty="0"/>
              <a:t>Percentages, e.g.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50%</a:t>
            </a:r>
          </a:p>
          <a:p>
            <a:pPr lvl="2">
              <a:defRPr/>
            </a:pPr>
            <a:r>
              <a:rPr lang="en-US" dirty="0" smtClean="0"/>
              <a:t>Of the size of the container/font size</a:t>
            </a:r>
            <a:endParaRPr lang="en-US" dirty="0"/>
          </a:p>
          <a:p>
            <a:pPr lvl="1">
              <a:defRPr/>
            </a:pPr>
            <a:r>
              <a:rPr lang="en-US" dirty="0"/>
              <a:t>Zero can be used with no unit: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border: 0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;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119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676400"/>
            <a:ext cx="7924800" cy="685800"/>
          </a:xfrm>
        </p:spPr>
        <p:txBody>
          <a:bodyPr/>
          <a:lstStyle/>
          <a:p>
            <a:r>
              <a:rPr lang="en-US" dirty="0" smtClean="0"/>
              <a:t>Size Values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2402679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67200" y="4681764"/>
            <a:ext cx="2752725" cy="16573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90737" y="3200400"/>
            <a:ext cx="3143250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302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Color Values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Colors in CSS can be represented in few ways</a:t>
            </a:r>
          </a:p>
          <a:p>
            <a:pPr lvl="1"/>
            <a:r>
              <a:rPr lang="en-US" dirty="0" smtClean="0"/>
              <a:t>Using red-green-blue</a:t>
            </a:r>
          </a:p>
          <a:p>
            <a:pPr lvl="2"/>
            <a:r>
              <a:rPr lang="en-US" dirty="0" smtClean="0"/>
              <a:t>Or red-green-blue-alpha</a:t>
            </a:r>
          </a:p>
          <a:p>
            <a:pPr lvl="2"/>
            <a:endParaRPr lang="en-US" dirty="0"/>
          </a:p>
          <a:p>
            <a:pPr marL="649288" lvl="2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Using hue-saturation-light</a:t>
            </a:r>
          </a:p>
          <a:p>
            <a:pPr lvl="2"/>
            <a:r>
              <a:rPr lang="en-US" dirty="0" smtClean="0"/>
              <a:t>Or hue-saturation-light-alpha</a:t>
            </a:r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878342" y="2819400"/>
            <a:ext cx="7416800" cy="10895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color: #f1a2ff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color: rgb(241, 162, 255)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color: rgba(241, 162, 255, 0.1)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5410200" y="1828800"/>
            <a:ext cx="3262314" cy="953453"/>
          </a:xfrm>
          <a:prstGeom prst="wedgeRoundRectCallout">
            <a:avLst>
              <a:gd name="adj1" fmla="val -38991"/>
              <a:gd name="adj2" fmla="val 119192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The opacity values are from </a:t>
            </a:r>
            <a:r>
              <a:rPr lang="en-US" sz="26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0.0</a:t>
            </a:r>
            <a:r>
              <a:rPr lang="en-US" sz="2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to </a:t>
            </a:r>
            <a:r>
              <a:rPr lang="en-US" sz="2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1.0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030742" y="5463671"/>
            <a:ext cx="7416800" cy="7571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color: hsl(291, 85%, 89%);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color: hsl(291, 85%, 89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%, 0.1);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7737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76200"/>
            <a:ext cx="7086600" cy="914400"/>
          </a:xfrm>
        </p:spPr>
        <p:txBody>
          <a:bodyPr/>
          <a:lstStyle/>
          <a:p>
            <a:r>
              <a:rPr lang="en-US" dirty="0" smtClean="0"/>
              <a:t>RGB Colors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RGB colors are defined with values for red, green and blue intensity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Syntax</a:t>
            </a:r>
            <a:r>
              <a:rPr lang="en-US" dirty="0"/>
              <a:t>: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sz="2800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#44fa36</a:t>
            </a:r>
            <a:r>
              <a:rPr lang="en-US" sz="2800" dirty="0"/>
              <a:t> </a:t>
            </a:r>
            <a:r>
              <a:rPr lang="en-US" sz="2800" dirty="0" smtClean="0"/>
              <a:t>– values are in </a:t>
            </a:r>
            <a:r>
              <a:rPr lang="en-US" sz="2800" dirty="0"/>
              <a:t>hex</a:t>
            </a:r>
          </a:p>
          <a:p>
            <a:pPr lvl="1">
              <a:lnSpc>
                <a:spcPct val="100000"/>
              </a:lnSpc>
            </a:pP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rgb(&lt;red&gt;,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&lt;green&gt;,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&lt;blue&gt;)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itchFamily="49" charset="0"/>
              </a:rPr>
              <a:t> </a:t>
            </a:r>
            <a:r>
              <a:rPr lang="en-US" sz="2800" dirty="0" smtClean="0"/>
              <a:t>– decimal </a:t>
            </a:r>
            <a:r>
              <a:rPr lang="en-US" sz="2800" dirty="0"/>
              <a:t>values</a:t>
            </a:r>
          </a:p>
          <a:p>
            <a:pPr>
              <a:lnSpc>
                <a:spcPct val="100000"/>
              </a:lnSpc>
            </a:pPr>
            <a:r>
              <a:rPr lang="en-US" dirty="0"/>
              <a:t>The range for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red</a:t>
            </a:r>
            <a:r>
              <a:rPr lang="en-US" dirty="0"/>
              <a:t>,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green</a:t>
            </a:r>
            <a:r>
              <a:rPr lang="en-US" dirty="0"/>
              <a:t> and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blue</a:t>
            </a:r>
            <a:r>
              <a:rPr lang="en-US" dirty="0"/>
              <a:t> is between </a:t>
            </a:r>
            <a:r>
              <a:rPr lang="en-US" dirty="0" smtClean="0"/>
              <a:t>integers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255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24675" y="1752600"/>
            <a:ext cx="1381125" cy="13811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40879" y="5425523"/>
            <a:ext cx="1369721" cy="609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508939" y="5181600"/>
            <a:ext cx="5968061" cy="10895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color: #07f2b3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&lt;!– or --&gt;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color: 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rgb (7, 242, 179)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Down Arrow 9"/>
          <p:cNvSpPr/>
          <p:nvPr/>
        </p:nvSpPr>
        <p:spPr>
          <a:xfrm rot="16200000">
            <a:off x="6710811" y="5481192"/>
            <a:ext cx="294380" cy="457196"/>
          </a:xfrm>
          <a:prstGeom prst="downArrow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sz="2000" b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6443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76200"/>
            <a:ext cx="7086600" cy="914400"/>
          </a:xfrm>
        </p:spPr>
        <p:txBody>
          <a:bodyPr/>
          <a:lstStyle/>
          <a:p>
            <a:r>
              <a:rPr lang="en-US" dirty="0" smtClean="0"/>
              <a:t>RGBA Colors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Standard RGB colors with an </a:t>
            </a:r>
            <a:r>
              <a:rPr lang="en-US" dirty="0"/>
              <a:t>opacity value for </a:t>
            </a:r>
            <a:r>
              <a:rPr lang="en-US" dirty="0" smtClean="0"/>
              <a:t>the color (alpha channel)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Syntax</a:t>
            </a:r>
            <a:r>
              <a:rPr lang="en-US" dirty="0"/>
              <a:t>: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rgba(&lt;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red&gt;,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&lt;green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&gt;,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/>
            </a:r>
            <a:b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</a:b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blue&gt;,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&lt;alpha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&gt;)</a:t>
            </a:r>
          </a:p>
          <a:p>
            <a:pPr>
              <a:lnSpc>
                <a:spcPct val="100000"/>
              </a:lnSpc>
            </a:pPr>
            <a:r>
              <a:rPr lang="en-US" dirty="0"/>
              <a:t>The range for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red</a:t>
            </a:r>
            <a:r>
              <a:rPr lang="en-US" dirty="0"/>
              <a:t>,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green</a:t>
            </a:r>
            <a:r>
              <a:rPr lang="en-US" dirty="0"/>
              <a:t> and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blue</a:t>
            </a:r>
            <a:r>
              <a:rPr lang="en-US" dirty="0"/>
              <a:t> is between </a:t>
            </a:r>
            <a:r>
              <a:rPr lang="en-US" dirty="0" smtClean="0"/>
              <a:t>integers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255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dirty="0"/>
              <a:t>range for </a:t>
            </a:r>
            <a:r>
              <a:rPr lang="en-US" dirty="0" smtClean="0"/>
              <a:t>the alpha channel is </a:t>
            </a:r>
            <a:r>
              <a:rPr lang="en-US" dirty="0"/>
              <a:t>between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0.0</a:t>
            </a:r>
            <a:r>
              <a:rPr lang="en-US" dirty="0"/>
              <a:t> and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1.0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Example: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rgba(255, 0, 0, 0.5)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24675" y="1752600"/>
            <a:ext cx="1381125" cy="13811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40879" y="5438899"/>
            <a:ext cx="1369721" cy="609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Down Arrow 9"/>
          <p:cNvSpPr/>
          <p:nvPr/>
        </p:nvSpPr>
        <p:spPr>
          <a:xfrm rot="16200000">
            <a:off x="6710811" y="5481192"/>
            <a:ext cx="294380" cy="457196"/>
          </a:xfrm>
          <a:prstGeom prst="downArrow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sz="2000" b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0170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76200"/>
            <a:ext cx="7086600" cy="914400"/>
          </a:xfrm>
        </p:spPr>
        <p:txBody>
          <a:bodyPr/>
          <a:lstStyle/>
          <a:p>
            <a:r>
              <a:rPr lang="en-US" dirty="0" smtClean="0"/>
              <a:t>HSL Colors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r>
              <a:rPr lang="en-US" dirty="0"/>
              <a:t>Hue is a degree on the color </a:t>
            </a:r>
            <a:r>
              <a:rPr lang="en-US" dirty="0" smtClean="0"/>
              <a:t>wheel</a:t>
            </a:r>
          </a:p>
          <a:p>
            <a:pPr lvl="1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dirty="0" smtClean="0"/>
              <a:t> </a:t>
            </a:r>
            <a:r>
              <a:rPr lang="en-US" dirty="0"/>
              <a:t>(or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360</a:t>
            </a:r>
            <a:r>
              <a:rPr lang="en-US" dirty="0"/>
              <a:t>) is </a:t>
            </a:r>
            <a:r>
              <a:rPr lang="en-US" dirty="0" smtClean="0"/>
              <a:t>red,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120</a:t>
            </a:r>
            <a:r>
              <a:rPr lang="en-US" dirty="0" smtClean="0"/>
              <a:t> </a:t>
            </a:r>
            <a:r>
              <a:rPr lang="en-US" dirty="0"/>
              <a:t>is green,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240</a:t>
            </a:r>
            <a:r>
              <a:rPr lang="en-US" dirty="0"/>
              <a:t> is blue</a:t>
            </a:r>
            <a:endParaRPr lang="en-US" dirty="0" smtClean="0"/>
          </a:p>
          <a:p>
            <a:r>
              <a:rPr lang="en-US" dirty="0"/>
              <a:t>Saturation is a percentage </a:t>
            </a:r>
            <a:r>
              <a:rPr lang="en-US" dirty="0" smtClean="0"/>
              <a:t>value</a:t>
            </a:r>
          </a:p>
          <a:p>
            <a:pPr lvl="1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100%</a:t>
            </a:r>
            <a:r>
              <a:rPr lang="en-US" dirty="0"/>
              <a:t> is the full </a:t>
            </a:r>
            <a:r>
              <a:rPr lang="en-US" dirty="0" smtClean="0"/>
              <a:t>color</a:t>
            </a:r>
          </a:p>
          <a:p>
            <a:r>
              <a:rPr lang="en-US" dirty="0"/>
              <a:t>Lightness is also a </a:t>
            </a:r>
            <a:r>
              <a:rPr lang="en-US" dirty="0" smtClean="0"/>
              <a:t>percentage</a:t>
            </a:r>
          </a:p>
          <a:p>
            <a:pPr lvl="1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0%</a:t>
            </a:r>
            <a:r>
              <a:rPr lang="en-US" dirty="0"/>
              <a:t> is dark (</a:t>
            </a:r>
            <a:r>
              <a:rPr lang="en-US" dirty="0" smtClean="0"/>
              <a:t>black)</a:t>
            </a:r>
          </a:p>
          <a:p>
            <a:pPr lvl="1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100%</a:t>
            </a:r>
            <a:r>
              <a:rPr lang="en-US" dirty="0"/>
              <a:t> is light (white</a:t>
            </a:r>
            <a:r>
              <a:rPr lang="en-US" dirty="0" smtClean="0"/>
              <a:t>)</a:t>
            </a:r>
          </a:p>
          <a:p>
            <a:pPr lvl="1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50%</a:t>
            </a:r>
            <a:r>
              <a:rPr lang="en-US" dirty="0"/>
              <a:t> is the </a:t>
            </a:r>
            <a:r>
              <a:rPr lang="en-US" dirty="0" smtClean="0"/>
              <a:t>average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55</a:t>
            </a:fld>
            <a:endParaRPr lang="en-US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943600" y="4305300"/>
            <a:ext cx="2667000" cy="200025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1864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HSLA Colors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HSLA allows </a:t>
            </a:r>
            <a:r>
              <a:rPr lang="en-US" dirty="0"/>
              <a:t>a fourth value, which sets the Opacity (via the Alpha channel) of the </a:t>
            </a:r>
            <a:r>
              <a:rPr lang="en-US" dirty="0" smtClean="0"/>
              <a:t>element</a:t>
            </a:r>
          </a:p>
          <a:p>
            <a:r>
              <a:rPr lang="en-US" dirty="0"/>
              <a:t>As RGBA is to RGB, HSLA is to </a:t>
            </a:r>
            <a:r>
              <a:rPr lang="en-US" dirty="0" smtClean="0"/>
              <a:t>HSL</a:t>
            </a:r>
          </a:p>
          <a:p>
            <a:r>
              <a:rPr lang="en-US" dirty="0" smtClean="0"/>
              <a:t>Supported </a:t>
            </a:r>
            <a:r>
              <a:rPr lang="en-US" dirty="0"/>
              <a:t>in IE9+, Firefox 3+, Chrome, Safari, and in Opera </a:t>
            </a:r>
            <a:r>
              <a:rPr lang="en-US" dirty="0" smtClean="0"/>
              <a:t>10+</a:t>
            </a:r>
          </a:p>
          <a:p>
            <a:r>
              <a:rPr lang="en-US" dirty="0" smtClean="0"/>
              <a:t>Example:</a:t>
            </a:r>
            <a:endParaRPr lang="en-US" sz="30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hsla(0,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100%,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50%,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0.5)</a:t>
            </a:r>
          </a:p>
          <a:p>
            <a:pPr lvl="1"/>
            <a:r>
              <a:rPr lang="en-US" dirty="0"/>
              <a:t>Result: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sz="28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56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638800" y="3657600"/>
            <a:ext cx="3048000" cy="275725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86000" y="5284709"/>
            <a:ext cx="2209800" cy="5064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73953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371601"/>
            <a:ext cx="7924800" cy="685800"/>
          </a:xfrm>
        </p:spPr>
        <p:txBody>
          <a:bodyPr/>
          <a:lstStyle/>
          <a:p>
            <a:r>
              <a:rPr lang="en-US" dirty="0" smtClean="0"/>
              <a:t>Color Values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20978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80658" y="2895600"/>
            <a:ext cx="2971800" cy="2971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784516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1066800"/>
            <a:ext cx="7924800" cy="685800"/>
          </a:xfrm>
        </p:spPr>
        <p:txBody>
          <a:bodyPr/>
          <a:lstStyle/>
          <a:p>
            <a:r>
              <a:rPr lang="en-US" dirty="0" smtClean="0"/>
              <a:t>Default Browser Styles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57200" y="1869279"/>
            <a:ext cx="8229600" cy="569120"/>
          </a:xfrm>
        </p:spPr>
        <p:txBody>
          <a:bodyPr/>
          <a:lstStyle/>
          <a:p>
            <a:r>
              <a:rPr lang="en-US" dirty="0" smtClean="0"/>
              <a:t>Why Things Look Different on Different Browsers?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43125" y="2666999"/>
            <a:ext cx="4857750" cy="30956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341431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Default Browser Styles</a:t>
            </a:r>
            <a:endParaRPr lang="bg-BG" dirty="0" smtClean="0"/>
          </a:p>
        </p:txBody>
      </p:sp>
      <p:sp>
        <p:nvSpPr>
          <p:cNvPr id="1049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/>
              <a:t>Browsers have predefined CSS styles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Used when there is no CSS information or any other style information in the document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Caution</a:t>
            </a:r>
            <a:r>
              <a:rPr lang="en-US" dirty="0" smtClean="0"/>
              <a:t>: default styles differ in browsers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E.g.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margins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paddings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font sizes</a:t>
            </a:r>
            <a:r>
              <a:rPr lang="en-US" dirty="0" smtClean="0"/>
              <a:t> differ most often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Usually developers reset them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59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00113" y="5029200"/>
            <a:ext cx="74168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{ margin: 0; padding: 0; }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4400" y="5741313"/>
            <a:ext cx="74168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body, h1, p, ul, li { margin: 0; padding: 0; }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07524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9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95929" y="4467457"/>
            <a:ext cx="5752142" cy="685800"/>
          </a:xfrm>
        </p:spPr>
        <p:txBody>
          <a:bodyPr/>
          <a:lstStyle/>
          <a:p>
            <a:pPr>
              <a:defRPr/>
            </a:pPr>
            <a:r>
              <a:rPr lang="en-US" smtClean="0"/>
              <a:t>CSS Intro</a:t>
            </a:r>
            <a:endParaRPr lang="bg-BG" dirty="0" smtClean="0"/>
          </a:p>
        </p:txBody>
      </p:sp>
      <p:sp>
        <p:nvSpPr>
          <p:cNvPr id="1021955" name="Rectangle 3"/>
          <p:cNvSpPr>
            <a:spLocks noChangeArrowheads="1"/>
          </p:cNvSpPr>
          <p:nvPr/>
        </p:nvSpPr>
        <p:spPr bwMode="auto">
          <a:xfrm>
            <a:off x="1687033" y="5381857"/>
            <a:ext cx="5761038" cy="4093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 eaLnBrk="0" hangingPunct="0">
              <a:lnSpc>
                <a:spcPct val="95000"/>
              </a:lnSpc>
              <a:spcBef>
                <a:spcPct val="200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dirty="0" smtClean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Styling with Cascading Stylesheets</a:t>
            </a: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945455" y="1743307"/>
            <a:ext cx="3253590" cy="2190750"/>
          </a:xfrm>
          <a:prstGeom prst="roundRect">
            <a:avLst>
              <a:gd name="adj" fmla="val 4783"/>
            </a:avLst>
          </a:prstGeom>
          <a:noFill/>
          <a:ln>
            <a:noFill/>
          </a:ln>
          <a:effectLst>
            <a:innerShdw blurRad="114300">
              <a:prstClr val="black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 descr="http://blog.arcane-graphics.com/wp-content/uploads/2009/01/1083339_computer_abbreviations_3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17600" y="1743307"/>
            <a:ext cx="2921000" cy="2190750"/>
          </a:xfrm>
          <a:prstGeom prst="roundRect">
            <a:avLst>
              <a:gd name="adj" fmla="val 4783"/>
            </a:avLst>
          </a:prstGeom>
          <a:noFill/>
          <a:ln>
            <a:noFill/>
          </a:ln>
          <a:effectLst>
            <a:innerShdw blurRad="114300">
              <a:prstClr val="black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iconarchive.com/icons/enhancedlabs/lha-objects/128/Filetype-CSS-ico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643370">
            <a:off x="3641471" y="1175433"/>
            <a:ext cx="1654152" cy="1654152"/>
          </a:xfrm>
          <a:prstGeom prst="rect">
            <a:avLst/>
          </a:prstGeom>
          <a:noFill/>
          <a:effectLst>
            <a:outerShdw blurRad="127000" dist="38100" dir="2700000" sx="104000" sy="104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6346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CSS Cascade (Precedence)</a:t>
            </a:r>
            <a:endParaRPr lang="bg-BG" dirty="0" smtClean="0"/>
          </a:p>
        </p:txBody>
      </p:sp>
      <p:sp>
        <p:nvSpPr>
          <p:cNvPr id="1047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There are browser, user and author stylesheets with "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normal</a:t>
            </a:r>
            <a:r>
              <a:rPr lang="en-US" dirty="0" smtClean="0"/>
              <a:t>" and "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important</a:t>
            </a:r>
            <a:r>
              <a:rPr lang="en-US" dirty="0" smtClean="0"/>
              <a:t>" declarations</a:t>
            </a:r>
          </a:p>
          <a:p>
            <a:pPr lvl="1">
              <a:defRPr/>
            </a:pPr>
            <a:r>
              <a:rPr lang="en-US" dirty="0" smtClean="0"/>
              <a:t>Browser styles (least priority)</a:t>
            </a:r>
          </a:p>
          <a:p>
            <a:pPr lvl="1">
              <a:defRPr/>
            </a:pPr>
            <a:r>
              <a:rPr lang="en-US" dirty="0" smtClean="0"/>
              <a:t>Normal user styles</a:t>
            </a:r>
          </a:p>
          <a:p>
            <a:pPr lvl="1">
              <a:defRPr/>
            </a:pPr>
            <a:r>
              <a:rPr lang="en-US" dirty="0" smtClean="0"/>
              <a:t>Normal author styles (external, in head, inline)</a:t>
            </a:r>
          </a:p>
          <a:p>
            <a:pPr lvl="1">
              <a:defRPr/>
            </a:pPr>
            <a:r>
              <a:rPr lang="en-US" dirty="0" smtClean="0"/>
              <a:t>Important author styles</a:t>
            </a:r>
          </a:p>
          <a:p>
            <a:pPr lvl="1">
              <a:defRPr/>
            </a:pPr>
            <a:r>
              <a:rPr lang="en-US" dirty="0" smtClean="0"/>
              <a:t>Important user styles (max priority)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60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00113" y="5360313"/>
            <a:ext cx="74168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{ color: red !important ; }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7200" y="5999946"/>
            <a:ext cx="8458200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hlinkClick r:id="rId2"/>
              </a:rPr>
              <a:t>http://www.slideshare.net/maxdesign/css-cascade-1658158</a:t>
            </a:r>
            <a:r>
              <a:rPr lang="en-US" b="1" dirty="0" smtClean="0"/>
              <a:t>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183320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CSS Specificity</a:t>
            </a:r>
            <a:endParaRPr lang="bg-BG" dirty="0" smtClean="0"/>
          </a:p>
        </p:txBody>
      </p:sp>
      <p:sp>
        <p:nvSpPr>
          <p:cNvPr id="104755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CSS specificity is used to determine the precedence (priority) of the CSS style declarations with the same origin</a:t>
            </a:r>
          </a:p>
          <a:p>
            <a:pPr lvl="1">
              <a:defRPr/>
            </a:pPr>
            <a:r>
              <a:rPr lang="en-US" dirty="0" smtClean="0"/>
              <a:t>Simple calculation: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#id = 100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.class = 10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:pseudo = 10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[attr] = 10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tag = 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* = 0</a:t>
            </a:r>
          </a:p>
          <a:p>
            <a:pPr lvl="1">
              <a:defRPr/>
            </a:pPr>
            <a:r>
              <a:rPr lang="en-US" dirty="0" smtClean="0"/>
              <a:t>Same number of points? Order matters!</a:t>
            </a:r>
          </a:p>
          <a:p>
            <a:pPr lvl="1">
              <a:defRPr/>
            </a:pPr>
            <a:r>
              <a:rPr lang="en-US" dirty="0" smtClean="0"/>
              <a:t>See also:</a:t>
            </a:r>
          </a:p>
          <a:p>
            <a:pPr lvl="2">
              <a:defRPr/>
            </a:pPr>
            <a:r>
              <a:rPr lang="en-US" sz="2100" dirty="0" smtClean="0">
                <a:hlinkClick r:id="rId2"/>
              </a:rPr>
              <a:t>http://www.smashingmagazine.com/2007/07/27/css-specificity-things-you-should-know/</a:t>
            </a:r>
            <a:r>
              <a:rPr lang="en-US" sz="2100" dirty="0" smtClean="0"/>
              <a:t> </a:t>
            </a:r>
          </a:p>
          <a:p>
            <a:pPr lvl="2">
              <a:defRPr/>
            </a:pPr>
            <a:r>
              <a:rPr lang="en-US" sz="2100" dirty="0" smtClean="0">
                <a:hlinkClick r:id="rId3"/>
              </a:rPr>
              <a:t>http://css.maxdesign.com.au/selectutorial/advanced_conflict.htm</a:t>
            </a:r>
            <a:endParaRPr lang="en-US" sz="21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7278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895601"/>
            <a:ext cx="7924800" cy="685800"/>
          </a:xfrm>
        </p:spPr>
        <p:txBody>
          <a:bodyPr/>
          <a:lstStyle/>
          <a:p>
            <a:pPr algn="ctr"/>
            <a:r>
              <a:rPr lang="en-US" dirty="0" smtClean="0"/>
              <a:t>CSS Rules Precedence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609600" y="3621880"/>
            <a:ext cx="7924800" cy="569120"/>
          </a:xfrm>
        </p:spPr>
        <p:txBody>
          <a:bodyPr/>
          <a:lstStyle/>
          <a:p>
            <a:pPr marL="0" lvl="1" algn="ctr">
              <a:spcBef>
                <a:spcPts val="0"/>
              </a:spcBef>
              <a:buNone/>
            </a:pPr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437539">
            <a:off x="730394" y="942669"/>
            <a:ext cx="7683211" cy="1451945"/>
          </a:xfrm>
          <a:prstGeom prst="round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9600" y="4381500"/>
            <a:ext cx="1905000" cy="1905000"/>
          </a:xfrm>
          <a:prstGeom prst="roundRect">
            <a:avLst>
              <a:gd name="adj" fmla="val 9238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 descr="http://thehardsix.com/wp-content/uploads/2007/11/css_iesucks.png"/>
          <p:cNvPicPr>
            <a:picLocks noChangeAspect="1" noChangeArrowheads="1"/>
          </p:cNvPicPr>
          <p:nvPr/>
        </p:nvPicPr>
        <p:blipFill>
          <a:blip r:embed="rId4" cstate="screen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537275" y="4097078"/>
            <a:ext cx="2095078" cy="2326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2971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The CSS documentation at WebPlatform.org: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docs.webplatform.org/wiki/css</a:t>
            </a:r>
            <a:endParaRPr lang="en-US" dirty="0" smtClean="0"/>
          </a:p>
          <a:p>
            <a:pPr>
              <a:lnSpc>
                <a:spcPct val="110000"/>
              </a:lnSpc>
            </a:pPr>
            <a:r>
              <a:rPr lang="en-US" dirty="0" smtClean="0"/>
              <a:t>CSS documentation at Mozilla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developer.mozilla.org/en-US/docs/CSS</a:t>
            </a:r>
            <a:endParaRPr lang="en-US" dirty="0" smtClean="0"/>
          </a:p>
          <a:p>
            <a:pPr>
              <a:lnSpc>
                <a:spcPct val="110000"/>
              </a:lnSpc>
            </a:pPr>
            <a:r>
              <a:rPr lang="en-US" dirty="0" smtClean="0"/>
              <a:t>CSS3 tutorial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hlinkClick r:id="rId4"/>
              </a:rPr>
              <a:t>http://www.w3schools.com/css3</a:t>
            </a:r>
            <a:r>
              <a:rPr lang="en-US" dirty="0" smtClean="0">
                <a:hlinkClick r:id="rId4"/>
              </a:rPr>
              <a:t>/</a:t>
            </a:r>
            <a:endParaRPr lang="en-US" dirty="0"/>
          </a:p>
          <a:p>
            <a:pPr>
              <a:lnSpc>
                <a:spcPct val="110000"/>
              </a:lnSpc>
            </a:pPr>
            <a:r>
              <a:rPr lang="en-US" dirty="0" smtClean="0"/>
              <a:t>A list of all CSS 2.1 properties is available at </a:t>
            </a:r>
            <a:r>
              <a:rPr lang="en-US" dirty="0" smtClean="0">
                <a:hlinkClick r:id="rId5"/>
              </a:rPr>
              <a:t>http://www.w3.org/TR/CSS2/propidx.html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151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Overview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769667" y="6400800"/>
            <a:ext cx="3256020" cy="369332"/>
          </a:xfrm>
        </p:spPr>
        <p:txBody>
          <a:bodyPr/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html5course.telerik.com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95097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"Web Design with HTML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5</a:t>
            </a:r>
            <a:r>
              <a:rPr lang="en-US" dirty="0" smtClean="0"/>
              <a:t>, CSS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3</a:t>
            </a:r>
            <a:r>
              <a:rPr lang="en-US" dirty="0" smtClean="0"/>
              <a:t> and JavaScript" course 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2" tooltip="&quot;Web Design with HTML 5, CSS 3 and JavaScript&quot; course @ Telerik Academy"/>
              </a:rPr>
              <a:t>html5course.telerik.com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72349" y="5029200"/>
            <a:ext cx="1466851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48941" y="2969616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82100" y="4228275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>
            <a:hlinkClick r:id="rId2" tooltip="&quot;Web Design with HTML 5, CSS 3 and JavaScript&quot; course @ Telerik Academy"/>
          </p:cNvPr>
          <p:cNvPicPr>
            <a:picLocks noChangeAspect="1" noChangeArrowheads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6499" y="1026915"/>
            <a:ext cx="1230302" cy="979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587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CSS Introduction</a:t>
            </a:r>
            <a:endParaRPr lang="bg-BG" dirty="0" smtClean="0"/>
          </a:p>
        </p:txBody>
      </p:sp>
      <p:sp>
        <p:nvSpPr>
          <p:cNvPr id="98406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defRPr/>
            </a:pPr>
            <a:r>
              <a:rPr lang="en-US" sz="3000" dirty="0" smtClean="0"/>
              <a:t>Cascading Style Sheets (CSS)</a:t>
            </a:r>
          </a:p>
          <a:p>
            <a:pPr lvl="1">
              <a:defRPr/>
            </a:pPr>
            <a:r>
              <a:rPr lang="en-US" sz="2800" dirty="0" smtClean="0"/>
              <a:t>Used to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describe</a:t>
            </a:r>
            <a:r>
              <a:rPr lang="en-US" sz="2800" dirty="0" smtClean="0"/>
              <a:t> the presentation of documents</a:t>
            </a:r>
          </a:p>
          <a:p>
            <a:pPr lvl="1">
              <a:defRPr/>
            </a:pPr>
            <a:r>
              <a:rPr lang="en-US" sz="2800" dirty="0" smtClean="0"/>
              <a:t>Define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sizes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spacing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fonts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colors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layout</a:t>
            </a:r>
            <a:r>
              <a:rPr lang="en-US" sz="2800" dirty="0" smtClean="0"/>
              <a:t>, etc.</a:t>
            </a:r>
          </a:p>
          <a:p>
            <a:pPr lvl="1">
              <a:defRPr/>
            </a:pPr>
            <a:r>
              <a:rPr lang="en-US" sz="2800" dirty="0" smtClean="0"/>
              <a:t>Improve content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accessibility</a:t>
            </a:r>
          </a:p>
          <a:p>
            <a:pPr lvl="1">
              <a:defRPr/>
            </a:pPr>
            <a:r>
              <a:rPr lang="en-US" sz="2800" dirty="0" smtClean="0"/>
              <a:t>Improve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flexibility</a:t>
            </a:r>
          </a:p>
          <a:p>
            <a:pPr>
              <a:defRPr/>
            </a:pPr>
            <a:r>
              <a:rPr lang="en-US" sz="3000" dirty="0" smtClean="0"/>
              <a:t>Designed to separate presentation from content</a:t>
            </a:r>
          </a:p>
          <a:p>
            <a:pPr>
              <a:defRPr/>
            </a:pPr>
            <a:r>
              <a:rPr lang="en-US" sz="3000" dirty="0" smtClean="0"/>
              <a:t>Due to CSS, all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HTML presentation</a:t>
            </a:r>
            <a:r>
              <a:rPr lang="en-US" sz="3000" dirty="0" smtClean="0"/>
              <a:t> tags and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attributes</a:t>
            </a:r>
            <a:r>
              <a:rPr lang="en-US" sz="3000" dirty="0" smtClean="0"/>
              <a:t> are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deprecated</a:t>
            </a:r>
            <a:r>
              <a:rPr lang="en-US" sz="3000" dirty="0" smtClean="0"/>
              <a:t>, e.g.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font</a:t>
            </a:r>
            <a:r>
              <a:rPr lang="en-US" sz="3000" dirty="0" smtClean="0"/>
              <a:t>,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center</a:t>
            </a:r>
            <a:r>
              <a:rPr lang="en-US" sz="3000" dirty="0" smtClean="0"/>
              <a:t>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049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CSS Introduction (2)</a:t>
            </a:r>
            <a:endParaRPr lang="bg-BG" dirty="0" smtClean="0"/>
          </a:p>
        </p:txBody>
      </p:sp>
      <p:sp>
        <p:nvSpPr>
          <p:cNvPr id="9994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CSS can be applied to any XML document</a:t>
            </a:r>
          </a:p>
          <a:p>
            <a:pPr lvl="1">
              <a:defRPr/>
            </a:pPr>
            <a:r>
              <a:rPr lang="en-US" dirty="0" smtClean="0"/>
              <a:t>Not just to HTML / XHTML</a:t>
            </a:r>
          </a:p>
          <a:p>
            <a:pPr>
              <a:defRPr/>
            </a:pPr>
            <a:r>
              <a:rPr lang="en-US" dirty="0" smtClean="0"/>
              <a:t>CSS can specify different styles for different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media</a:t>
            </a:r>
          </a:p>
          <a:p>
            <a:pPr lvl="1">
              <a:defRPr/>
            </a:pPr>
            <a:r>
              <a:rPr lang="en-US" dirty="0" smtClean="0"/>
              <a:t>On-screen</a:t>
            </a:r>
          </a:p>
          <a:p>
            <a:pPr lvl="1">
              <a:defRPr/>
            </a:pPr>
            <a:r>
              <a:rPr lang="en-US" dirty="0" smtClean="0"/>
              <a:t>In print</a:t>
            </a:r>
          </a:p>
          <a:p>
            <a:pPr lvl="1">
              <a:defRPr/>
            </a:pPr>
            <a:r>
              <a:rPr lang="en-US" dirty="0" smtClean="0"/>
              <a:t>Handheld, projection, etc.</a:t>
            </a:r>
          </a:p>
          <a:p>
            <a:pPr lvl="1">
              <a:defRPr/>
            </a:pPr>
            <a:r>
              <a:rPr lang="en-US" dirty="0" smtClean="0"/>
              <a:t>… even by voice or Braille-based reader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2545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Why “Cascading”?</a:t>
            </a:r>
            <a:endParaRPr lang="bg-BG" dirty="0" smtClean="0"/>
          </a:p>
        </p:txBody>
      </p:sp>
      <p:sp>
        <p:nvSpPr>
          <p:cNvPr id="99840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Priority scheme determining which style rules apply to element</a:t>
            </a:r>
          </a:p>
          <a:p>
            <a:pPr lvl="1"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Cascade priorities</a:t>
            </a:r>
            <a:r>
              <a:rPr lang="en-US" dirty="0" smtClean="0"/>
              <a:t> 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specificity (weight)</a:t>
            </a:r>
            <a:r>
              <a:rPr lang="en-US" dirty="0" smtClean="0"/>
              <a:t> are calculated and assigned to the rules</a:t>
            </a:r>
          </a:p>
          <a:p>
            <a:pPr lvl="1">
              <a:defRPr/>
            </a:pPr>
            <a:r>
              <a:rPr lang="en-US" dirty="0" smtClean="0"/>
              <a:t>Child elements in the HTML DOM tree inherit styles from their parent</a:t>
            </a:r>
          </a:p>
          <a:p>
            <a:pPr lvl="2">
              <a:defRPr/>
            </a:pPr>
            <a:r>
              <a:rPr lang="en-US" dirty="0" smtClean="0"/>
              <a:t>Can override them</a:t>
            </a:r>
          </a:p>
          <a:p>
            <a:pPr lvl="2">
              <a:defRPr/>
            </a:pPr>
            <a:r>
              <a:rPr lang="en-US" dirty="0" smtClean="0"/>
              <a:t>Control via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!important</a:t>
            </a:r>
            <a:r>
              <a:rPr lang="en-US" dirty="0" smtClean="0"/>
              <a:t> rule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81936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2693</TotalTime>
  <Words>2721</Words>
  <Application>Microsoft Office PowerPoint</Application>
  <PresentationFormat>On-screen Show (4:3)</PresentationFormat>
  <Paragraphs>544</Paragraphs>
  <Slides>65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72" baseType="lpstr">
      <vt:lpstr>Calibri</vt:lpstr>
      <vt:lpstr>Cambria</vt:lpstr>
      <vt:lpstr>Consolas</vt:lpstr>
      <vt:lpstr>Corbel</vt:lpstr>
      <vt:lpstr>Courier New</vt:lpstr>
      <vt:lpstr>Wingdings 2</vt:lpstr>
      <vt:lpstr>Telerik Academy</vt:lpstr>
      <vt:lpstr>CSS Overview </vt:lpstr>
      <vt:lpstr>Table of Contents</vt:lpstr>
      <vt:lpstr>Cascading Style Sheets</vt:lpstr>
      <vt:lpstr>CSS: A New Philosophy</vt:lpstr>
      <vt:lpstr>The Resulting Page</vt:lpstr>
      <vt:lpstr>CSS Intro</vt:lpstr>
      <vt:lpstr>CSS Introduction</vt:lpstr>
      <vt:lpstr>CSS Introduction (2)</vt:lpstr>
      <vt:lpstr>Why “Cascading”?</vt:lpstr>
      <vt:lpstr>Why "Cascading"? (2)</vt:lpstr>
      <vt:lpstr>Style Inheritance</vt:lpstr>
      <vt:lpstr>Style Sheets Syntax</vt:lpstr>
      <vt:lpstr>Common Selectors</vt:lpstr>
      <vt:lpstr>Selectors</vt:lpstr>
      <vt:lpstr>Primary Selectors</vt:lpstr>
      <vt:lpstr>Nested Selectors</vt:lpstr>
      <vt:lpstr>Nested Selectors (2)</vt:lpstr>
      <vt:lpstr>Common Selectors</vt:lpstr>
      <vt:lpstr>Importing CSS  Into HTML</vt:lpstr>
      <vt:lpstr>Importing CSS Into HTML</vt:lpstr>
      <vt:lpstr>Linking HTML and CSS (2)</vt:lpstr>
      <vt:lpstr>Inline Styles: Example</vt:lpstr>
      <vt:lpstr>Inline Styles: Example</vt:lpstr>
      <vt:lpstr>Embedded Styles</vt:lpstr>
      <vt:lpstr>Embedded Styles: Example</vt:lpstr>
      <vt:lpstr>Embedded Styles: Example (2)</vt:lpstr>
      <vt:lpstr>Embedded Styles: Example (3)</vt:lpstr>
      <vt:lpstr>External CSS Styles</vt:lpstr>
      <vt:lpstr>External CSS Styles (2)</vt:lpstr>
      <vt:lpstr>External Styles: Example</vt:lpstr>
      <vt:lpstr>External Styles: Example (2)</vt:lpstr>
      <vt:lpstr>External Styles: Example (3)</vt:lpstr>
      <vt:lpstr>External Styles: Example (4)</vt:lpstr>
      <vt:lpstr>Attribute Selectors</vt:lpstr>
      <vt:lpstr>Attribute Selectors</vt:lpstr>
      <vt:lpstr>Attribute Selectors</vt:lpstr>
      <vt:lpstr>Pseudo Selectors</vt:lpstr>
      <vt:lpstr>Common Pseudo Selectors</vt:lpstr>
      <vt:lpstr>Common Pseudo Selectors</vt:lpstr>
      <vt:lpstr>Structural Pseudo-classes</vt:lpstr>
      <vt:lpstr>Structural Pseudo-classes (2)</vt:lpstr>
      <vt:lpstr>Structural Pseudo-classes (3)</vt:lpstr>
      <vt:lpstr>Structural Selectors</vt:lpstr>
      <vt:lpstr>The UI Element States Pseudo-Classes</vt:lpstr>
      <vt:lpstr>UI Selectors</vt:lpstr>
      <vt:lpstr>Other CSS 3 Selectors</vt:lpstr>
      <vt:lpstr>Other CSS 3 Selectors</vt:lpstr>
      <vt:lpstr>CSS Values</vt:lpstr>
      <vt:lpstr>CSS Values</vt:lpstr>
      <vt:lpstr>Size Values</vt:lpstr>
      <vt:lpstr>Size Values</vt:lpstr>
      <vt:lpstr>Color Values</vt:lpstr>
      <vt:lpstr>RGB Colors</vt:lpstr>
      <vt:lpstr>RGBA Colors</vt:lpstr>
      <vt:lpstr>HSL Colors</vt:lpstr>
      <vt:lpstr>HSLA Colors</vt:lpstr>
      <vt:lpstr>Color Values</vt:lpstr>
      <vt:lpstr>Default Browser Styles</vt:lpstr>
      <vt:lpstr>Default Browser Styles</vt:lpstr>
      <vt:lpstr>CSS Cascade (Precedence)</vt:lpstr>
      <vt:lpstr>CSS Specificity</vt:lpstr>
      <vt:lpstr>CSS Rules Precedence </vt:lpstr>
      <vt:lpstr>CSS References</vt:lpstr>
      <vt:lpstr>CSS Overview 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Telerik Software Academy</dc:title>
  <dc:subject>Telerik Software Academy</dc:subject>
  <dc:creator>Telerik Academy</dc:creator>
  <cp:keywords>telerik software academy, free courses for developers</cp:keywords>
  <cp:lastModifiedBy>Evlogi Hristov</cp:lastModifiedBy>
  <cp:revision>324</cp:revision>
  <dcterms:created xsi:type="dcterms:W3CDTF">2007-12-08T16:03:35Z</dcterms:created>
  <dcterms:modified xsi:type="dcterms:W3CDTF">2015-04-27T09:10:05Z</dcterms:modified>
  <cp:category>software engineering</cp:category>
</cp:coreProperties>
</file>