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handoutMasterIdLst>
    <p:handoutMasterId r:id="rId38"/>
  </p:handoutMasterIdLst>
  <p:sldIdLst>
    <p:sldId id="320" r:id="rId2"/>
    <p:sldId id="321" r:id="rId3"/>
    <p:sldId id="322" r:id="rId4"/>
    <p:sldId id="323" r:id="rId5"/>
    <p:sldId id="324" r:id="rId6"/>
    <p:sldId id="386" r:id="rId7"/>
    <p:sldId id="371" r:id="rId8"/>
    <p:sldId id="330" r:id="rId9"/>
    <p:sldId id="331" r:id="rId10"/>
    <p:sldId id="332" r:id="rId11"/>
    <p:sldId id="372" r:id="rId12"/>
    <p:sldId id="341" r:id="rId13"/>
    <p:sldId id="342" r:id="rId14"/>
    <p:sldId id="343" r:id="rId15"/>
    <p:sldId id="344" r:id="rId16"/>
    <p:sldId id="345" r:id="rId17"/>
    <p:sldId id="346" r:id="rId18"/>
    <p:sldId id="376" r:id="rId19"/>
    <p:sldId id="377" r:id="rId20"/>
    <p:sldId id="387" r:id="rId21"/>
    <p:sldId id="388" r:id="rId22"/>
    <p:sldId id="393" r:id="rId23"/>
    <p:sldId id="395" r:id="rId24"/>
    <p:sldId id="404" r:id="rId25"/>
    <p:sldId id="403" r:id="rId26"/>
    <p:sldId id="406" r:id="rId27"/>
    <p:sldId id="407" r:id="rId28"/>
    <p:sldId id="408" r:id="rId29"/>
    <p:sldId id="405" r:id="rId30"/>
    <p:sldId id="394" r:id="rId31"/>
    <p:sldId id="400" r:id="rId32"/>
    <p:sldId id="399" r:id="rId33"/>
    <p:sldId id="401" r:id="rId34"/>
    <p:sldId id="370" r:id="rId35"/>
    <p:sldId id="402" r:id="rId3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CF4F2"/>
    <a:srgbClr val="E8FFC8"/>
    <a:srgbClr val="FAF7C8"/>
    <a:srgbClr val="FAF8C8"/>
    <a:srgbClr val="F5FFC2"/>
    <a:srgbClr val="EBFFD2"/>
    <a:srgbClr val="EBFFDC"/>
    <a:srgbClr val="FAF8BE"/>
    <a:srgbClr val="FA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510" autoAdjust="0"/>
  </p:normalViewPr>
  <p:slideViewPr>
    <p:cSldViewPr>
      <p:cViewPr varScale="1">
        <p:scale>
          <a:sx n="88" d="100"/>
          <a:sy n="88" d="100"/>
        </p:scale>
        <p:origin x="132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5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5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932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CD18EA-B713-4406-B529-E52DA29F3248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580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370948-A2CF-4454-B1BF-E194BF1A26BC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635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2723D-0B00-4BE9-ADD0-996126A64FC1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785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E49-ED08-48C3-903D-27238F8ECD77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24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kursove-uroci-knigi-obuchenie-programirane-web-design-csharp.info/" TargetMode="External"/><Relationship Id="rId18" Type="http://schemas.openxmlformats.org/officeDocument/2006/relationships/hyperlink" Target="http://mvccourse.telerik.com/" TargetMode="External"/><Relationship Id="rId26" Type="http://schemas.openxmlformats.org/officeDocument/2006/relationships/hyperlink" Target="http://mobiledevcourse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nakov.com/" TargetMode="Externa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forums.academy.telerik.com/" TargetMode="External"/><Relationship Id="rId17" Type="http://schemas.openxmlformats.org/officeDocument/2006/relationships/hyperlink" Target="http://schoolacademy.telerik.com/" TargetMode="External"/><Relationship Id="rId25" Type="http://schemas.openxmlformats.org/officeDocument/2006/relationships/hyperlink" Target="http://academy.telerik.com/" TargetMode="Externa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html5course.telerik.com/" TargetMode="External"/><Relationship Id="rId20" Type="http://schemas.openxmlformats.org/officeDocument/2006/relationships/hyperlink" Target="http://www.bgcoder.com/" TargetMode="External"/><Relationship Id="rId29" Type="http://schemas.openxmlformats.org/officeDocument/2006/relationships/hyperlink" Target="http://www.nikolay.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hyperlink" Target="http://aspnetcourse.telerik.com/" TargetMode="Externa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seocourse.telerik.com/" TargetMode="External"/><Relationship Id="rId23" Type="http://schemas.openxmlformats.org/officeDocument/2006/relationships/hyperlink" Target="http://algoacademy.telerik.com/" TargetMode="External"/><Relationship Id="rId28" Type="http://schemas.openxmlformats.org/officeDocument/2006/relationships/hyperlink" Target="http://www.minkov.it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clouddevcourse.telerik.com/" TargetMode="Externa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telerik-kids.com/" TargetMode="External"/><Relationship Id="rId22" Type="http://schemas.openxmlformats.org/officeDocument/2006/relationships/hyperlink" Target="http://codecourse.telerik.com/" TargetMode="External"/><Relationship Id="rId27" Type="http://schemas.openxmlformats.org/officeDocument/2006/relationships/hyperlink" Target="http://www.introprogramming.info/" TargetMode="External"/><Relationship Id="rId30" Type="http://schemas.openxmlformats.org/officeDocument/2006/relationships/hyperlink" Target="http://csharpfundamentals.telerik.com/" TargetMode="External"/><Relationship Id="rId35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1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1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2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2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2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2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3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4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01" r:id="rId8"/>
    <p:sldLayoutId id="2147483703" r:id="rId9"/>
    <p:sldLayoutId id="2147483702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8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0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Processing Sequences of Elements</a:t>
            </a:r>
            <a:endParaRPr lang="en-US" dirty="0"/>
          </a:p>
        </p:txBody>
      </p:sp>
      <p:pic>
        <p:nvPicPr>
          <p:cNvPr id="72708" name="Picture 4" descr="http://gioco.net/matrice/matrix1.jpg"/>
          <p:cNvPicPr>
            <a:picLocks noChangeAspect="1" noChangeArrowheads="1"/>
          </p:cNvPicPr>
          <p:nvPr/>
        </p:nvPicPr>
        <p:blipFill>
          <a:blip r:embed="rId2" cstate="screen">
            <a:lum contrast="20000"/>
          </a:blip>
          <a:srcRect/>
          <a:stretch>
            <a:fillRect/>
          </a:stretch>
        </p:blipFill>
        <p:spPr bwMode="auto">
          <a:xfrm>
            <a:off x="4267200" y="4495800"/>
            <a:ext cx="4419600" cy="19050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" descr="C:\Trash\arra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50359">
            <a:off x="716656" y="8287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sp>
        <p:nvSpPr>
          <p:cNvPr id="9" name="Text Placeholder 6"/>
          <p:cNvSpPr>
            <a:spLocks noGrp="1"/>
          </p:cNvSpPr>
          <p:nvPr/>
        </p:nvSpPr>
        <p:spPr>
          <a:xfrm>
            <a:off x="429087" y="5726668"/>
            <a:ext cx="3609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429087" y="6031468"/>
            <a:ext cx="360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/>
        </p:nvSpPr>
        <p:spPr>
          <a:xfrm>
            <a:off x="429087" y="5352025"/>
            <a:ext cx="3609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JavaScript Fundamentals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an Array – Example</a:t>
            </a:r>
            <a:endParaRPr lang="bg-BG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Reversing </a:t>
            </a:r>
            <a:r>
              <a:rPr lang="en-US" dirty="0"/>
              <a:t>the </a:t>
            </a:r>
            <a:r>
              <a:rPr lang="en-US" dirty="0" smtClean="0"/>
              <a:t>elements of </a:t>
            </a:r>
            <a:r>
              <a:rPr lang="en-US" dirty="0"/>
              <a:t>an array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84213" y="1850172"/>
            <a:ext cx="770413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//always declare variables on the top of the scope!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array, len, reversed, i;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2, 3, 4,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5];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reversed = [];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reversed.push(array[length – i – 1]);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5531628" cy="1143000"/>
          </a:xfrm>
        </p:spPr>
        <p:txBody>
          <a:bodyPr/>
          <a:lstStyle/>
          <a:p>
            <a:r>
              <a:rPr lang="en-US" dirty="0" smtClean="0"/>
              <a:t>Reversing an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26479"/>
            <a:ext cx="4312428" cy="569121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8" name="Picture 2" descr="http://www.zenlogic.org/programs/reversewriter_ico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31309">
            <a:off x="5500253" y="3227708"/>
            <a:ext cx="2965892" cy="2965892"/>
          </a:xfrm>
          <a:prstGeom prst="rect">
            <a:avLst/>
          </a:prstGeom>
          <a:noFill/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09654">
            <a:off x="742589" y="3350634"/>
            <a:ext cx="3547059" cy="278950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600" y="637402"/>
            <a:ext cx="2200275" cy="2154196"/>
          </a:xfrm>
          <a:prstGeom prst="ellipse">
            <a:avLst/>
          </a:prstGeom>
          <a:noFill/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1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</a:t>
            </a:r>
            <a:r>
              <a:rPr lang="en-US" dirty="0" smtClean="0"/>
              <a:t>Array Elements </a:t>
            </a:r>
            <a:r>
              <a:rPr lang="en-US" dirty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8129" name="Picture 1" descr="C:\Trash\spiral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66027" y="3429000"/>
            <a:ext cx="4225308" cy="2971800"/>
          </a:xfrm>
          <a:prstGeom prst="rect">
            <a:avLst/>
          </a:prstGeom>
          <a:noFill/>
          <a:effectLst>
            <a:softEdge rad="3175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/>
              <a:t>Processing </a:t>
            </a:r>
            <a:r>
              <a:rPr lang="en-US" sz="3700" dirty="0" smtClean="0"/>
              <a:t>Arrays: </a:t>
            </a:r>
            <a:r>
              <a:rPr lang="en-US" sz="37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7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700" dirty="0"/>
              <a:t>Statement</a:t>
            </a:r>
            <a:endParaRPr lang="bg-BG" sz="3700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447800"/>
            <a:ext cx="84963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 smtClean="0"/>
              <a:t> loop to process an array when you need </a:t>
            </a:r>
            <a:r>
              <a:rPr lang="en-US" dirty="0"/>
              <a:t>to keep track of the index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the loop </a:t>
            </a:r>
            <a:r>
              <a:rPr lang="en-US" dirty="0"/>
              <a:t>body use the element </a:t>
            </a:r>
            <a:r>
              <a:rPr lang="en-US" dirty="0" smtClean="0"/>
              <a:t>at the loop </a:t>
            </a:r>
            <a:r>
              <a:rPr lang="en-US" dirty="0"/>
              <a:t>index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array[index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dirty="0" smtClean="0"/>
              <a:t>):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81000" y="4267200"/>
            <a:ext cx="8305800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0, len = array.length; i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len; i += 1) {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squares[i]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array[i];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sz="3800" dirty="0" smtClean="0"/>
              <a:t>Processing Arrays Using</a:t>
            </a:r>
            <a:br>
              <a:rPr lang="en-US" sz="3800" dirty="0" smtClean="0"/>
            </a:br>
            <a:r>
              <a:rPr lang="en-US" sz="3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800" dirty="0" smtClean="0"/>
              <a:t> </a:t>
            </a:r>
            <a:r>
              <a:rPr lang="en-US" sz="3800" dirty="0" smtClean="0">
                <a:solidFill>
                  <a:schemeClr val="tx1"/>
                </a:solidFill>
              </a:rPr>
              <a:t>Loop – Examples</a:t>
            </a:r>
            <a:endParaRPr lang="bg-BG" sz="3800" dirty="0">
              <a:solidFill>
                <a:schemeClr val="tx1"/>
              </a:solidFill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252412" y="1100769"/>
            <a:ext cx="8662987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Printing array of numbers in reversed order: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Initialize all </a:t>
            </a:r>
            <a:r>
              <a:rPr lang="en-US" dirty="0" smtClean="0"/>
              <a:t>array </a:t>
            </a:r>
            <a:r>
              <a:rPr lang="en-US" dirty="0"/>
              <a:t>elements with their </a:t>
            </a:r>
            <a:r>
              <a:rPr lang="en-US" dirty="0" smtClean="0"/>
              <a:t>corresponding index number: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609600" y="1658233"/>
            <a:ext cx="7924800" cy="22252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arr, i, len;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 = [1, 2, 3, 4, 5];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(len = arr.length, 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 - 1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&gt;= 0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-= 1)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console.log(arr[i]);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Result: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5 4 3 2 1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609600" y="5115139"/>
            <a:ext cx="79248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i, len</a:t>
            </a:r>
            <a:endParaRPr lang="bg-BG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len = array.length; i &lt; len; i += 1) {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array[i]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8382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smtClean="0"/>
              <a:t>Arrays: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cs typeface="Consolas" pitchFamily="49" charset="0"/>
            </a:endParaRP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876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dirty="0" smtClean="0"/>
              <a:t> loop </a:t>
            </a:r>
            <a:r>
              <a:rPr lang="en-US" dirty="0"/>
              <a:t>works?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 smtClean="0"/>
              <a:t> iterates through the indexes of the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Used </a:t>
            </a:r>
            <a:r>
              <a:rPr lang="en-US" dirty="0"/>
              <a:t>when </a:t>
            </a:r>
            <a:r>
              <a:rPr lang="en-US" dirty="0" smtClean="0"/>
              <a:t>the indexes are unknown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All elements are accessed one by </a:t>
            </a:r>
            <a:r>
              <a:rPr lang="en-US" dirty="0" smtClean="0"/>
              <a:t>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Order is not guaranteed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755650" y="1981200"/>
            <a:ext cx="7632700" cy="769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index;</a:t>
            </a:r>
            <a:endParaRPr lang="bg-BG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(index in array)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4034" name="Picture 2" descr="http://www.ffcommunity.com/images/stamp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381875" y="3810000"/>
            <a:ext cx="1228725" cy="1866900"/>
          </a:xfrm>
          <a:prstGeom prst="roundRect">
            <a:avLst>
              <a:gd name="adj" fmla="val 12791"/>
            </a:avLst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noProof="1" smtClean="0">
                <a:solidFill>
                  <a:schemeClr val="tx1"/>
                </a:solidFill>
              </a:rPr>
              <a:t>Example: </a:t>
            </a:r>
            <a:r>
              <a:rPr lang="en-US" dirty="0" smtClean="0"/>
              <a:t>Processing</a:t>
            </a:r>
            <a:br>
              <a:rPr lang="en-US" dirty="0" smtClean="0"/>
            </a:br>
            <a:r>
              <a:rPr lang="en-US" dirty="0" smtClean="0"/>
              <a:t>Arrays </a:t>
            </a:r>
            <a:r>
              <a:rPr lang="en-US" noProof="1" smtClean="0"/>
              <a:t>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for-in</a:t>
            </a:r>
            <a:r>
              <a:rPr lang="en-US" noProof="1" smtClean="0">
                <a:solidFill>
                  <a:schemeClr val="tx1"/>
                </a:solidFill>
              </a:rPr>
              <a:t> Loop 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60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Print all elements of </a:t>
            </a:r>
            <a:r>
              <a:rPr lang="en-US" dirty="0" smtClean="0"/>
              <a:t>an array of strings: 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838200" y="2362200"/>
            <a:ext cx="7415212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capitals, i;</a:t>
            </a: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capitals = [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'Sofia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'Washington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'London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'Paris'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 capitals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console.log(capitals[i]);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2988" y="4490243"/>
            <a:ext cx="6985000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Processing Arrays</a:t>
            </a:r>
            <a:endParaRPr lang="bg-BG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1986" name="Picture 2" descr="http://www.richardscompany.com/food_process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4600" y="1143000"/>
            <a:ext cx="4019550" cy="2857500"/>
          </a:xfrm>
          <a:prstGeom prst="roundRect">
            <a:avLst>
              <a:gd name="adj" fmla="val 5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0" y="3124200"/>
            <a:ext cx="5029200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10558" y="762000"/>
            <a:ext cx="5276242" cy="195262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26816" y="4343400"/>
            <a:ext cx="2112184" cy="1697816"/>
          </a:xfrm>
          <a:prstGeom prst="roundRect">
            <a:avLst>
              <a:gd name="adj" fmla="val 79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-263997" y="2342586"/>
            <a:ext cx="3978183" cy="2341009"/>
          </a:xfrm>
          <a:prstGeom prst="roundRect">
            <a:avLst>
              <a:gd name="adj" fmla="val 904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6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62528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All arrays in JavaScript are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dynamic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Their size can be changed at runtime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New elements can be inserted to the array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Elements can be removed from the array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000" dirty="0" smtClean="0"/>
              <a:t>Methods for array manipulation: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[].push(element)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Inserts a new element at the tail of the array</a:t>
            </a:r>
          </a:p>
          <a:p>
            <a:pPr lvl="1">
              <a:lnSpc>
                <a:spcPct val="90000"/>
              </a:lnSpc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[].pop()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Removes the element at the tail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Returns the removed element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4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Declaring and Creating Arrays 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Accessing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Processing Array Elements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/>
              <a:t>Dynamic Arrays</a:t>
            </a:r>
          </a:p>
          <a:p>
            <a:pPr marL="447675" indent="-44767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noProof="1" smtClean="0"/>
              <a:t>Operations with arrays: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Concatenation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Slicing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noProof="1" smtClean="0"/>
              <a:t>Manipulation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0658" name="Picture 2" descr="http://s3.amazonaws.com/pixmac-thumbnail/books-4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96000" y="3810000"/>
            <a:ext cx="2419350" cy="24776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Arrays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266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Methods for array manipulation (cont.)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[].unshift(element)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Inserts a new element at the head of the array</a:t>
            </a:r>
          </a:p>
          <a:p>
            <a:pPr lvl="1">
              <a:lnSpc>
                <a:spcPct val="85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[].shift()</a:t>
            </a:r>
          </a:p>
          <a:p>
            <a:pPr lvl="2">
              <a:lnSpc>
                <a:spcPct val="85000"/>
              </a:lnSpc>
            </a:pPr>
            <a:r>
              <a:rPr lang="en-US" dirty="0" smtClean="0"/>
              <a:t>Removes and returns the element at the head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505200"/>
            <a:ext cx="8077200" cy="31316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numbers, tail, head;</a:t>
            </a:r>
            <a:endParaRPr lang="bg-BG" sz="1900" noProof="1" smtClean="0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1, 2, 3, 4, 5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tail = number.pop();        // tail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number.unshift(0);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result: 0, 1, 2, 3, 4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head = number.shift();      // head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console.log(numbers.join(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)); // result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1|2|3|4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25819" y="4524203"/>
            <a:ext cx="5292362" cy="685800"/>
          </a:xfrm>
        </p:spPr>
        <p:txBody>
          <a:bodyPr/>
          <a:lstStyle/>
          <a:p>
            <a:r>
              <a:rPr lang="en-US" dirty="0" smtClean="0"/>
              <a:t>Dynamic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925819" y="5402882"/>
            <a:ext cx="5292362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44673">
            <a:off x="1849600" y="1084346"/>
            <a:ext cx="6261414" cy="24317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580350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81600"/>
            <a:ext cx="7924800" cy="685800"/>
          </a:xfrm>
        </p:spPr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3074" name="Picture 2" descr="http://www.introprogramming.info/wp-content/uploads/2013/07/clip_image002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5250">
            <a:off x="446883" y="2245643"/>
            <a:ext cx="7646454" cy="2266948"/>
          </a:xfrm>
          <a:prstGeom prst="rect">
            <a:avLst/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heremedyforit.com/wp-content/uploads/2011/12/Fun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148821" cy="1236553"/>
          </a:xfrm>
          <a:prstGeom prst="roundRect">
            <a:avLst>
              <a:gd name="adj" fmla="val 5130"/>
            </a:avLst>
          </a:prstGeom>
          <a:noFill/>
          <a:scene3d>
            <a:camera prst="perspectiveLeft">
              <a:rot lat="0" lon="180000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1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[].reverse() and [].join()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785652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[].reverse()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new arrays with elements in reversed order</a:t>
            </a:r>
          </a:p>
          <a:p>
            <a:pPr>
              <a:lnSpc>
                <a:spcPct val="10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[].join(separator) 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method</a:t>
            </a:r>
            <a:endParaRPr lang="en-US" sz="30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Concatenates the elements of the array with a provided separator (by default none)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Returns a string</a:t>
            </a:r>
            <a:endParaRPr lang="en-US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572000"/>
            <a:ext cx="80772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numbers, reversed, result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numbers = ['One',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reversed = numbers.reverse();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 = reversed.join(',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console.log(result);            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'Three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 Two,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 = reversed.join(' then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console.log(result);   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prints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'Three </a:t>
            </a: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then Two then </a:t>
            </a:r>
            <a:r>
              <a:rPr lang="en-US" sz="1900" noProof="1" smtClean="0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One'</a:t>
            </a:r>
            <a:endParaRPr lang="en-US" sz="1900" noProof="1">
              <a:solidFill>
                <a:schemeClr val="tx1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0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[].reverse() and [].join()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06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Arrays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2246769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arr1.concat(arr2)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Inserts the elements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at the end of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returns a new array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arr1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arr2</a:t>
            </a:r>
            <a:r>
              <a:rPr lang="en-US" dirty="0" smtClean="0"/>
              <a:t> remain unchanged!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6901" y="3448377"/>
            <a:ext cx="8077200" cy="27238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arr1, arr2, concatenated;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arr1 = [1, 2, 3];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arr2 = ['One', 'Two', 'Three'];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concatenated = arr1.concat(arr2);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console.log(arr1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 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console.log(concatenated);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38301" y="5202704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2,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3]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['One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2, 3, 'One', 'Two', 'Three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']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91101" y="5202704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6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Concatenating Arrays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335476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[].slice(from [, to])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Returns a new array that is a shallow copy of a portion of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new array contains the elements from indices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(excluding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Can be used to clone an array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4414153"/>
            <a:ext cx="8077200" cy="2254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arr, portion, copy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 = [1, 2, 3, 4,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portion = arr.slice(3, 6);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copy = arr.slice(0) //arr.slice()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console.log(portion);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console.log(copy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14800" y="5699120"/>
            <a:ext cx="4495800" cy="9694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[ 4, 5 ]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[ 1, 2, 3, 4, 5 ]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67600" y="5694170"/>
            <a:ext cx="11430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Result: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6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Slicing Arrays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38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Manipulating Arrays: [].splice()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2483"/>
            <a:ext cx="8686800" cy="1437317"/>
          </a:xfr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[].splice(index, count, elements)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Adds and </a:t>
            </a:r>
            <a:r>
              <a:rPr lang="en-US" sz="2800" dirty="0" smtClean="0"/>
              <a:t>removes </a:t>
            </a:r>
            <a:r>
              <a:rPr lang="en-US" sz="2800" dirty="0" smtClean="0"/>
              <a:t>elements from an array at the given position</a:t>
            </a:r>
            <a:endParaRPr lang="bg-BG" sz="2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253744"/>
            <a:ext cx="8077200" cy="4379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arr = [1, 2, 3, 4, 5, 6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],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 = 3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, c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= 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//remove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//insert 'four', 'five', 'extra'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0, 'four', 'five', 'extra');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//remove c elements at position 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//and insert 'x', 'y' and 'z' at the same position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chemeClr val="tx1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arr.splice(p, c, 'x', 'y', 'z');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console.log(arr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999" y="6248400"/>
            <a:ext cx="6580353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'x', 'y', 'z', 'extra', 6 ]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3414892"/>
            <a:ext cx="33528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1, 2, 3, 6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648200"/>
            <a:ext cx="6705600" cy="384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bg-BG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prints [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1, 2, 3, 'four', 'five', 'extra', 6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27200"/>
            <a:ext cx="5543550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</a:t>
            </a:r>
            <a:r>
              <a:rPr lang="en-US" dirty="0" smtClean="0"/>
              <a:t>Creating Arrays </a:t>
            </a:r>
            <a:endParaRPr lang="en-US" dirty="0"/>
          </a:p>
        </p:txBody>
      </p:sp>
      <p:pic>
        <p:nvPicPr>
          <p:cNvPr id="68610" name="Picture 2" descr="http://www.siwc.in/glassesrow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1" y="685800"/>
            <a:ext cx="2590800" cy="5562600"/>
          </a:xfrm>
          <a:prstGeom prst="roundRect">
            <a:avLst>
              <a:gd name="adj" fmla="val 22417"/>
            </a:avLst>
          </a:prstGeom>
          <a:noFill/>
        </p:spPr>
      </p:pic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50359">
            <a:off x="853492" y="3800554"/>
            <a:ext cx="5078246" cy="1972210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  <p:pic>
        <p:nvPicPr>
          <p:cNvPr id="5" name="Picture 2" descr="C:\Users\Peter\Pictures\Kartinki Telerik\left_unspoken_2_tmb.jpg"/>
          <p:cNvPicPr>
            <a:picLocks noChangeAspect="1" noChangeArrowheads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7860" y="3863631"/>
            <a:ext cx="2555540" cy="1927018"/>
          </a:xfrm>
          <a:prstGeom prst="ellipse">
            <a:avLst/>
          </a:prstGeom>
          <a:noFill/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Manipulating Arrays: [].splice()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26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 Functions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[].indexOf(element [, rightOf])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 smtClean="0"/>
              <a:t> is the element is not found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[].lastIndexOf(element, [leftOf])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Returns </a:t>
            </a:r>
            <a:r>
              <a:rPr lang="en-US" dirty="0"/>
              <a:t>the index of the first match in the array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 is the element is not </a:t>
            </a:r>
            <a:r>
              <a:rPr lang="en-US" dirty="0" smtClean="0"/>
              <a:t>found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indexOf()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lastIndexOf()</a:t>
            </a:r>
            <a:r>
              <a:rPr lang="en-US" dirty="0" smtClean="0"/>
              <a:t> do not work in all browsers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Need to be shimmed</a:t>
            </a:r>
          </a:p>
        </p:txBody>
      </p:sp>
    </p:spTree>
    <p:extLst>
      <p:ext uri="{BB962C8B-B14F-4D97-AF65-F5344CB8AC3E}">
        <p14:creationId xmlns:p14="http://schemas.microsoft.com/office/powerpoint/2010/main" val="12532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667000"/>
            <a:ext cx="7924800" cy="685800"/>
          </a:xfrm>
        </p:spPr>
        <p:txBody>
          <a:bodyPr/>
          <a:lstStyle/>
          <a:p>
            <a:r>
              <a:rPr lang="en-US" dirty="0" smtClean="0"/>
              <a:t>[].</a:t>
            </a:r>
            <a:r>
              <a:rPr lang="en-US" dirty="0" err="1" smtClean="0"/>
              <a:t>indexOf</a:t>
            </a:r>
            <a:r>
              <a:rPr lang="en-US" dirty="0" smtClean="0"/>
              <a:t>() and [].</a:t>
            </a:r>
            <a:r>
              <a:rPr lang="en-US" dirty="0" err="1" smtClean="0"/>
              <a:t>lastIndexOf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609600" y="381000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4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Arrays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</a:t>
            </a:r>
            <a:r>
              <a:rPr lang="en-US" dirty="0"/>
              <a:t>official documentation: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developer.mozilla.org/en-US/docs/Web/JavaScript/Reference/Global_Objects/Array</a:t>
            </a:r>
            <a:endParaRPr lang="en-US" dirty="0" smtClean="0"/>
          </a:p>
          <a:p>
            <a:r>
              <a:rPr lang="en-US" dirty="0" smtClean="0"/>
              <a:t>Checking for array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typeof([1, 2, 3])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object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noProof="1">
                <a:sym typeface="Wingdings" panose="05000000000000000000" pitchFamily="2" charset="2"/>
              </a:rPr>
              <a:t>Not working</a:t>
            </a:r>
            <a:endParaRPr lang="en-US" noProof="1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Array.isArray(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2, 3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 true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Supported </a:t>
            </a:r>
            <a:r>
              <a:rPr lang="en-US" dirty="0"/>
              <a:t>on all modern </a:t>
            </a:r>
            <a:r>
              <a:rPr lang="en-US" dirty="0" smtClean="0"/>
              <a:t>browsers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pic>
        <p:nvPicPr>
          <p:cNvPr id="6146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617833">
            <a:off x="480150" y="5052150"/>
            <a:ext cx="1219200" cy="1219200"/>
          </a:xfrm>
          <a:prstGeom prst="rect">
            <a:avLst/>
          </a:prstGeom>
          <a:noFill/>
        </p:spPr>
      </p:pic>
      <p:pic>
        <p:nvPicPr>
          <p:cNvPr id="7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2756616">
            <a:off x="3291197" y="4205597"/>
            <a:ext cx="1843718" cy="1843718"/>
          </a:xfrm>
          <a:prstGeom prst="rect">
            <a:avLst/>
          </a:prstGeom>
          <a:noFill/>
        </p:spPr>
      </p:pic>
      <p:pic>
        <p:nvPicPr>
          <p:cNvPr id="8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21134632">
            <a:off x="6655699" y="4445899"/>
            <a:ext cx="1629445" cy="1629445"/>
          </a:xfrm>
          <a:prstGeom prst="rect">
            <a:avLst/>
          </a:prstGeom>
          <a:noFill/>
        </p:spPr>
      </p:pic>
      <p:pic>
        <p:nvPicPr>
          <p:cNvPr id="9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0398845">
            <a:off x="1465075" y="1540257"/>
            <a:ext cx="1049456" cy="1049456"/>
          </a:xfrm>
          <a:prstGeom prst="rect">
            <a:avLst/>
          </a:prstGeom>
          <a:noFill/>
        </p:spPr>
      </p:pic>
      <p:pic>
        <p:nvPicPr>
          <p:cNvPr id="10" name="Picture 2" descr="http://lbnuke.com/wp-content/uploads/2009/03/questionmark.png"/>
          <p:cNvPicPr>
            <a:picLocks noChangeAspect="1" noChangeArrowheads="1"/>
          </p:cNvPicPr>
          <p:nvPr/>
        </p:nvPicPr>
        <p:blipFill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>
            <a:off x="5105400" y="381000"/>
            <a:ext cx="1828800" cy="1828800"/>
          </a:xfrm>
          <a:prstGeom prst="rect">
            <a:avLst/>
          </a:prstGeom>
          <a:noFill/>
        </p:spPr>
      </p:pic>
      <p:sp>
        <p:nvSpPr>
          <p:cNvPr id="11" name="TextBox 5"/>
          <p:cNvSpPr txBox="1"/>
          <p:nvPr/>
        </p:nvSpPr>
        <p:spPr>
          <a:xfrm>
            <a:off x="6158093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 descr="http://academy.telerik.com" title="Telerik Software Academy - free Training for Ninja Developers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http://academy.telerik.com/" title="Telerik Software Academy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facebook.com/TelerikAcademy" title="Telerik Software Academy @ Facebook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html5course.telerik.com" title="Web Design with HTML5, CSS and JavaScript Free Course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2698750" y="4664075"/>
            <a:ext cx="3960813" cy="1584325"/>
          </a:xfrm>
          <a:prstGeom prst="rect">
            <a:avLst/>
          </a:prstGeom>
          <a:solidFill>
            <a:schemeClr val="bg1">
              <a:alpha val="20000"/>
            </a:schemeClr>
          </a:solidFill>
          <a:ln w="9525" cap="rnd" algn="ctr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are Arrays?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</a:t>
            </a:r>
            <a:r>
              <a:rPr lang="en-US" dirty="0"/>
              <a:t> is a sequence of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order of the elements </a:t>
            </a:r>
            <a:r>
              <a:rPr lang="en-US" dirty="0" smtClean="0"/>
              <a:t>is fixed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fixed </a:t>
            </a:r>
            <a:r>
              <a:rPr lang="en-US" dirty="0"/>
              <a:t>size 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Can get the current length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Array.length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28050" name="Text Box 18"/>
          <p:cNvSpPr txBox="1">
            <a:spLocks noChangeArrowheads="1"/>
          </p:cNvSpPr>
          <p:nvPr/>
        </p:nvSpPr>
        <p:spPr bwMode="auto">
          <a:xfrm>
            <a:off x="3335385" y="4818063"/>
            <a:ext cx="274786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bg-BG" sz="2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0  1  2  3  4</a:t>
            </a:r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609600" y="4895850"/>
            <a:ext cx="1800225" cy="953453"/>
          </a:xfrm>
          <a:prstGeom prst="wedgeRoundRectCallout">
            <a:avLst>
              <a:gd name="adj1" fmla="val 89065"/>
              <a:gd name="adj2" fmla="val 2354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Array of 5 elements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7019925" y="4743450"/>
            <a:ext cx="1584325" cy="953453"/>
          </a:xfrm>
          <a:prstGeom prst="wedgeRoundRectCallout">
            <a:avLst>
              <a:gd name="adj1" fmla="val -104308"/>
              <a:gd name="adj2" fmla="val -139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index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2220989" y="3600450"/>
            <a:ext cx="1916113" cy="953453"/>
          </a:xfrm>
          <a:prstGeom prst="wedgeRoundRectCallout">
            <a:avLst>
              <a:gd name="adj1" fmla="val 47599"/>
              <a:gd name="adj2" fmla="val 15325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Element of an array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graphicFrame>
        <p:nvGraphicFramePr>
          <p:cNvPr id="10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41456"/>
              </p:ext>
            </p:extLst>
          </p:nvPr>
        </p:nvGraphicFramePr>
        <p:xfrm>
          <a:off x="3276600" y="5353050"/>
          <a:ext cx="2867025" cy="496824"/>
        </p:xfrm>
        <a:graphic>
          <a:graphicData uri="http://schemas.openxmlformats.org/drawingml/2006/table">
            <a:tbl>
              <a:tblPr/>
              <a:tblGrid>
                <a:gridCol w="573405"/>
                <a:gridCol w="573405"/>
                <a:gridCol w="573405"/>
                <a:gridCol w="573405"/>
                <a:gridCol w="573405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55" grpId="0" animBg="1"/>
      <p:bldP spid="428057" grpId="0" animBg="1"/>
      <p:bldP spid="428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Declaring an array in JavaScript (JS is typeless)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828800"/>
            <a:ext cx="77724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[1, 2, 3, 4, 5]; 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holding strings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weekDays =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['Monday',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'Tuesday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'Wednesday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Thursday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Friday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Saturday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'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Sunday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different types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mixedArr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new Date(), 'hello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Array of arrays (matrix)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matrix = [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'0,2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'1,2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'2,0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'2,2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']];	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Initialize </a:t>
            </a:r>
            <a:r>
              <a:rPr lang="en-US" dirty="0"/>
              <a:t>Arrays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4484305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Initializing an array in JavaScript can be done in three ways: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Array(elements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Array(initialLength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dirty="0" smtClean="0"/>
              <a:t>Using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array literal</a:t>
            </a:r>
            <a:r>
              <a:rPr lang="en-US" dirty="0" smtClean="0"/>
              <a:t> (recommended):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5537" name="Picture 1"/>
          <p:cNvPicPr>
            <a:picLocks noChangeAspect="1" noChangeArrowheads="1"/>
          </p:cNvPicPr>
          <p:nvPr/>
        </p:nvPicPr>
        <p:blipFill>
          <a:blip r:embed="rId2" cstate="screen">
            <a:lum contrast="-10000"/>
          </a:blip>
          <a:srcRect/>
          <a:stretch>
            <a:fillRect/>
          </a:stretch>
        </p:blipFill>
        <p:spPr bwMode="auto">
          <a:xfrm>
            <a:off x="7043853" y="4343400"/>
            <a:ext cx="1620000" cy="2057400"/>
          </a:xfrm>
          <a:prstGeom prst="roundRect">
            <a:avLst>
              <a:gd name="adj" fmla="val 6342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38200" y="2873298"/>
            <a:ext cx="5638802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Array(1, 2, 3, 4, 5);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4168698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new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Array(10);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5490411"/>
            <a:ext cx="5638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[1, 2, 3, 4, 5];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30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4419600" cy="685800"/>
          </a:xfrm>
        </p:spPr>
        <p:txBody>
          <a:bodyPr/>
          <a:lstStyle/>
          <a:p>
            <a:r>
              <a:rPr lang="en-US" dirty="0" smtClean="0"/>
              <a:t>Creating 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1945480"/>
            <a:ext cx="441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 descr="http://newsletter.astrologyweekly.com/images/astrologyartplate.gif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876800" y="3047998"/>
            <a:ext cx="3326192" cy="3352801"/>
          </a:xfrm>
          <a:prstGeom prst="ellipse">
            <a:avLst/>
          </a:prstGeom>
          <a:noFill/>
        </p:spPr>
      </p:pic>
      <p:pic>
        <p:nvPicPr>
          <p:cNvPr id="1026" name="Picture 2" descr="http://www.freewebs.com/savedays/da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1584" y="1092718"/>
            <a:ext cx="1796416" cy="1955282"/>
          </a:xfrm>
          <a:prstGeom prst="roundRect">
            <a:avLst>
              <a:gd name="adj" fmla="val 1065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90211">
            <a:off x="912615" y="3390961"/>
            <a:ext cx="3267075" cy="297180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457200" y="1676400"/>
            <a:ext cx="8229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 smtClean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Accessing Array Elements</a:t>
            </a:r>
            <a:endParaRPr lang="bg-BG" sz="5000" b="1" dirty="0" smtClean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62521"/>
            <a:ext cx="8229600" cy="569120"/>
          </a:xfrm>
        </p:spPr>
        <p:txBody>
          <a:bodyPr/>
          <a:lstStyle/>
          <a:p>
            <a:r>
              <a:rPr lang="en-US" dirty="0" smtClean="0"/>
              <a:t>Read and Modify Elements by Index</a:t>
            </a:r>
            <a:endParaRPr lang="en-US" dirty="0"/>
          </a:p>
        </p:txBody>
      </p:sp>
      <p:pic>
        <p:nvPicPr>
          <p:cNvPr id="61443" name="Picture 3" descr="http://www.elab-experience.com/product/image/38/micro_hot_pinset_kit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99777" y="3581400"/>
            <a:ext cx="3552181" cy="2362200"/>
          </a:xfrm>
          <a:prstGeom prst="roundRect">
            <a:avLst>
              <a:gd name="adj" fmla="val 4587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Element?</a:t>
            </a:r>
            <a:endParaRPr lang="bg-BG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Array elements are accessed using the square </a:t>
            </a:r>
            <a:r>
              <a:rPr lang="en-US" dirty="0" smtClean="0"/>
              <a:t>brackets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(indexer)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Array indexer takes element’s index as </a:t>
            </a:r>
            <a:r>
              <a:rPr lang="en-US" dirty="0" smtClean="0"/>
              <a:t>parameter in the range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length-1</a:t>
            </a:r>
            <a:endParaRPr 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The first element has index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last element has index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length-1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Array elements can be retrieved and changed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operator</a:t>
            </a:r>
            <a:endParaRPr lang="bg-B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14285</TotalTime>
  <Words>1675</Words>
  <Application>Microsoft Office PowerPoint</Application>
  <PresentationFormat>On-screen Show (4:3)</PresentationFormat>
  <Paragraphs>289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Arrays</vt:lpstr>
      <vt:lpstr>Table of Contents</vt:lpstr>
      <vt:lpstr>Declaring and Creating Arrays </vt:lpstr>
      <vt:lpstr>What are Arrays?</vt:lpstr>
      <vt:lpstr>Declaring Arrays</vt:lpstr>
      <vt:lpstr>Declare and Initialize Arrays</vt:lpstr>
      <vt:lpstr>Creating Arrays</vt:lpstr>
      <vt:lpstr>PowerPoint Presentation</vt:lpstr>
      <vt:lpstr>How to Access Array Element?</vt:lpstr>
      <vt:lpstr>Reversing an Array – Example</vt:lpstr>
      <vt:lpstr>Reversing an Array</vt:lpstr>
      <vt:lpstr>Processing Array Elements Using for and for-in</vt:lpstr>
      <vt:lpstr>Processing Arrays: for Statement</vt:lpstr>
      <vt:lpstr>Processing Arrays Using for Loop – Examples</vt:lpstr>
      <vt:lpstr>Processing Arrays: for-in</vt:lpstr>
      <vt:lpstr>Example: Processing Arrays Using for-in Loop </vt:lpstr>
      <vt:lpstr>Processing Arrays</vt:lpstr>
      <vt:lpstr>Dynamic Arrays</vt:lpstr>
      <vt:lpstr>Dynamic Arrays</vt:lpstr>
      <vt:lpstr>Dynamic Arrays (2)</vt:lpstr>
      <vt:lpstr>Dynamic Arrays</vt:lpstr>
      <vt:lpstr>Array Methods</vt:lpstr>
      <vt:lpstr>[].reverse() and [].join()</vt:lpstr>
      <vt:lpstr>[].reverse() and [].join()</vt:lpstr>
      <vt:lpstr>Concatenating Arrays</vt:lpstr>
      <vt:lpstr>Concatenating Arrays</vt:lpstr>
      <vt:lpstr>Slicing Arrays</vt:lpstr>
      <vt:lpstr>Slicing Arrays</vt:lpstr>
      <vt:lpstr>Manipulating Arrays: [].splice()</vt:lpstr>
      <vt:lpstr>Manipulating Arrays: [].splice()</vt:lpstr>
      <vt:lpstr>Other Array Functions (2)</vt:lpstr>
      <vt:lpstr>[].indexOf() and [].lastIndexOf()</vt:lpstr>
      <vt:lpstr>Other Arrays Functions</vt:lpstr>
      <vt:lpstr>Arrays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C# Fundamentals Course</dc:subject>
  <dc:creator>Telerik Academy</dc:creator>
  <cp:keywords>Arrays</cp:keywords>
  <dc:description>C# Programming Fundamentals Course @ Telerik Academy
http://academy.telerik.com</dc:description>
  <cp:lastModifiedBy>Academy</cp:lastModifiedBy>
  <cp:revision>1253</cp:revision>
  <dcterms:created xsi:type="dcterms:W3CDTF">2007-12-08T16:03:35Z</dcterms:created>
  <dcterms:modified xsi:type="dcterms:W3CDTF">2015-05-26T11:47:30Z</dcterms:modified>
</cp:coreProperties>
</file>