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310" r:id="rId8"/>
    <p:sldId id="311" r:id="rId9"/>
    <p:sldId id="31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95" r:id="rId18"/>
    <p:sldId id="301" r:id="rId19"/>
    <p:sldId id="270" r:id="rId20"/>
    <p:sldId id="294" r:id="rId21"/>
    <p:sldId id="303" r:id="rId22"/>
    <p:sldId id="271" r:id="rId23"/>
    <p:sldId id="304" r:id="rId24"/>
    <p:sldId id="272" r:id="rId25"/>
    <p:sldId id="273" r:id="rId26"/>
    <p:sldId id="274" r:id="rId27"/>
    <p:sldId id="275" r:id="rId28"/>
    <p:sldId id="276" r:id="rId29"/>
    <p:sldId id="277" r:id="rId30"/>
    <p:sldId id="296" r:id="rId31"/>
    <p:sldId id="278" r:id="rId32"/>
    <p:sldId id="307" r:id="rId33"/>
    <p:sldId id="308" r:id="rId34"/>
    <p:sldId id="309" r:id="rId35"/>
    <p:sldId id="297" r:id="rId36"/>
    <p:sldId id="298" r:id="rId37"/>
    <p:sldId id="300" r:id="rId38"/>
    <p:sldId id="302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9" r:id="rId51"/>
    <p:sldId id="293" r:id="rId52"/>
    <p:sldId id="3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4660"/>
  </p:normalViewPr>
  <p:slideViewPr>
    <p:cSldViewPr>
      <p:cViewPr varScale="1">
        <p:scale>
          <a:sx n="106" d="100"/>
          <a:sy n="106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44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002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0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065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0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67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070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79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73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9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:/users.omskreg.ru/~lanin/pict/eigenf1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rds.yahoo.com/_ylt=A0WTefPVhgpL9.QAB_GjzbkF/SIG=1297j1l2d/EXP=1259067477/**http: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81300"/>
            <a:ext cx="8229600" cy="876300"/>
          </a:xfrm>
        </p:spPr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3730" y="605254"/>
            <a:ext cx="1511939" cy="1828959"/>
          </a:xfrm>
          <a:prstGeom prst="rect">
            <a:avLst/>
          </a:prstGeom>
        </p:spPr>
      </p:pic>
      <p:pic>
        <p:nvPicPr>
          <p:cNvPr id="1028" name="Picture 4" descr="data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84" y="605255"/>
            <a:ext cx="1828958" cy="18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nar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80" y="685623"/>
            <a:ext cx="1668220" cy="16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Integer Types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3653" y="3023235"/>
            <a:ext cx="4700494" cy="299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916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/>
              <a:t>What are Integer Types?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8000"/>
            <a:ext cx="8686800" cy="4927600"/>
          </a:xfrm>
        </p:spPr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range of values, depending on the </a:t>
            </a:r>
            <a:r>
              <a:rPr lang="en-US" dirty="0" smtClean="0"/>
              <a:t>size of memory used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84900" y="47752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575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Integer Types – Example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600"/>
            <a:ext cx="8686800" cy="5525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</a:t>
            </a:r>
            <a:r>
              <a:rPr lang="en-US" dirty="0"/>
              <a:t> type can hold numbers from </a:t>
            </a:r>
            <a:br>
              <a:rPr lang="en-US" dirty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The underlying type behind is a floating-point number (IEEE-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4000" y="2362891"/>
            <a:ext cx="77760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studentsCount = 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  <p:extLst>
      <p:ext uri="{BB962C8B-B14F-4D97-AF65-F5344CB8AC3E}">
        <p14:creationId xmlns:p14="http://schemas.microsoft.com/office/powerpoint/2010/main" val="281114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107700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859880"/>
            <a:ext cx="82296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0650" y="3357000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03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226" y="1629000"/>
            <a:ext cx="8004174" cy="9748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 Numbers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3129174"/>
            <a:ext cx="4076014" cy="2714626"/>
          </a:xfrm>
          <a:prstGeom prst="snip1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227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are Floating-Point Types?</a:t>
            </a:r>
            <a:endParaRPr lang="bg-BG" sz="3800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/>
              <a:t>range of values and </a:t>
            </a:r>
            <a:r>
              <a:rPr lang="en-US" dirty="0" smtClean="0"/>
              <a:t>precision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46482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099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1371600"/>
            <a:ext cx="84960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Floating-point </a:t>
            </a:r>
            <a:r>
              <a:rPr lang="en-US" dirty="0" smtClean="0"/>
              <a:t>size depend on the platform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browser and the OS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32-bit OS and browser have 32 bits for number, while 64-bit have 64 bits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is good idea to use up to 32-bit numbers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 always work on all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2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Types – Example</a:t>
            </a:r>
            <a:endParaRPr lang="en-US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000"/>
            <a:ext cx="8686800" cy="4932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 </a:t>
            </a:r>
            <a:r>
              <a:rPr lang="en-US" dirty="0" smtClean="0"/>
              <a:t>type can </a:t>
            </a:r>
            <a:r>
              <a:rPr lang="en-US" dirty="0"/>
              <a:t>hold numbers </a:t>
            </a:r>
            <a:r>
              <a:rPr lang="en-US" dirty="0" smtClean="0"/>
              <a:t>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5e-324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1.79e+308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03600" y="2746356"/>
            <a:ext cx="77844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5e-324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maxValue = Number.MAX_VALUE;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divMinus0 = -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/ 0;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div0 / divMinus0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NaN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450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4294"/>
            <a:ext cx="8686800" cy="319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 </a:t>
            </a:r>
            <a:r>
              <a:rPr lang="en-US" dirty="0" smtClean="0"/>
              <a:t>operators (== and ===)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96321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0.2;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('a+b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(a+b) +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sum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+ ',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== a+b? is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60000" y="36330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14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21000"/>
            <a:ext cx="8077200" cy="816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100" y="5154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0000" y="915525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4900"/>
            <a:ext cx="8686800" cy="5486400"/>
          </a:xfrm>
        </p:spPr>
        <p:txBody>
          <a:bodyPr/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Types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Integer 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Floating-Point 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Boolean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String</a:t>
            </a:r>
          </a:p>
          <a:p>
            <a:pPr marL="511175" indent="-5111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Identifiers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Declaring Variables and Assigning Values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26100" y="16002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2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numbers in JavaScript are stored internally as double-precision floating-point numbers</a:t>
            </a:r>
          </a:p>
          <a:p>
            <a:pPr lvl="1"/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4185342"/>
            <a:ext cx="7920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711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166534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| 0; // 8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000" y="358747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roundedInt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 + 0.5) | 0; // 9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000" y="5531472"/>
            <a:ext cx="7920000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| 0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</p:spTree>
    <p:extLst>
      <p:ext uri="{BB962C8B-B14F-4D97-AF65-F5344CB8AC3E}">
        <p14:creationId xmlns:p14="http://schemas.microsoft.com/office/powerpoint/2010/main" val="14700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Number Conversion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39600" y="1970740"/>
            <a:ext cx="5912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leadliaison.com/wp-content/uploads/2013/06/how-to-convert-more-b2b-leads-into-customers-through-marketing-automa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3" t="-2520" r="-6883" b="-2520"/>
          <a:stretch/>
        </p:blipFill>
        <p:spPr bwMode="auto">
          <a:xfrm>
            <a:off x="1827600" y="2815412"/>
            <a:ext cx="5336400" cy="3364676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3525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Boolean Type</a:t>
            </a:r>
            <a:endParaRPr lang="en-US" dirty="0"/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657600"/>
            <a:ext cx="4038601" cy="2409827"/>
          </a:xfrm>
          <a:prstGeom prst="rect">
            <a:avLst/>
          </a:prstGeom>
          <a:noFill/>
        </p:spPr>
      </p:pic>
      <p:pic>
        <p:nvPicPr>
          <p:cNvPr id="61442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657600"/>
            <a:ext cx="2133600" cy="2433638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26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38400"/>
            <a:ext cx="868680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52000" y="1341000"/>
            <a:ext cx="2712375" cy="2481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683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09601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35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04000" y="699599"/>
            <a:ext cx="5270003" cy="3133039"/>
          </a:xfrm>
          <a:prstGeom prst="roundRect">
            <a:avLst>
              <a:gd name="adj" fmla="val 1180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3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7211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38971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02" name="Picture 2" descr="http://www.nitt.edu/sym/tachyons/Tachyons/normal_Super-String_Theory1600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7910"/>
            <a:ext cx="6477000" cy="160020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06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pPr>
              <a:spcBef>
                <a:spcPts val="4200"/>
              </a:spcBef>
            </a:pPr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000" y="4221000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'Welcome to JavaScript';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000" y="6046586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'Ivaylo'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'Kenov';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7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684001" y="2406200"/>
            <a:ext cx="77760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'Ivan';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'Ivanov';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console.log('Hello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firstName + '!');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fullName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+ lastName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console.log('Your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 name 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fullName);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725" y="1625600"/>
            <a:ext cx="75850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77834" y="3106737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034" y="3106737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0111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as 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1" y="3491077"/>
            <a:ext cx="7776000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ar-AE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" y="1524000"/>
            <a:ext cx="6318000" cy="685800"/>
          </a:xfrm>
        </p:spPr>
        <p:txBody>
          <a:bodyPr/>
          <a:lstStyle/>
          <a:p>
            <a:r>
              <a:rPr lang="en-US" dirty="0" smtClean="0"/>
              <a:t>String Data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83880"/>
            <a:ext cx="4572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32000" y="33570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613">
            <a:off x="1241281" y="3188839"/>
            <a:ext cx="6893772" cy="124418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82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 to Numbers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4481"/>
            <a:ext cx="8686800" cy="1923604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Strings can be parsed to numbers</a:t>
            </a:r>
            <a:endParaRPr lang="bg-BG" sz="28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Floating-point and rounded (integer)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trivial way to parse string to a number is using the functions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000" y="2690268"/>
            <a:ext cx="7920000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numberString = '123'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console.log(parseInt(numberString); //prints 123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floatString = '12.3';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console.log(parseFloat(floatString); //prints 12.3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4000" y="4264259"/>
            <a:ext cx="8686800" cy="127111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600" dirty="0"/>
              <a:t>Yet a strange behavior is </a:t>
            </a:r>
            <a:r>
              <a:rPr lang="en-US" sz="2600" dirty="0" smtClean="0"/>
              <a:t>supported: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If a non-number string starts with a number, only the number is extracted: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2000" y="5558217"/>
            <a:ext cx="792000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'123Hello'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console.log(parseInt(str)); //prints 123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Strings to Numbers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9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String to </a:t>
            </a:r>
            <a:br>
              <a:rPr lang="en-US" dirty="0" smtClean="0"/>
            </a:br>
            <a:r>
              <a:rPr lang="en-US" dirty="0" smtClean="0"/>
              <a:t>Number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4068806"/>
          </a:xfr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are great, but slow</a:t>
            </a:r>
          </a:p>
          <a:p>
            <a:pPr lvl="1"/>
            <a:r>
              <a:rPr lang="en-US" dirty="0" smtClean="0"/>
              <a:t>Better ways to parse string to numbers are as follows:</a:t>
            </a:r>
          </a:p>
          <a:p>
            <a:pPr lvl="2"/>
            <a:r>
              <a:rPr lang="en-US" dirty="0" smtClean="0"/>
              <a:t>With rounding: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As is: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000" y="3874064"/>
            <a:ext cx="4896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'123.3' | 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123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0000" y="5115712"/>
            <a:ext cx="4896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Number('123.3') -&gt; returns 123.3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000" y="5681095"/>
            <a:ext cx="4896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'123.3' * 1 -&gt; returns 123.3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7899" y="6178064"/>
            <a:ext cx="4896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+'123.3' -&gt; returns 123.3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40000" y="4996022"/>
            <a:ext cx="3352800" cy="527804"/>
          </a:xfrm>
          <a:prstGeom prst="wedgeRoundRectCallout">
            <a:avLst>
              <a:gd name="adj1" fmla="val -50844"/>
              <a:gd name="adj2" fmla="val -159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Preferred ways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40000" y="4996504"/>
            <a:ext cx="3352800" cy="527804"/>
          </a:xfrm>
          <a:prstGeom prst="wedgeRoundRectCallout">
            <a:avLst>
              <a:gd name="adj1" fmla="val -53227"/>
              <a:gd name="adj2" fmla="val 1899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Preferred ways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9400"/>
            <a:ext cx="7924800" cy="6858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39880"/>
            <a:ext cx="7924800" cy="569120"/>
          </a:xfrm>
        </p:spPr>
        <p:txBody>
          <a:bodyPr/>
          <a:lstStyle/>
          <a:p>
            <a:r>
              <a:rPr lang="en-US" dirty="0" smtClean="0"/>
              <a:t>Understanding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in JavaScript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566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 there is a special value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dirty="0" smtClean="0"/>
              <a:t>It means the variable has not been defined (no such variable in the current context)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means that an object exists and is empty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4200731"/>
            <a:ext cx="7775998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1917000"/>
            <a:ext cx="77759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Number(5);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23400"/>
            <a:ext cx="7924800" cy="685800"/>
          </a:xfrm>
        </p:spPr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83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28860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2165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00" y="1451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2000" y="2997000"/>
            <a:ext cx="4548526" cy="3164910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 rot="21010789">
            <a:off x="898794" y="3678936"/>
            <a:ext cx="2183611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  <a:endParaRPr lang="en-US" sz="115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3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 smtClean="0"/>
              <a:t>Computers are machines that process data</a:t>
            </a:r>
          </a:p>
          <a:p>
            <a:pPr lvl="1"/>
            <a:r>
              <a:rPr lang="en-US" sz="2800" dirty="0" smtClean="0"/>
              <a:t>Data is stored in the computer memory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 smtClean="0"/>
              <a:t>Variables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 smtClean="0"/>
              <a:t>Example of variable definition and assignment in JavaScript</a:t>
            </a:r>
            <a:r>
              <a:rPr lang="bg-BG" sz="3000" dirty="0" smtClean="0"/>
              <a:t>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556000" y="43942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3429000" y="606984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 smtClean="0"/>
              <a:t> is identified by the value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530739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877000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200;</a:t>
            </a:r>
          </a:p>
        </p:txBody>
      </p:sp>
    </p:spTree>
    <p:extLst>
      <p:ext uri="{BB962C8B-B14F-4D97-AF65-F5344CB8AC3E}">
        <p14:creationId xmlns:p14="http://schemas.microsoft.com/office/powerpoint/2010/main" val="71793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-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Underscore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Dollar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</a:t>
            </a:r>
            <a:r>
              <a:rPr lang="en-US" dirty="0" smtClean="0"/>
              <a:t>letter, $, </a:t>
            </a:r>
            <a:r>
              <a:rPr lang="en-US" dirty="0"/>
              <a:t>or an underscore</a:t>
            </a:r>
          </a:p>
          <a:p>
            <a:pPr lvl="1"/>
            <a:r>
              <a:rPr lang="en-US" dirty="0"/>
              <a:t>Cannot 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Variables / functions names: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20000" y="1862085"/>
            <a:ext cx="3124200" cy="2286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826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1000"/>
            <a:ext cx="8686800" cy="5724600"/>
          </a:xfrm>
        </p:spPr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Names in JavaScript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1700"/>
            <a:ext cx="8496300" cy="55626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30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19707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7003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identifier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4583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387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http://soundproofing.org/images/ggSoundproofing/greenGlueInstalla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6495503" y="-12397"/>
            <a:ext cx="1373894" cy="2628900"/>
          </a:xfrm>
          <a:prstGeom prst="roundRect">
            <a:avLst>
              <a:gd name="adj" fmla="val 104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116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7000"/>
            <a:ext cx="8686800" cy="5508600"/>
          </a:xfrm>
        </p:spPr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Can be of any value type</a:t>
            </a:r>
            <a:endParaRPr lang="en-US" dirty="0"/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27650" name="Picture 2" descr="http://www.gluetape.com/body_img/1120809176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400800" y="1341000"/>
            <a:ext cx="2016000" cy="2016000"/>
          </a:xfrm>
          <a:prstGeom prst="roundRect">
            <a:avLst>
              <a:gd name="adj" fmla="val 41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488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0" y="163424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082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</a:t>
            </a:r>
            <a:r>
              <a:rPr lang="en-US" dirty="0"/>
              <a:t>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</a:t>
            </a:r>
            <a:r>
              <a:rPr lang="en-US" dirty="0" smtClean="0"/>
              <a:t>variable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Uninitialized variables are undefined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7668000" y="1096600"/>
            <a:ext cx="807720" cy="1153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76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833553"/>
            <a:ext cx="7488237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heightInMeters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1.74;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greeting;</a:t>
            </a:r>
          </a:p>
        </p:txBody>
      </p:sp>
    </p:spTree>
    <p:extLst>
      <p:ext uri="{BB962C8B-B14F-4D97-AF65-F5344CB8AC3E}">
        <p14:creationId xmlns:p14="http://schemas.microsoft.com/office/powerpoint/2010/main" val="233604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51000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45680"/>
            <a:ext cx="274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758" y="35052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3505200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40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730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dirty="0" smtClean="0"/>
              <a:t>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/>
              <a:t>Bad </a:t>
            </a:r>
            <a:r>
              <a:rPr lang="en-US" noProof="1" smtClean="0"/>
              <a:t>practices – never do this!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519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the same a is referenced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087" y="5517000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undefined;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// the same as window.a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414" y="1701000"/>
            <a:ext cx="8686800" cy="2016000"/>
          </a:xfrm>
        </p:spPr>
        <p:txBody>
          <a:bodyPr/>
          <a:lstStyle/>
          <a:p>
            <a:r>
              <a:rPr lang="en-US" dirty="0" smtClean="0"/>
              <a:t>JavaScript is actually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typeless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 the type of a variable can be changed</a:t>
            </a:r>
          </a:p>
          <a:p>
            <a:pPr lvl="1"/>
            <a:r>
              <a:rPr lang="en-US" dirty="0" smtClean="0"/>
              <a:t>All variables are 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5214" y="3854450"/>
            <a:ext cx="8077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variable holds an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'Teleirk Academy';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 // mark holds a floating-point number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629400" y="609600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244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dirty="0"/>
              <a:t>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</a:t>
            </a:r>
            <a:br>
              <a:rPr lang="en-US" dirty="0" smtClean="0"/>
            </a:br>
            <a:r>
              <a:rPr lang="en-US" dirty="0" smtClean="0"/>
              <a:t>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000" y="2955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396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Type (of stored data)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  <a:p>
            <a:pPr lvl="1"/>
            <a:r>
              <a:rPr lang="en-US" dirty="0" smtClean="0"/>
              <a:t>Value: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188257"/>
            <a:ext cx="7162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219201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150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3069</TotalTime>
  <Words>2143</Words>
  <Application>Microsoft Office PowerPoint</Application>
  <PresentationFormat>On-screen Show (4:3)</PresentationFormat>
  <Paragraphs>416</Paragraphs>
  <Slides>52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Cambria</vt:lpstr>
      <vt:lpstr>Consolas</vt:lpstr>
      <vt:lpstr>Corbel</vt:lpstr>
      <vt:lpstr>HGｺﾞｼｯｸM</vt:lpstr>
      <vt:lpstr>Wingdings 2</vt:lpstr>
      <vt:lpstr>Telerik Academy</vt:lpstr>
      <vt:lpstr>Data Types and Variables</vt:lpstr>
      <vt:lpstr>Table of Contents</vt:lpstr>
      <vt:lpstr>Data Types in JavaScript</vt:lpstr>
      <vt:lpstr>How Computing Works?</vt:lpstr>
      <vt:lpstr>What Is a Data Type?</vt:lpstr>
      <vt:lpstr>JavaScript Data Types</vt:lpstr>
      <vt:lpstr>Introducing Variables</vt:lpstr>
      <vt:lpstr>What Is a Variable?</vt:lpstr>
      <vt:lpstr>Variable Characteristics</vt:lpstr>
      <vt:lpstr>Integer Types</vt:lpstr>
      <vt:lpstr>What are Integer Types?</vt:lpstr>
      <vt:lpstr>Integer Types – Example</vt:lpstr>
      <vt:lpstr>Integer Types</vt:lpstr>
      <vt:lpstr>Floating-Point Numbers</vt:lpstr>
      <vt:lpstr>What are Floating-Point Types?</vt:lpstr>
      <vt:lpstr>Floating-Point Types</vt:lpstr>
      <vt:lpstr>Floating-Point Types – Example</vt:lpstr>
      <vt:lpstr>Abnormalities in the Floating-Point Calculations</vt:lpstr>
      <vt:lpstr>Floating-Point Types</vt:lpstr>
      <vt:lpstr>Numbers in JavaScript</vt:lpstr>
      <vt:lpstr>Numbers Conversion</vt:lpstr>
      <vt:lpstr>Number Conversion</vt:lpstr>
      <vt:lpstr>Boolean Type</vt:lpstr>
      <vt:lpstr>The Boolean Data Type</vt:lpstr>
      <vt:lpstr>Boolean Values – Example</vt:lpstr>
      <vt:lpstr>Boolean Type</vt:lpstr>
      <vt:lpstr>String Type</vt:lpstr>
      <vt:lpstr>The String Data Type</vt:lpstr>
      <vt:lpstr>Saying Hello – Example</vt:lpstr>
      <vt:lpstr>Strings are Unicode</vt:lpstr>
      <vt:lpstr>String Data Type</vt:lpstr>
      <vt:lpstr>Parsing String to Numbers</vt:lpstr>
      <vt:lpstr>Parsing Strings to Numbers</vt:lpstr>
      <vt:lpstr>Better String to  Number Parsing</vt:lpstr>
      <vt:lpstr>Undefined and Null Values</vt:lpstr>
      <vt:lpstr>Undefined and Null Values</vt:lpstr>
      <vt:lpstr>Checking a Variable Type</vt:lpstr>
      <vt:lpstr>Undefined / Null / Typeof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Local and Global Variables</vt:lpstr>
      <vt:lpstr>Data Types and Variables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Telerik Academy</dc:creator>
  <cp:lastModifiedBy>Nikolay Kostov</cp:lastModifiedBy>
  <cp:revision>140</cp:revision>
  <dcterms:created xsi:type="dcterms:W3CDTF">2013-02-21T09:12:12Z</dcterms:created>
  <dcterms:modified xsi:type="dcterms:W3CDTF">2015-05-21T12:14:37Z</dcterms:modified>
</cp:coreProperties>
</file>