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6/2/2015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0.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forums.academy.telerik.com/" TargetMode="External"/><Relationship Id="rId10" Type="http://schemas.openxmlformats.org/officeDocument/2006/relationships/image" Target="../media/image12.png"/><Relationship Id="rId4" Type="http://schemas.openxmlformats.org/officeDocument/2006/relationships/hyperlink" Target="http://www.facebook.com/telerikacademy" TargetMode="Externa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pic>
        <p:nvPicPr>
          <p:cNvPr id="1026" name="Picture 2" descr="http://t3.gstatic.com/images?q=tbn:ANd9GcRlRqxwXr5WUgPhehVCB759WhQJoE58vky-qTP_LOTwXvrPUuCy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pic>
        <p:nvPicPr>
          <p:cNvPr id="2050" name="Picture 2" descr="objects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214" t="32373" r="2971" b="11034"/>
          <a:stretch/>
        </p:blipFill>
        <p:spPr bwMode="auto">
          <a:xfrm>
            <a:off x="756000" y="981000"/>
            <a:ext cx="3168000" cy="18909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6"/>
          <p:cNvSpPr>
            <a:spLocks noGrp="1"/>
          </p:cNvSpPr>
          <p:nvPr/>
        </p:nvSpPr>
        <p:spPr>
          <a:xfrm>
            <a:off x="429087" y="5726668"/>
            <a:ext cx="3609514"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0" name="Text Placeholder 7"/>
          <p:cNvSpPr>
            <a:spLocks noGrp="1"/>
          </p:cNvSpPr>
          <p:nvPr/>
        </p:nvSpPr>
        <p:spPr>
          <a:xfrm>
            <a:off x="429087" y="6031468"/>
            <a:ext cx="3609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http://academy.telerik.com</a:t>
            </a:r>
            <a:r>
              <a:rPr lang="en-US" dirty="0" smtClean="0"/>
              <a:t> </a:t>
            </a:r>
            <a:endParaRPr lang="en-US" dirty="0"/>
          </a:p>
        </p:txBody>
      </p:sp>
      <p:sp>
        <p:nvSpPr>
          <p:cNvPr id="11" name="Text Placeholder 13"/>
          <p:cNvSpPr>
            <a:spLocks noGrp="1"/>
          </p:cNvSpPr>
          <p:nvPr/>
        </p:nvSpPr>
        <p:spPr>
          <a:xfrm>
            <a:off x="429087" y="5352025"/>
            <a:ext cx="3609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JavaScript Fundamentals</a:t>
            </a:r>
            <a:endParaRPr lang="en-US" dirty="0"/>
          </a:p>
        </p:txBody>
      </p:sp>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a:t>
            </a:r>
            <a:r>
              <a:rPr kumimoji="0" lang="en-US" dirty="0" smtClean="0"/>
              <a:t>object type</a:t>
            </a:r>
            <a:endParaRPr kumimoji="0" lang="en-US" dirty="0"/>
          </a:p>
          <a:p>
            <a:pPr>
              <a:lnSpc>
                <a:spcPct val="100000"/>
              </a:lnSpc>
            </a:pPr>
            <a:r>
              <a:rPr kumimoji="0" lang="en-US" dirty="0"/>
              <a:t>Creating an object from </a:t>
            </a:r>
            <a:r>
              <a:rPr kumimoji="0" lang="en-US" dirty="0" smtClean="0"/>
              <a:t>an object type is </a:t>
            </a:r>
            <a:r>
              <a:rPr kumimoji="0" lang="en-US" dirty="0"/>
              <a:t>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smtClean="0"/>
              <a:t>Type: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1643479" y="1466600"/>
            <a:ext cx="2205039" cy="506086"/>
          </a:xfrm>
          <a:prstGeom prst="wedgeRoundRectCallout">
            <a:avLst>
              <a:gd name="adj1" fmla="val -5756"/>
              <a:gd name="adj2" fmla="val 125920"/>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Object Type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a:t>
            </a:r>
            <a:r>
              <a:rPr lang="en-US" dirty="0" smtClean="0">
                <a:solidFill>
                  <a:schemeClr val="accent5">
                    <a:lumMod val="20000"/>
                    <a:lumOff val="80000"/>
                  </a:schemeClr>
                </a:solidFill>
              </a:rPr>
              <a:t>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632178" y="4232802"/>
            <a:ext cx="787964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arrStr = arr</a:t>
            </a:r>
            <a:r>
              <a:rPr lang="en-US" noProof="1" smtClean="0">
                <a:solidFill>
                  <a:schemeClr val="tx1">
                    <a:lumMod val="20000"/>
                    <a:lumOff val="80000"/>
                  </a:schemeClr>
                </a:solidFill>
              </a:rPr>
              <a:t>.join</a:t>
            </a:r>
            <a:r>
              <a:rPr lang="en-US" noProof="1">
                <a:solidFill>
                  <a:schemeClr val="tx1">
                    <a:lumMod val="20000"/>
                    <a:lumOff val="80000"/>
                  </a:schemeClr>
                </a:solidFill>
              </a:rPr>
              <a:t>(', ')</a:t>
            </a:r>
            <a:r>
              <a:rPr lang="en-US" noProof="1" smtClean="0"/>
              <a:t>; // property </a:t>
            </a:r>
            <a:r>
              <a:rPr lang="en-US" noProof="1" smtClean="0">
                <a:solidFill>
                  <a:schemeClr val="tx1">
                    <a:lumMod val="20000"/>
                    <a:lumOff val="80000"/>
                  </a:schemeClr>
                </a:solidFill>
              </a:rPr>
              <a:t>join</a:t>
            </a:r>
            <a:r>
              <a:rPr lang="en-US" noProof="1" smtClean="0"/>
              <a:t> of Array</a:t>
            </a:r>
          </a:p>
          <a:p>
            <a:r>
              <a:rPr lang="en-US" noProof="1" smtClean="0"/>
              <a:t>var length = arr</a:t>
            </a:r>
            <a:r>
              <a:rPr lang="en-US" noProof="1" smtClean="0">
                <a:solidFill>
                  <a:schemeClr val="tx1">
                    <a:lumMod val="20000"/>
                    <a:lumOff val="80000"/>
                  </a:schemeClr>
                </a:solidFill>
              </a:rPr>
              <a:t>.length</a:t>
            </a:r>
            <a:r>
              <a:rPr lang="en-US" noProof="1" smtClean="0"/>
              <a:t>;  // property </a:t>
            </a:r>
            <a:r>
              <a:rPr lang="en-US" noProof="1" smtClean="0">
                <a:solidFill>
                  <a:schemeClr val="tx1">
                    <a:lumMod val="20000"/>
                    <a:lumOff val="80000"/>
                  </a:schemeClr>
                </a:solidFill>
              </a:rPr>
              <a:t>length</a:t>
            </a:r>
            <a:r>
              <a:rPr lang="en-US" noProof="1" smtClean="0"/>
              <a:t> of Array</a:t>
            </a:r>
          </a:p>
          <a:p>
            <a:r>
              <a:rPr lang="en-US" noProof="1" smtClean="0"/>
              <a:t>var words = text.</a:t>
            </a:r>
            <a:r>
              <a:rPr lang="en-US" noProof="1" smtClean="0">
                <a:solidFill>
                  <a:schemeClr val="tx1">
                    <a:lumMod val="20000"/>
                    <a:lumOff val="80000"/>
                  </a:schemeClr>
                </a:solidFill>
              </a:rPr>
              <a:t>split</a:t>
            </a:r>
            <a:r>
              <a:rPr lang="en-US" noProof="1">
                <a:solidFill>
                  <a:schemeClr val="tx1">
                    <a:lumMod val="20000"/>
                    <a:lumOff val="80000"/>
                  </a:schemeClr>
                </a:solidFill>
              </a:rPr>
              <a:t>(' ')</a:t>
            </a:r>
            <a:r>
              <a:rPr lang="en-US" noProof="1" smtClean="0"/>
              <a:t>;</a:t>
            </a:r>
            <a:endParaRPr lang="en-US" noProof="1"/>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166221"/>
            <a:ext cx="5900058" cy="1622779"/>
          </a:xfrm>
        </p:spPr>
        <p:txBody>
          <a:bodyPr/>
          <a:lstStyle/>
          <a:p>
            <a:r>
              <a:rPr lang="en-US" dirty="0" smtClean="0"/>
              <a:t>Object and </a:t>
            </a:r>
            <a:br>
              <a:rPr lang="en-US" dirty="0" smtClean="0"/>
            </a:br>
            <a:r>
              <a:rPr lang="en-US" dirty="0" smtClean="0"/>
              <a:t>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Primitive Types</a:t>
            </a:r>
            <a:endParaRPr lang="bg-BG" dirty="0"/>
          </a:p>
        </p:txBody>
      </p:sp>
      <p:sp>
        <p:nvSpPr>
          <p:cNvPr id="5" name="Content Placeholder 4"/>
          <p:cNvSpPr>
            <a:spLocks noGrp="1"/>
          </p:cNvSpPr>
          <p:nvPr>
            <p:ph idx="1"/>
          </p:nvPr>
        </p:nvSpPr>
        <p:spPr>
          <a:xfrm>
            <a:off x="228600" y="909000"/>
            <a:ext cx="8686800" cy="5742170"/>
          </a:xfrm>
        </p:spPr>
        <p:txBody>
          <a:bodyPr/>
          <a:lstStyle/>
          <a:p>
            <a:pPr>
              <a:lnSpc>
                <a:spcPct val="100000"/>
              </a:lnSpc>
            </a:pPr>
            <a:r>
              <a:rPr lang="en-US" sz="3000" dirty="0" smtClean="0"/>
              <a:t>JavaScript is a typeless language</a:t>
            </a:r>
          </a:p>
          <a:p>
            <a:pPr lvl="1">
              <a:lnSpc>
                <a:spcPct val="100000"/>
              </a:lnSpc>
            </a:pPr>
            <a:r>
              <a:rPr lang="en-US" sz="2800" dirty="0" smtClean="0"/>
              <a:t>Variables don’t have type, but their values do</a:t>
            </a:r>
          </a:p>
          <a:p>
            <a:pPr>
              <a:lnSpc>
                <a:spcPct val="100000"/>
              </a:lnSpc>
            </a:pPr>
            <a:r>
              <a:rPr lang="en-US" sz="3000" dirty="0" smtClean="0"/>
              <a:t>JavaScript has </a:t>
            </a:r>
            <a:r>
              <a:rPr lang="en-US" sz="3000" dirty="0" smtClean="0">
                <a:solidFill>
                  <a:schemeClr val="accent5">
                    <a:lumMod val="20000"/>
                    <a:lumOff val="80000"/>
                  </a:schemeClr>
                </a:solidFill>
              </a:rPr>
              <a:t>six</a:t>
            </a:r>
            <a:r>
              <a:rPr lang="en-US" sz="3000" dirty="0" smtClean="0"/>
              <a:t> different types:</a:t>
            </a:r>
          </a:p>
          <a:p>
            <a:pPr lvl="1">
              <a:lnSpc>
                <a:spcPct val="100000"/>
              </a:lnSpc>
            </a:pP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2800" dirty="0" smtClean="0">
                <a:solidFill>
                  <a:schemeClr val="accent5">
                    <a:lumMod val="20000"/>
                    <a:lumOff val="80000"/>
                  </a:schemeClr>
                </a:solidFill>
              </a:rPr>
              <a:t> </a:t>
            </a:r>
            <a:r>
              <a:rPr lang="en-US" sz="2800" dirty="0" smtClean="0"/>
              <a:t>and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sz="3000" dirty="0" smtClean="0">
                <a:solidFill>
                  <a:schemeClr val="accent5">
                    <a:lumMod val="20000"/>
                    <a:lumOff val="80000"/>
                  </a:schemeClr>
                </a:solidFill>
              </a:rPr>
              <a:t> </a:t>
            </a:r>
            <a:r>
              <a:rPr lang="en-US" sz="3000" dirty="0" smtClean="0"/>
              <a:t>is the only </a:t>
            </a:r>
            <a:r>
              <a:rPr lang="en-US" sz="3000" dirty="0">
                <a:solidFill>
                  <a:schemeClr val="accent5">
                    <a:lumMod val="20000"/>
                    <a:lumOff val="80000"/>
                  </a:schemeClr>
                </a:solidFill>
              </a:rPr>
              <a:t>o</a:t>
            </a:r>
            <a:r>
              <a:rPr lang="en-US" sz="3000" dirty="0" smtClean="0">
                <a:solidFill>
                  <a:schemeClr val="accent5">
                    <a:lumMod val="20000"/>
                    <a:lumOff val="80000"/>
                  </a:schemeClr>
                </a:solidFill>
              </a:rPr>
              <a:t>bject </a:t>
            </a:r>
            <a:r>
              <a:rPr lang="en-US" sz="3000" dirty="0" smtClean="0"/>
              <a:t>type</a:t>
            </a:r>
          </a:p>
          <a:p>
            <a:pPr lvl="1">
              <a:lnSpc>
                <a:spcPct val="100000"/>
              </a:lnSpc>
            </a:pPr>
            <a:r>
              <a:rPr lang="en-US" sz="2800" dirty="0" smtClean="0"/>
              <a:t>It is copied by </a:t>
            </a:r>
            <a:r>
              <a:rPr lang="en-US" sz="2800" dirty="0" smtClean="0">
                <a:solidFill>
                  <a:schemeClr val="accent5">
                    <a:lumMod val="20000"/>
                    <a:lumOff val="80000"/>
                  </a:schemeClr>
                </a:solidFill>
              </a:rPr>
              <a:t>reference</a:t>
            </a:r>
          </a:p>
          <a:p>
            <a:pPr>
              <a:lnSpc>
                <a:spcPct val="100000"/>
              </a:lnSpc>
            </a:pPr>
            <a:r>
              <a:rPr lang="en-US" sz="3000" dirty="0">
                <a:solidFill>
                  <a:schemeClr val="accent5">
                    <a:lumMod val="20000"/>
                    <a:lumOff val="80000"/>
                  </a:schemeClr>
                </a:solidFill>
                <a:latin typeface="Consolas" panose="020B0609020204030204" pitchFamily="49" charset="0"/>
                <a:cs typeface="Consolas" panose="020B0609020204030204" pitchFamily="49" charset="0"/>
              </a:rPr>
              <a:t>Number</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String</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Boolean</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Null</a:t>
            </a:r>
            <a:r>
              <a:rPr lang="en-US" sz="3000" dirty="0"/>
              <a:t>, </a:t>
            </a: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3000" dirty="0" smtClean="0">
                <a:solidFill>
                  <a:schemeClr val="accent5">
                    <a:lumMod val="20000"/>
                    <a:lumOff val="80000"/>
                  </a:schemeClr>
                </a:solidFill>
              </a:rPr>
              <a:t> </a:t>
            </a:r>
            <a:r>
              <a:rPr lang="en-US" sz="3000" dirty="0" smtClean="0"/>
              <a:t>are </a:t>
            </a:r>
            <a:r>
              <a:rPr lang="en-US" sz="3000" dirty="0" smtClean="0">
                <a:solidFill>
                  <a:schemeClr val="accent5">
                    <a:lumMod val="20000"/>
                    <a:lumOff val="80000"/>
                  </a:schemeClr>
                </a:solidFill>
              </a:rPr>
              <a:t>primitive</a:t>
            </a:r>
            <a:r>
              <a:rPr lang="en-US" sz="3000" dirty="0" smtClean="0"/>
              <a:t> types</a:t>
            </a:r>
          </a:p>
          <a:p>
            <a:pPr lvl="1">
              <a:lnSpc>
                <a:spcPct val="100000"/>
              </a:lnSpc>
            </a:pPr>
            <a:r>
              <a:rPr lang="en-US" sz="2800" dirty="0" smtClean="0"/>
              <a:t>Copied by </a:t>
            </a:r>
            <a:r>
              <a:rPr lang="en-US" sz="2800"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Reference and </a:t>
            </a:r>
            <a:r>
              <a:rPr lang="en-US" sz="3800" dirty="0" smtClean="0"/>
              <a:t>Primitive Types (2)</a:t>
            </a:r>
            <a:endParaRPr lang="bg-BG" sz="3800"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41156" y="3719050"/>
            <a:ext cx="8280000" cy="10772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 true</a:t>
            </a:r>
          </a:p>
          <a:p>
            <a:pPr>
              <a:spcBef>
                <a:spcPts val="6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 true</a:t>
            </a:r>
            <a:endParaRPr lang="en-US" sz="1800" dirty="0"/>
          </a:p>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 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smtClean="0"/>
              <a:t>Object Types and </a:t>
            </a:r>
            <a:r>
              <a:rPr lang="en-US" dirty="0"/>
              <a:t>Objects</a:t>
            </a:r>
          </a:p>
          <a:p>
            <a:r>
              <a:rPr lang="en-US" dirty="0"/>
              <a:t>JavaScript Objects Overview</a:t>
            </a:r>
          </a:p>
          <a:p>
            <a:r>
              <a:rPr lang="en-US" dirty="0" smtClean="0"/>
              <a:t>Object and </a:t>
            </a:r>
            <a:r>
              <a:rPr lang="en-US" dirty="0"/>
              <a:t>Primitive Types</a:t>
            </a:r>
          </a:p>
          <a:p>
            <a:r>
              <a:rPr lang="en-US" dirty="0" smtClean="0"/>
              <a:t>JavaScript </a:t>
            </a:r>
            <a:r>
              <a:rPr lang="en-US" smtClean="0"/>
              <a:t>Object Literal</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733800"/>
            <a:ext cx="8686800" cy="5791200"/>
          </a:xfrm>
        </p:spPr>
        <p:txBody>
          <a:bodyPr/>
          <a:lstStyle/>
          <a:p>
            <a:pPr>
              <a:lnSpc>
                <a:spcPct val="100000"/>
              </a:lnSpc>
            </a:pPr>
            <a:r>
              <a:rPr lang="en-US" dirty="0" smtClean="0"/>
              <a:t>Primitive types are passed </a:t>
            </a:r>
            <a:r>
              <a:rPr lang="en-US" dirty="0" smtClean="0">
                <a:solidFill>
                  <a:schemeClr val="accent5">
                    <a:lumMod val="20000"/>
                    <a:lumOff val="80000"/>
                  </a:schemeClr>
                </a:solidFill>
              </a:rPr>
              <a:t>by value</a:t>
            </a:r>
          </a:p>
          <a:p>
            <a:pPr lvl="1">
              <a:lnSpc>
                <a:spcPct val="100000"/>
              </a:lnSpc>
            </a:pPr>
            <a:r>
              <a:rPr lang="en-US" dirty="0" smtClean="0"/>
              <a:t>When passed as argument</a:t>
            </a:r>
          </a:p>
          <a:p>
            <a:pPr lvl="2">
              <a:lnSpc>
                <a:spcPct val="100000"/>
              </a:lnSpc>
            </a:pPr>
            <a:r>
              <a:rPr lang="en-US" sz="3000" dirty="0" smtClean="0"/>
              <a:t>New memory is allocated</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spcBef>
                <a:spcPts val="1200"/>
              </a:spcBef>
            </a:pPr>
            <a:r>
              <a:rPr lang="en-US" dirty="0" smtClean="0"/>
              <a:t>Primitive types have a object type </a:t>
            </a:r>
            <a:r>
              <a:rPr lang="en-US" dirty="0" smtClean="0">
                <a:solidFill>
                  <a:schemeClr val="accent5">
                    <a:lumMod val="20000"/>
                    <a:lumOff val="80000"/>
                  </a:schemeClr>
                </a:solidFill>
              </a:rPr>
              <a:t>wrapper</a:t>
            </a:r>
          </a:p>
        </p:txBody>
      </p:sp>
      <p:sp>
        <p:nvSpPr>
          <p:cNvPr id="4" name="Text Placeholder 5"/>
          <p:cNvSpPr txBox="1">
            <a:spLocks/>
          </p:cNvSpPr>
          <p:nvPr/>
        </p:nvSpPr>
        <p:spPr>
          <a:xfrm>
            <a:off x="540000" y="4495813"/>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    text = 'Hello there!';</a:t>
            </a:r>
            <a:endParaRPr lang="en-US" sz="1800" dirty="0"/>
          </a:p>
        </p:txBody>
      </p:sp>
      <p:sp>
        <p:nvSpPr>
          <p:cNvPr id="5" name="Text Placeholder 5"/>
          <p:cNvSpPr txBox="1">
            <a:spLocks/>
          </p:cNvSpPr>
          <p:nvPr/>
        </p:nvSpPr>
        <p:spPr>
          <a:xfrm>
            <a:off x="540000" y="5862144"/>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number = 5, // Holds a primitive value of 5</a:t>
            </a:r>
          </a:p>
          <a:p>
            <a:r>
              <a:rPr lang="en-US" sz="1800" noProof="1"/>
              <a:t> </a:t>
            </a:r>
            <a:r>
              <a:rPr lang="en-US" sz="1800" noProof="1" smtClean="0"/>
              <a:t>   numberObj = new Number(5); // Holds a object value of 5</a:t>
            </a:r>
            <a:endParaRPr lang="en-US" sz="1800" noProof="1"/>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p:txBody>
      </p:sp>
      <p:sp>
        <p:nvSpPr>
          <p:cNvPr id="4" name="Text Placeholder 5"/>
          <p:cNvSpPr txBox="1">
            <a:spLocks/>
          </p:cNvSpPr>
          <p:nvPr/>
        </p:nvSpPr>
        <p:spPr>
          <a:xfrm>
            <a:off x="756000" y="4312840"/>
            <a:ext cx="7632000" cy="15927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fname = </a:t>
            </a:r>
            <a:r>
              <a:rPr lang="en-US" sz="1800" dirty="0" smtClean="0"/>
              <a:t>'</a:t>
            </a:r>
            <a:r>
              <a:rPr lang="en-US" sz="1800" noProof="1" smtClean="0"/>
              <a:t>Peter</a:t>
            </a:r>
            <a:r>
              <a:rPr lang="en-US" sz="1800" dirty="0" smtClean="0"/>
              <a:t>'</a:t>
            </a:r>
            <a:r>
              <a:rPr lang="en-US" sz="1800" noProof="1" smtClean="0"/>
              <a:t>,</a:t>
            </a:r>
          </a:p>
          <a:p>
            <a:r>
              <a:rPr lang="en-US" sz="1800" noProof="1" smtClean="0"/>
              <a:t>    lname = </a:t>
            </a:r>
            <a:r>
              <a:rPr lang="en-US" sz="1800" dirty="0" smtClean="0"/>
              <a:t>'</a:t>
            </a:r>
            <a:r>
              <a:rPr lang="en-US" sz="1800" noProof="1" smtClean="0"/>
              <a:t>Johnson</a:t>
            </a:r>
            <a:r>
              <a:rPr lang="en-US" sz="1800" dirty="0" smtClean="0"/>
              <a:t>'</a:t>
            </a:r>
            <a:r>
              <a:rPr lang="en-US" sz="1800" noProof="1" smtClean="0"/>
              <a:t>,</a:t>
            </a:r>
            <a:endParaRPr lang="en-US" sz="1800" noProof="1"/>
          </a:p>
          <a:p>
            <a:r>
              <a:rPr lang="en-US" sz="1800" noProof="1" smtClean="0"/>
              <a:t>    person = { firstName: fname, lastName: lname };</a:t>
            </a:r>
          </a:p>
          <a:p>
            <a:pPr>
              <a:spcBef>
                <a:spcPts val="900"/>
              </a:spcBef>
            </a:pPr>
            <a:r>
              <a:rPr lang="en-US" sz="1800" noProof="1" smtClean="0"/>
              <a:t>lname = </a:t>
            </a:r>
            <a:r>
              <a:rPr lang="en-US" sz="1800" dirty="0" smtClean="0"/>
              <a:t>'</a:t>
            </a:r>
            <a:r>
              <a:rPr lang="en-US" sz="1800" noProof="1" smtClean="0"/>
              <a:t>Peterson</a:t>
            </a:r>
            <a:r>
              <a:rPr lang="en-US" sz="1800" dirty="0" smtClean="0"/>
              <a:t>'</a:t>
            </a:r>
            <a:r>
              <a:rPr lang="en-US" sz="1800" noProof="1" smtClean="0"/>
              <a:t>;</a:t>
            </a:r>
          </a:p>
          <a:p>
            <a:r>
              <a:rPr lang="en-US" sz="1800" noProof="1" smtClean="0"/>
              <a:t>console.log(person.lastName) // logged </a:t>
            </a:r>
            <a:r>
              <a:rPr lang="en-US" sz="1800" dirty="0" smtClean="0"/>
              <a:t>'</a:t>
            </a:r>
            <a:r>
              <a:rPr lang="en-US" sz="1800" noProof="1" smtClean="0"/>
              <a:t>Johnson</a:t>
            </a:r>
            <a:r>
              <a:rPr lang="en-US" sz="1800" dirty="0" smtClean="0"/>
              <a:t>'</a:t>
            </a:r>
            <a:endParaRPr lang="en-US" sz="1800" noProof="1" smtClean="0"/>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053000"/>
            <a:ext cx="8686800" cy="5399314"/>
          </a:xfrm>
        </p:spPr>
        <p:txBody>
          <a:bodyPr/>
          <a:lstStyle/>
          <a:p>
            <a:pPr>
              <a:lnSpc>
                <a:spcPct val="100000"/>
              </a:lnSpc>
            </a:pPr>
            <a:r>
              <a:rPr lang="en-US" dirty="0" smtClean="0"/>
              <a:t>Object is the only </a:t>
            </a:r>
            <a:r>
              <a:rPr lang="en-US" dirty="0" smtClean="0">
                <a:solidFill>
                  <a:schemeClr val="accent5">
                    <a:lumMod val="20000"/>
                    <a:lumOff val="80000"/>
                  </a:schemeClr>
                </a:solidFill>
              </a:rPr>
              <a:t>object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684000" y="3069000"/>
            <a:ext cx="7776000"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marks, student;</a:t>
            </a:r>
          </a:p>
          <a:p>
            <a:r>
              <a:rPr lang="en-US" sz="1800" noProof="1" smtClean="0"/>
              <a:t>marks = [</a:t>
            </a:r>
          </a:p>
          <a:p>
            <a:r>
              <a:rPr lang="en-US" sz="1800" noProof="1" smtClean="0"/>
              <a:t>  { subject : </a:t>
            </a:r>
            <a:r>
              <a:rPr lang="en-US" sz="1800" dirty="0" smtClean="0"/>
              <a:t>'</a:t>
            </a:r>
            <a:r>
              <a:rPr lang="en-US" sz="1800" noProof="1" smtClean="0"/>
              <a:t>JavaScript</a:t>
            </a:r>
            <a:r>
              <a:rPr lang="en-US" sz="1800" dirty="0"/>
              <a:t>'</a:t>
            </a:r>
            <a:r>
              <a:rPr lang="en-US" sz="1800" noProof="1" smtClean="0"/>
              <a:t>, score : 4.50 },</a:t>
            </a:r>
          </a:p>
          <a:p>
            <a:r>
              <a:rPr lang="en-US" sz="1800" noProof="1" smtClean="0"/>
              <a:t>  { subject : </a:t>
            </a:r>
            <a:r>
              <a:rPr lang="en-US" sz="1800" dirty="0" smtClean="0"/>
              <a:t>'</a:t>
            </a:r>
            <a:r>
              <a:rPr lang="en-US" sz="1800" noProof="1" smtClean="0"/>
              <a:t>OOP</a:t>
            </a:r>
            <a:r>
              <a:rPr lang="en-US" sz="1800" dirty="0"/>
              <a:t>'</a:t>
            </a:r>
            <a:r>
              <a:rPr lang="en-US" sz="1800" noProof="1" smtClean="0"/>
              <a:t>, score : 5.00 },</a:t>
            </a:r>
          </a:p>
          <a:p>
            <a:r>
              <a:rPr lang="en-US" sz="1800" noProof="1"/>
              <a:t>  </a:t>
            </a:r>
            <a:r>
              <a:rPr lang="en-US" sz="1800" noProof="1" smtClean="0"/>
              <a:t>{ subject </a:t>
            </a:r>
            <a:r>
              <a:rPr lang="en-US" sz="1800" noProof="1"/>
              <a:t>: </a:t>
            </a:r>
            <a:r>
              <a:rPr lang="en-US" sz="1800" dirty="0" smtClean="0"/>
              <a:t>'</a:t>
            </a:r>
            <a:r>
              <a:rPr lang="en-US" sz="1800" noProof="1" smtClean="0"/>
              <a:t>HTML5</a:t>
            </a:r>
            <a:r>
              <a:rPr lang="en-US" sz="1800" dirty="0"/>
              <a:t>'</a:t>
            </a:r>
            <a:r>
              <a:rPr lang="en-US" sz="1800" noProof="1" smtClean="0"/>
              <a:t>, </a:t>
            </a:r>
            <a:r>
              <a:rPr lang="en-US" sz="1800" noProof="1"/>
              <a:t>score : </a:t>
            </a:r>
            <a:r>
              <a:rPr lang="en-US" sz="1800" noProof="1" smtClean="0"/>
              <a:t>6.00 },</a:t>
            </a:r>
          </a:p>
          <a:p>
            <a:r>
              <a:rPr lang="en-US" sz="1800" noProof="1" smtClean="0"/>
              <a:t>  { subject : </a:t>
            </a:r>
            <a:r>
              <a:rPr lang="en-US" sz="1800" dirty="0" smtClean="0"/>
              <a:t>'</a:t>
            </a:r>
            <a:r>
              <a:rPr lang="en-US" sz="1800" noProof="1" smtClean="0"/>
              <a:t>Photoshop</a:t>
            </a:r>
            <a:r>
              <a:rPr lang="en-US" sz="1800" dirty="0"/>
              <a:t>'</a:t>
            </a:r>
            <a:r>
              <a:rPr lang="en-US" sz="1800" noProof="1" smtClean="0"/>
              <a:t>, score : 4.00 }];</a:t>
            </a:r>
          </a:p>
          <a:p>
            <a:endParaRPr lang="en-US" sz="1800" noProof="1" smtClean="0"/>
          </a:p>
          <a:p>
            <a:r>
              <a:rPr lang="en-US" sz="1800" noProof="1" smtClean="0"/>
              <a:t>student = { name: </a:t>
            </a:r>
            <a:r>
              <a:rPr lang="en-US" sz="1800" dirty="0"/>
              <a:t>'</a:t>
            </a:r>
            <a:r>
              <a:rPr lang="en-US" sz="1800" noProof="1" smtClean="0"/>
              <a:t>Doncho Minkov</a:t>
            </a:r>
            <a:r>
              <a:rPr lang="en-US" sz="1800" dirty="0"/>
              <a:t>'</a:t>
            </a:r>
            <a:r>
              <a:rPr lang="en-US" sz="1800" noProof="1" smtClean="0"/>
              <a:t>, marks: marks };</a:t>
            </a:r>
          </a:p>
          <a:p>
            <a:r>
              <a:rPr lang="en-US" sz="1800" noProof="1" smtClean="0"/>
              <a:t>marks[2].score = 5.50;</a:t>
            </a:r>
          </a:p>
          <a:p>
            <a:endParaRPr lang="en-US" sz="1800" noProof="1" smtClean="0"/>
          </a:p>
          <a:p>
            <a:r>
              <a:rPr lang="en-US" sz="1800" noProof="1" smtClean="0"/>
              <a:t>console.log(student.marks); // logs 5.50 for </a:t>
            </a:r>
            <a:r>
              <a:rPr lang="en-US" sz="1800" noProof="1"/>
              <a:t>HTML5 </a:t>
            </a:r>
            <a:r>
              <a:rPr lang="en-US" sz="1800" noProof="1" smtClean="0"/>
              <a:t>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Object Types</a:t>
            </a:r>
            <a:endParaRPr lang="bg-BG" dirty="0"/>
          </a:p>
        </p:txBody>
      </p:sp>
      <p:sp>
        <p:nvSpPr>
          <p:cNvPr id="3" name="Subtitle 2"/>
          <p:cNvSpPr>
            <a:spLocks noGrp="1"/>
          </p:cNvSpPr>
          <p:nvPr>
            <p:ph type="subTitle" idx="1"/>
          </p:nvPr>
        </p:nvSpPr>
        <p:spPr>
          <a:xfrm>
            <a:off x="609600" y="3573000"/>
            <a:ext cx="7924800" cy="569120"/>
          </a:xfrm>
        </p:spPr>
        <p:txBody>
          <a:bodyPr/>
          <a:lstStyle/>
          <a:p>
            <a:r>
              <a:rPr lang="en-US" dirty="0" smtClean="0"/>
              <a:t>Live Demo</a:t>
            </a:r>
            <a:endParaRPr lang="bg-BG" dirty="0"/>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Object Literal</a:t>
            </a:r>
            <a:endParaRPr lang="en-US" dirty="0"/>
          </a:p>
        </p:txBody>
      </p:sp>
      <p:sp>
        <p:nvSpPr>
          <p:cNvPr id="3" name="Subtitle 2"/>
          <p:cNvSpPr>
            <a:spLocks noGrp="1"/>
          </p:cNvSpPr>
          <p:nvPr>
            <p:ph type="subTitle" idx="1"/>
          </p:nvPr>
        </p:nvSpPr>
        <p:spPr/>
        <p:txBody>
          <a:bodyPr/>
          <a:lstStyle/>
          <a:p>
            <a:r>
              <a:rPr lang="en-US" dirty="0" smtClean="0"/>
              <a:t>Creating simple objects</a:t>
            </a:r>
            <a:endParaRPr lang="en-US" dirty="0"/>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Object Literal</a:t>
            </a:r>
            <a:endParaRPr lang="en-US" dirty="0"/>
          </a:p>
        </p:txBody>
      </p:sp>
      <p:sp>
        <p:nvSpPr>
          <p:cNvPr id="5" name="Content Placeholder 4"/>
          <p:cNvSpPr>
            <a:spLocks noGrp="1"/>
          </p:cNvSpPr>
          <p:nvPr>
            <p:ph idx="1"/>
          </p:nvPr>
        </p:nvSpPr>
        <p:spPr>
          <a:xfrm>
            <a:off x="228600" y="981000"/>
            <a:ext cx="8686800" cy="1765099"/>
          </a:xfrm>
        </p:spPr>
        <p:txBody>
          <a:bodyPr>
            <a:spAutoFit/>
          </a:bodyPr>
          <a:lstStyle/>
          <a:p>
            <a:r>
              <a:rPr lang="en-US" dirty="0" smtClean="0"/>
              <a:t>JavaScript object literal is a simplified way to create objects</a:t>
            </a:r>
          </a:p>
          <a:p>
            <a:pPr lvl="1"/>
            <a:r>
              <a:rPr lang="en-US" dirty="0" smtClean="0"/>
              <a:t>Using curly brackets:</a:t>
            </a:r>
          </a:p>
        </p:txBody>
      </p:sp>
      <p:sp>
        <p:nvSpPr>
          <p:cNvPr id="6" name="Text Placeholder 5"/>
          <p:cNvSpPr txBox="1">
            <a:spLocks/>
          </p:cNvSpPr>
          <p:nvPr/>
        </p:nvSpPr>
        <p:spPr>
          <a:xfrm>
            <a:off x="481584" y="2763616"/>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person = {</a:t>
            </a:r>
          </a:p>
          <a:p>
            <a:r>
              <a:rPr lang="en-US" noProof="1" smtClean="0"/>
              <a:t>  firstName: </a:t>
            </a:r>
            <a:r>
              <a:rPr lang="en-US" dirty="0" smtClean="0"/>
              <a:t>'</a:t>
            </a:r>
            <a:r>
              <a:rPr lang="en-US" noProof="1" smtClean="0"/>
              <a:t>Doncho</a:t>
            </a:r>
            <a:r>
              <a:rPr lang="en-US" dirty="0" smtClean="0"/>
              <a:t>'</a:t>
            </a:r>
            <a:r>
              <a:rPr lang="en-US" noProof="1" smtClean="0"/>
              <a:t>,</a:t>
            </a:r>
          </a:p>
          <a:p>
            <a:r>
              <a:rPr lang="en-US" noProof="1" smtClean="0"/>
              <a:t>  lastName: </a:t>
            </a:r>
            <a:r>
              <a:rPr lang="en-US" dirty="0" smtClean="0"/>
              <a:t>'</a:t>
            </a:r>
            <a:r>
              <a:rPr lang="en-US" noProof="1" smtClean="0"/>
              <a:t>Minkov</a:t>
            </a:r>
            <a:r>
              <a:rPr lang="en-US" dirty="0" smtClean="0"/>
              <a:t>'</a:t>
            </a:r>
            <a:r>
              <a:rPr lang="en-US" noProof="1" smtClean="0"/>
              <a:t>,</a:t>
            </a:r>
          </a:p>
          <a:p>
            <a:r>
              <a:rPr lang="en-US" noProof="1" smtClean="0"/>
              <a:t>  toString: function () {</a:t>
            </a:r>
          </a:p>
          <a:p>
            <a:r>
              <a:rPr lang="en-US" noProof="1" smtClean="0"/>
              <a:t>    return this.firstName + </a:t>
            </a:r>
            <a:r>
              <a:rPr lang="en-US" dirty="0" smtClean="0"/>
              <a:t>'</a:t>
            </a:r>
            <a:r>
              <a:rPr lang="en-US" noProof="1" smtClean="0"/>
              <a:t> </a:t>
            </a:r>
            <a:r>
              <a:rPr lang="en-US" dirty="0" smtClean="0"/>
              <a:t>'</a:t>
            </a:r>
            <a:r>
              <a:rPr lang="en-US" noProof="1" smtClean="0"/>
              <a:t> + this.lastName;</a:t>
            </a:r>
          </a:p>
          <a:p>
            <a:r>
              <a:rPr lang="en-US" noProof="1" smtClean="0"/>
              <a:t>  }</a:t>
            </a:r>
          </a:p>
          <a:p>
            <a:r>
              <a:rPr lang="en-US" noProof="1" smtClean="0"/>
              <a:t>}</a:t>
            </a:r>
            <a:endParaRPr lang="en-US" noProof="1"/>
          </a:p>
        </p:txBody>
      </p:sp>
      <p:sp>
        <p:nvSpPr>
          <p:cNvPr id="7" name="Text Placeholder 5"/>
          <p:cNvSpPr txBox="1">
            <a:spLocks/>
          </p:cNvSpPr>
          <p:nvPr/>
        </p:nvSpPr>
        <p:spPr>
          <a:xfrm>
            <a:off x="481584" y="5639278"/>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console.log(person.toString()); // writes </a:t>
            </a:r>
            <a:r>
              <a:rPr lang="en-US" dirty="0"/>
              <a:t>'</a:t>
            </a:r>
            <a:r>
              <a:rPr lang="en-US" noProof="1" smtClean="0"/>
              <a:t>Doncho Minkov</a:t>
            </a:r>
            <a:r>
              <a:rPr lang="en-US" dirty="0"/>
              <a:t>'</a:t>
            </a:r>
            <a:endParaRPr lang="en-US" noProof="1"/>
          </a:p>
        </p:txBody>
      </p:sp>
      <p:sp>
        <p:nvSpPr>
          <p:cNvPr id="8" name="Content Placeholder 4"/>
          <p:cNvSpPr txBox="1">
            <a:spLocks/>
          </p:cNvSpPr>
          <p:nvPr/>
        </p:nvSpPr>
        <p:spPr>
          <a:xfrm>
            <a:off x="228600" y="5036291"/>
            <a:ext cx="8686800" cy="577081"/>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r>
              <a:rPr lang="en-US" dirty="0" smtClean="0"/>
              <a:t>Then the object properties can be used:</a:t>
            </a:r>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160320"/>
            <a:ext cx="7924800" cy="1563560"/>
          </a:xfrm>
        </p:spPr>
        <p:txBody>
          <a:bodyPr/>
          <a:lstStyle/>
          <a:p>
            <a:r>
              <a:rPr lang="en-US" dirty="0" smtClean="0"/>
              <a:t>Using JavaScript </a:t>
            </a:r>
            <a:br>
              <a:rPr lang="en-US" dirty="0" smtClean="0"/>
            </a:br>
            <a:r>
              <a:rPr lang="en-US" dirty="0" smtClean="0"/>
              <a:t>Object </a:t>
            </a:r>
            <a:r>
              <a:rPr lang="en-US" dirty="0"/>
              <a:t>Literal</a:t>
            </a:r>
          </a:p>
        </p:txBody>
      </p:sp>
      <p:sp>
        <p:nvSpPr>
          <p:cNvPr id="5" name="Subtitle 4"/>
          <p:cNvSpPr>
            <a:spLocks noGrp="1"/>
          </p:cNvSpPr>
          <p:nvPr>
            <p:ph type="subTitle" idx="1"/>
          </p:nvPr>
        </p:nvSpPr>
        <p:spPr>
          <a:xfrm>
            <a:off x="609600" y="3723880"/>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053000"/>
            <a:ext cx="8686800" cy="5544000"/>
          </a:xfrm>
        </p:spPr>
        <p:txBody>
          <a:bodyPr/>
          <a:lstStyle/>
          <a:p>
            <a:r>
              <a:rPr lang="en-US" dirty="0" smtClean="0"/>
              <a:t>Object notations are great, but </a:t>
            </a:r>
            <a:r>
              <a:rPr lang="en-US" dirty="0" smtClean="0">
                <a:solidFill>
                  <a:schemeClr val="accent5">
                    <a:lumMod val="20000"/>
                    <a:lumOff val="80000"/>
                  </a:schemeClr>
                </a:solidFill>
              </a:rPr>
              <a:t>repeating code </a:t>
            </a:r>
            <a:r>
              <a:rPr lang="en-US" dirty="0" smtClean="0"/>
              <a:t>is not, right?</a:t>
            </a:r>
          </a:p>
          <a:p>
            <a:pPr lvl="1"/>
            <a:r>
              <a:rPr lang="en-US" dirty="0" smtClean="0"/>
              <a:t>Lets make two persons:</a:t>
            </a:r>
          </a:p>
          <a:p>
            <a:pPr lvl="1"/>
            <a:endParaRPr lang="en-US" dirty="0"/>
          </a:p>
          <a:p>
            <a:pPr lvl="1"/>
            <a:endParaRPr lang="en-US" dirty="0" smtClean="0"/>
          </a:p>
          <a:p>
            <a:pPr lvl="1"/>
            <a:endParaRPr lang="en-US" dirty="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6" name="Text Placeholder 5"/>
          <p:cNvSpPr txBox="1">
            <a:spLocks/>
          </p:cNvSpPr>
          <p:nvPr/>
        </p:nvSpPr>
        <p:spPr>
          <a:xfrm>
            <a:off x="481584" y="2853000"/>
            <a:ext cx="8180832" cy="21082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minkov, georgiev;</a:t>
            </a:r>
          </a:p>
          <a:p>
            <a:r>
              <a:rPr lang="en-US" sz="1800" noProof="1" smtClean="0"/>
              <a:t>minkov = {fname: </a:t>
            </a:r>
            <a:r>
              <a:rPr lang="en-US" sz="1800" dirty="0" smtClean="0"/>
              <a:t>'</a:t>
            </a:r>
            <a:r>
              <a:rPr lang="en-US" sz="1800" noProof="1" smtClean="0"/>
              <a:t>Doncho</a:t>
            </a:r>
            <a:r>
              <a:rPr lang="en-US" sz="1800" dirty="0" smtClean="0"/>
              <a:t>'</a:t>
            </a:r>
            <a:r>
              <a:rPr lang="en-US" sz="1800" noProof="1" smtClean="0"/>
              <a:t>, lname: </a:t>
            </a:r>
            <a:r>
              <a:rPr lang="en-US" sz="1800" dirty="0" smtClean="0"/>
              <a:t>'</a:t>
            </a:r>
            <a:r>
              <a:rPr lang="en-US" sz="1800" noProof="1" smtClean="0"/>
              <a:t>Minkov</a:t>
            </a:r>
            <a:r>
              <a:rPr lang="en-US" sz="1800" dirty="0" smtClean="0"/>
              <a:t>'</a:t>
            </a:r>
            <a:r>
              <a:rPr lang="en-US" sz="1800" noProof="1" smtClean="0"/>
              <a:t>,</a:t>
            </a:r>
          </a:p>
          <a:p>
            <a:r>
              <a:rPr lang="en-US" sz="1800" noProof="1" smtClean="0"/>
              <a:t>  toString: function(){ return this.fname + </a:t>
            </a:r>
            <a:r>
              <a:rPr lang="en-US" sz="1800" dirty="0"/>
              <a:t>'</a:t>
            </a:r>
            <a:r>
              <a:rPr lang="en-US" sz="1800" noProof="1" smtClean="0"/>
              <a:t> </a:t>
            </a:r>
            <a:r>
              <a:rPr lang="en-US" sz="1800" dirty="0"/>
              <a:t>'</a:t>
            </a:r>
            <a:r>
              <a:rPr lang="en-US" sz="1800" noProof="1" smtClean="0"/>
              <a:t> + this.lname;}</a:t>
            </a:r>
          </a:p>
          <a:p>
            <a:r>
              <a:rPr lang="en-US" sz="1800" noProof="1" smtClean="0"/>
              <a:t>}</a:t>
            </a:r>
          </a:p>
          <a:p>
            <a:pPr>
              <a:spcBef>
                <a:spcPts val="600"/>
              </a:spcBef>
            </a:pPr>
            <a:r>
              <a:rPr lang="en-US" sz="1800" noProof="1" smtClean="0"/>
              <a:t>georgiev = { fname: </a:t>
            </a:r>
            <a:r>
              <a:rPr lang="en-US" sz="1800" dirty="0" smtClean="0"/>
              <a:t>'</a:t>
            </a:r>
            <a:r>
              <a:rPr lang="en-US" sz="1800" noProof="1" smtClean="0"/>
              <a:t>Georgi</a:t>
            </a:r>
            <a:r>
              <a:rPr lang="en-US" sz="1800" dirty="0"/>
              <a:t>'</a:t>
            </a:r>
            <a:r>
              <a:rPr lang="en-US" sz="1800" noProof="1" smtClean="0"/>
              <a:t>, lname: </a:t>
            </a:r>
            <a:r>
              <a:rPr lang="en-US" sz="1800" dirty="0" smtClean="0"/>
              <a:t>'</a:t>
            </a:r>
            <a:r>
              <a:rPr lang="en-US" sz="1800" noProof="1" smtClean="0"/>
              <a:t>Georgiev</a:t>
            </a:r>
            <a:r>
              <a:rPr lang="en-US" sz="1800" dirty="0"/>
              <a:t>'</a:t>
            </a:r>
            <a:r>
              <a:rPr lang="en-US" sz="1800" noProof="1" smtClean="0"/>
              <a:t>, </a:t>
            </a:r>
            <a:br>
              <a:rPr lang="en-US" sz="1800" noProof="1" smtClean="0"/>
            </a:br>
            <a:r>
              <a:rPr lang="en-US" sz="1800" noProof="1" smtClean="0"/>
              <a:t>  toString: function(){ return this.fname + </a:t>
            </a:r>
            <a:r>
              <a:rPr lang="en-US" sz="1800" dirty="0"/>
              <a:t>'</a:t>
            </a:r>
            <a:r>
              <a:rPr lang="en-US" sz="1800" noProof="1" smtClean="0"/>
              <a:t> </a:t>
            </a:r>
            <a:r>
              <a:rPr lang="en-US" sz="1800" dirty="0"/>
              <a:t>'</a:t>
            </a:r>
            <a:r>
              <a:rPr lang="en-US" sz="1800" noProof="1" smtClean="0"/>
              <a:t> + this.lname;}</a:t>
            </a:r>
          </a:p>
          <a:p>
            <a:r>
              <a:rPr lang="en-US" sz="1800" noProof="1" smtClean="0"/>
              <a:t>}   </a:t>
            </a:r>
            <a:endParaRPr lang="en-US" sz="1800" noProof="1"/>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Building Function</a:t>
            </a:r>
            <a:endParaRPr lang="en-US" dirty="0"/>
          </a:p>
        </p:txBody>
      </p:sp>
      <p:sp>
        <p:nvSpPr>
          <p:cNvPr id="5" name="Content Placeholder 4"/>
          <p:cNvSpPr>
            <a:spLocks noGrp="1"/>
          </p:cNvSpPr>
          <p:nvPr>
            <p:ph idx="1"/>
          </p:nvPr>
        </p:nvSpPr>
        <p:spPr>
          <a:xfrm>
            <a:off x="228600" y="1000125"/>
            <a:ext cx="8686800" cy="1962531"/>
          </a:xfrm>
        </p:spPr>
        <p:txBody>
          <a:bodyPr/>
          <a:lstStyle/>
          <a:p>
            <a:r>
              <a:rPr lang="en-US" dirty="0" smtClean="0"/>
              <a:t>A function for building objects</a:t>
            </a:r>
          </a:p>
          <a:p>
            <a:pPr lvl="1"/>
            <a:r>
              <a:rPr lang="en-US" dirty="0" smtClean="0"/>
              <a:t>Just pass first and last name and get a object</a:t>
            </a:r>
          </a:p>
          <a:p>
            <a:pPr lvl="2"/>
            <a:r>
              <a:rPr lang="en-US" dirty="0" smtClean="0"/>
              <a:t>Something like a constructor</a:t>
            </a:r>
            <a:endParaRPr lang="en-US" dirty="0"/>
          </a:p>
        </p:txBody>
      </p:sp>
      <p:sp>
        <p:nvSpPr>
          <p:cNvPr id="6" name="Text Placeholder 5"/>
          <p:cNvSpPr txBox="1">
            <a:spLocks/>
          </p:cNvSpPr>
          <p:nvPr/>
        </p:nvSpPr>
        <p:spPr>
          <a:xfrm>
            <a:off x="396000" y="2925000"/>
            <a:ext cx="8352000" cy="293926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minkov, georgiev;</a:t>
            </a:r>
            <a:endParaRPr lang="en-US" sz="1800" noProof="1"/>
          </a:p>
          <a:p>
            <a:r>
              <a:rPr lang="en-US" sz="1800" noProof="1" smtClean="0"/>
              <a:t>function makePerson(fname, lname) {</a:t>
            </a:r>
          </a:p>
          <a:p>
            <a:r>
              <a:rPr lang="en-US" sz="1800" noProof="1" smtClean="0"/>
              <a:t>  return {</a:t>
            </a:r>
          </a:p>
          <a:p>
            <a:r>
              <a:rPr lang="en-US" sz="1800" noProof="1" smtClean="0"/>
              <a:t>    fname: fname, </a:t>
            </a:r>
          </a:p>
          <a:p>
            <a:r>
              <a:rPr lang="en-US" sz="1800" noProof="1" smtClean="0"/>
              <a:t>    lname: lname,</a:t>
            </a:r>
          </a:p>
          <a:p>
            <a:r>
              <a:rPr lang="en-US" sz="1800" noProof="1" smtClean="0"/>
              <a:t>    toString: function (){return this.fname + </a:t>
            </a:r>
            <a:r>
              <a:rPr lang="en-US" sz="1800" dirty="0"/>
              <a:t>'</a:t>
            </a:r>
            <a:r>
              <a:rPr lang="en-US" sz="1800" noProof="1" smtClean="0"/>
              <a:t> </a:t>
            </a:r>
            <a:r>
              <a:rPr lang="en-US" sz="1800" dirty="0"/>
              <a:t>'</a:t>
            </a:r>
            <a:r>
              <a:rPr lang="en-US" sz="1800" noProof="1" smtClean="0"/>
              <a:t> + this.lname;}</a:t>
            </a:r>
          </a:p>
          <a:p>
            <a:r>
              <a:rPr lang="en-US" sz="1800" noProof="1" smtClean="0"/>
              <a:t>  }</a:t>
            </a:r>
          </a:p>
          <a:p>
            <a:r>
              <a:rPr lang="en-US" sz="1800" noProof="1" smtClean="0"/>
              <a:t>}</a:t>
            </a:r>
          </a:p>
          <a:p>
            <a:pPr>
              <a:spcBef>
                <a:spcPts val="600"/>
              </a:spcBef>
            </a:pPr>
            <a:r>
              <a:rPr lang="en-US" sz="1800" noProof="1" smtClean="0"/>
              <a:t>minkov = makePerson(</a:t>
            </a:r>
            <a:r>
              <a:rPr lang="en-US" sz="1800" dirty="0"/>
              <a:t>'</a:t>
            </a:r>
            <a:r>
              <a:rPr lang="en-US" sz="1800" noProof="1" smtClean="0"/>
              <a:t>Doncho</a:t>
            </a:r>
            <a:r>
              <a:rPr lang="en-US" sz="1800" dirty="0" smtClean="0"/>
              <a:t>'</a:t>
            </a:r>
            <a:r>
              <a:rPr lang="en-US" sz="1800" noProof="1" smtClean="0"/>
              <a:t>,</a:t>
            </a:r>
            <a:r>
              <a:rPr lang="en-US" sz="1800" dirty="0"/>
              <a:t> </a:t>
            </a:r>
            <a:r>
              <a:rPr lang="en-US" sz="1800" dirty="0" smtClean="0"/>
              <a:t>'</a:t>
            </a:r>
            <a:r>
              <a:rPr lang="en-US" sz="1800" noProof="1" smtClean="0"/>
              <a:t>Minkov</a:t>
            </a:r>
            <a:r>
              <a:rPr lang="en-US" sz="1800" dirty="0"/>
              <a:t>'</a:t>
            </a:r>
            <a:r>
              <a:rPr lang="en-US" sz="1800" noProof="1" smtClean="0"/>
              <a:t>);</a:t>
            </a:r>
          </a:p>
          <a:p>
            <a:r>
              <a:rPr lang="en-US" sz="1800" noProof="1" smtClean="0"/>
              <a:t>georgiev = makePerson(</a:t>
            </a:r>
            <a:r>
              <a:rPr lang="en-US" sz="1800" dirty="0" smtClean="0"/>
              <a:t>'</a:t>
            </a:r>
            <a:r>
              <a:rPr lang="en-US" sz="1800" noProof="1" smtClean="0"/>
              <a:t>Georgi</a:t>
            </a:r>
            <a:r>
              <a:rPr lang="en-US" sz="1800" dirty="0" smtClean="0"/>
              <a:t>'</a:t>
            </a:r>
            <a:r>
              <a:rPr lang="en-US" sz="1800" noProof="1" smtClean="0"/>
              <a:t>,</a:t>
            </a:r>
            <a:r>
              <a:rPr lang="en-US" sz="1800" dirty="0"/>
              <a:t> </a:t>
            </a:r>
            <a:r>
              <a:rPr lang="en-US" sz="1800" dirty="0" smtClean="0"/>
              <a:t>'</a:t>
            </a:r>
            <a:r>
              <a:rPr lang="en-US" sz="1800" noProof="1" smtClean="0"/>
              <a:t>Georgiev</a:t>
            </a:r>
            <a:r>
              <a:rPr lang="en-US" sz="1800" dirty="0"/>
              <a:t>'</a:t>
            </a:r>
            <a:r>
              <a:rPr lang="en-US" sz="1800" noProof="1" smtClean="0"/>
              <a:t>);</a:t>
            </a:r>
            <a:endParaRPr lang="en-US" sz="1800" noProof="1"/>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Much cooler, right?</a:t>
            </a:r>
            <a:endParaRPr lang="en-US" dirty="0"/>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2196002" y="813520"/>
            <a:ext cx="4751998" cy="1758360"/>
          </a:xfrm>
        </p:spPr>
        <p:txBody>
          <a:bodyPr/>
          <a:lstStyle/>
          <a:p>
            <a:pPr>
              <a:lnSpc>
                <a:spcPct val="110000"/>
              </a:lnSpc>
            </a:pPr>
            <a:r>
              <a:rPr lang="en-US" dirty="0" smtClean="0"/>
              <a:t>Object Types </a:t>
            </a:r>
            <a:br>
              <a:rPr lang="en-US" dirty="0" smtClean="0"/>
            </a:br>
            <a:r>
              <a:rPr lang="en-US" dirty="0" smtClean="0"/>
              <a:t>and </a:t>
            </a:r>
            <a:r>
              <a:rPr lang="en-US" dirty="0"/>
              <a:t>Objects</a:t>
            </a:r>
            <a:endParaRPr lang="bg-BG" dirty="0"/>
          </a:p>
        </p:txBody>
      </p:sp>
      <p:sp>
        <p:nvSpPr>
          <p:cNvPr id="3" name="Subtitle 2"/>
          <p:cNvSpPr>
            <a:spLocks noGrp="1"/>
          </p:cNvSpPr>
          <p:nvPr>
            <p:ph type="subTitle" idx="1"/>
          </p:nvPr>
        </p:nvSpPr>
        <p:spPr>
          <a:xfrm>
            <a:off x="457200" y="2571880"/>
            <a:ext cx="8229600" cy="569120"/>
          </a:xfrm>
        </p:spPr>
        <p:txBody>
          <a:bodyPr/>
          <a:lstStyle/>
          <a:p>
            <a:r>
              <a:rPr lang="en-US" dirty="0" smtClean="0"/>
              <a:t>Modeling Real-world Entities with Objects</a:t>
            </a:r>
            <a:endParaRPr lang="en-US" dirty="0"/>
          </a:p>
        </p:txBody>
      </p:sp>
      <p:pic>
        <p:nvPicPr>
          <p:cNvPr id="1026" name="Picture 2" descr="object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000" y="3111905"/>
            <a:ext cx="3678000" cy="314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4133439"/>
          </a:xfrm>
        </p:spPr>
        <p:txBody>
          <a:bodyPr>
            <a:spAutoFit/>
          </a:bodyPr>
          <a:lstStyle/>
          <a:p>
            <a:r>
              <a:rPr lang="en-US" dirty="0" smtClean="0"/>
              <a:t>JavaScript objects are just a set of key/value pairs</a:t>
            </a:r>
          </a:p>
          <a:p>
            <a:pPr lvl="1"/>
            <a:r>
              <a:rPr lang="en-US" dirty="0"/>
              <a:t>E</a:t>
            </a:r>
            <a:r>
              <a:rPr lang="en-US" dirty="0" smtClean="0"/>
              <a:t>ach value can be accessed by its key</a:t>
            </a:r>
          </a:p>
          <a:p>
            <a:pPr lvl="1"/>
            <a:r>
              <a:rPr lang="en-US" dirty="0" smtClean="0"/>
              <a:t>Properties in objects are accessed using the </a:t>
            </a:r>
            <a:br>
              <a:rPr lang="en-US" dirty="0" smtClean="0"/>
            </a:br>
            <a:r>
              <a:rPr lang="en-US" dirty="0" smtClean="0"/>
              <a:t>dot-notation (</a:t>
            </a:r>
            <a:r>
              <a:rPr lang="en-US" noProof="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756000" y="5047839"/>
            <a:ext cx="7632000" cy="384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900" noProof="1" smtClean="0"/>
              <a:t>document.write === document[</a:t>
            </a:r>
            <a:r>
              <a:rPr lang="en-US" sz="1800" dirty="0" smtClean="0"/>
              <a:t>'</a:t>
            </a:r>
            <a:r>
              <a:rPr lang="en-US" sz="1900" noProof="1" smtClean="0"/>
              <a:t>write</a:t>
            </a:r>
            <a:r>
              <a:rPr lang="en-US" sz="1800" dirty="0"/>
              <a:t>'</a:t>
            </a:r>
            <a:r>
              <a:rPr lang="en-US" sz="1900" noProof="1" smtClean="0"/>
              <a:t>] //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77000"/>
            <a:ext cx="7924800" cy="1261800"/>
          </a:xfrm>
        </p:spPr>
        <p:txBody>
          <a:bodyPr/>
          <a:lstStyle/>
          <a:p>
            <a:r>
              <a:rPr lang="en-US" dirty="0" smtClean="0"/>
              <a:t>JavaScript Object Properties</a:t>
            </a:r>
            <a:endParaRPr lang="en-US" dirty="0"/>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909000"/>
            <a:ext cx="8686800" cy="2674578"/>
          </a:xfrm>
        </p:spPr>
        <p:txBody>
          <a:bodyPr>
            <a:spAutoFit/>
          </a:bodyPr>
          <a:lstStyle/>
          <a:p>
            <a:pPr>
              <a:lnSpc>
                <a:spcPct val="90000"/>
              </a:lnSpc>
            </a:pPr>
            <a:r>
              <a:rPr lang="en-US" sz="3000" dirty="0" smtClean="0"/>
              <a:t>Objects can be used as </a:t>
            </a:r>
            <a:r>
              <a:rPr lang="en-US" sz="3000" dirty="0" smtClean="0">
                <a:solidFill>
                  <a:schemeClr val="accent5">
                    <a:lumMod val="20000"/>
                    <a:lumOff val="80000"/>
                  </a:schemeClr>
                </a:solidFill>
              </a:rPr>
              <a:t>associative arrays</a:t>
            </a:r>
          </a:p>
          <a:p>
            <a:pPr lvl="1">
              <a:lnSpc>
                <a:spcPct val="90000"/>
              </a:lnSpc>
            </a:pPr>
            <a:r>
              <a:rPr lang="en-US" sz="2800" dirty="0" smtClean="0"/>
              <a:t>The key (index) is string instead of number</a:t>
            </a:r>
          </a:p>
          <a:p>
            <a:pPr lvl="2">
              <a:lnSpc>
                <a:spcPct val="90000"/>
              </a:lnSpc>
            </a:pPr>
            <a:r>
              <a:rPr lang="en-US" sz="2600" dirty="0" smtClean="0"/>
              <a:t>Also called </a:t>
            </a:r>
            <a:r>
              <a:rPr lang="en-US" sz="2600"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sz="2600" dirty="0" smtClean="0"/>
              <a:t> or </a:t>
            </a:r>
            <a:r>
              <a:rPr lang="en-US" sz="2600"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90000"/>
              </a:lnSpc>
            </a:pPr>
            <a:r>
              <a:rPr lang="en-US" sz="3000" dirty="0" smtClean="0"/>
              <a:t>Associative arrays don't have array properties</a:t>
            </a:r>
          </a:p>
          <a:p>
            <a:pPr lvl="1">
              <a:lnSpc>
                <a:spcPct val="90000"/>
              </a:lnSpc>
            </a:pP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sz="2800" dirty="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indexOf</a:t>
            </a:r>
            <a:r>
              <a:rPr lang="en-US" sz="2800" dirty="0" smtClean="0"/>
              <a:t>, </a:t>
            </a:r>
            <a:r>
              <a:rPr lang="en-US" sz="2800" dirty="0"/>
              <a:t>etc…</a:t>
            </a:r>
          </a:p>
        </p:txBody>
      </p:sp>
      <p:sp>
        <p:nvSpPr>
          <p:cNvPr id="6" name="Text Placeholder 5"/>
          <p:cNvSpPr txBox="1">
            <a:spLocks/>
          </p:cNvSpPr>
          <p:nvPr/>
        </p:nvSpPr>
        <p:spPr>
          <a:xfrm>
            <a:off x="481584" y="3573000"/>
            <a:ext cx="8180832" cy="30162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countWords(words) {</a:t>
            </a:r>
          </a:p>
          <a:p>
            <a:r>
              <a:rPr lang="en-US" sz="1800" noProof="1" smtClean="0"/>
              <a:t>  var word,</a:t>
            </a:r>
            <a:r>
              <a:rPr lang="bg-BG" sz="1800" noProof="1" smtClean="0"/>
              <a:t> </a:t>
            </a:r>
            <a:r>
              <a:rPr lang="en-US" sz="1800" noProof="1" smtClean="0"/>
              <a:t>i,</a:t>
            </a:r>
          </a:p>
          <a:p>
            <a:r>
              <a:rPr lang="en-US" sz="1800" noProof="1"/>
              <a:t> </a:t>
            </a:r>
            <a:r>
              <a:rPr lang="en-US" sz="1800" noProof="1" smtClean="0"/>
              <a:t>     wordsCount = {};  </a:t>
            </a:r>
            <a:r>
              <a:rPr lang="bg-BG" sz="1800" noProof="1" smtClean="0"/>
              <a:t>     </a:t>
            </a:r>
            <a:endParaRPr lang="en-US" sz="1800" noProof="1" smtClean="0"/>
          </a:p>
          <a:p>
            <a:pPr>
              <a:spcBef>
                <a:spcPts val="600"/>
              </a:spcBef>
            </a:pPr>
            <a:r>
              <a:rPr lang="en-US" sz="1800" noProof="1" smtClean="0"/>
              <a:t>  for (i in words) {</a:t>
            </a:r>
          </a:p>
          <a:p>
            <a:r>
              <a:rPr lang="en-US" sz="1800" noProof="1" smtClean="0"/>
              <a:t>    word = words[i].toLowerCase();</a:t>
            </a:r>
          </a:p>
          <a:p>
            <a:r>
              <a:rPr lang="en-US" sz="1800" noProof="1" smtClean="0"/>
              <a:t>    if (</a:t>
            </a:r>
            <a:r>
              <a:rPr lang="bg-BG" sz="1800" noProof="1" smtClean="0"/>
              <a:t>!</a:t>
            </a:r>
            <a:r>
              <a:rPr lang="en-US" sz="1800" noProof="1" smtClean="0"/>
              <a:t>wordsCount[word])</a:t>
            </a:r>
            <a:r>
              <a:rPr lang="bg-BG" sz="1800" noProof="1" smtClean="0"/>
              <a:t> </a:t>
            </a:r>
            <a:r>
              <a:rPr lang="en-US" sz="1800" noProof="1" smtClean="0"/>
              <a:t>{ wordsCount[word] = </a:t>
            </a:r>
            <a:r>
              <a:rPr lang="bg-BG" sz="1800" noProof="1" smtClean="0"/>
              <a:t>0</a:t>
            </a:r>
            <a:r>
              <a:rPr lang="en-US" sz="1800" noProof="1" smtClean="0"/>
              <a:t>; }</a:t>
            </a:r>
          </a:p>
          <a:p>
            <a:r>
              <a:rPr lang="bg-BG" sz="1800" noProof="1" smtClean="0"/>
              <a:t>    </a:t>
            </a:r>
            <a:r>
              <a:rPr lang="en-US" sz="1800" noProof="1" smtClean="0"/>
              <a:t>wordsCount[word] </a:t>
            </a:r>
            <a:r>
              <a:rPr lang="bg-BG" sz="1800" noProof="1" smtClean="0"/>
              <a:t>+= 1</a:t>
            </a:r>
            <a:r>
              <a:rPr lang="en-US" sz="1800" noProof="1" smtClean="0"/>
              <a:t>;</a:t>
            </a:r>
          </a:p>
          <a:p>
            <a:r>
              <a:rPr lang="en-US" sz="1800" noProof="1" smtClean="0"/>
              <a:t>  }</a:t>
            </a:r>
          </a:p>
          <a:p>
            <a:pPr>
              <a:spcBef>
                <a:spcPts val="600"/>
              </a:spcBef>
            </a:pPr>
            <a:r>
              <a:rPr lang="en-US" sz="1800" noProof="1" smtClean="0"/>
              <a:t>  return wordsCount</a:t>
            </a:r>
          </a:p>
          <a:p>
            <a:r>
              <a:rPr lang="en-US" sz="1800" noProof="1" smtClean="0"/>
              <a:t>}</a:t>
            </a:r>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descr="http://academy.telerik.com" title="Telerik Software Academy - free Training for Ninja Developers">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academy.telerik.com/" title="Telerik Software Academy">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descr="http://facebook.com/TelerikAcademy" title="Telerik Software Academy @ Facebook">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html5course.telerik.com" title="Web Design with HTML5, CSS and JavaScript Free Course">
            <a:hlinkClick r:id="rId2" tooltip="&quot;Web Design with HTML 5, CSS 3 and JavaScript&quot; course @ Telerik Academy"/>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09110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smtClean="0"/>
              <a:t>a </a:t>
            </a:r>
            <a:r>
              <a:rPr lang="en-US" smtClean="0"/>
              <a:t>Object Type?</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a:t>
            </a:r>
            <a:r>
              <a:rPr lang="en-US" dirty="0"/>
              <a:t>of a</a:t>
            </a:r>
            <a:r>
              <a:rPr lang="en-US" dirty="0" smtClean="0">
                <a:solidFill>
                  <a:schemeClr val="accent5">
                    <a:lumMod val="20000"/>
                    <a:lumOff val="80000"/>
                  </a:schemeClr>
                </a:solidFill>
              </a:rPr>
              <a:t> object type</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Object types</a:t>
            </a:r>
            <a:r>
              <a:rPr lang="en-US" sz="3200" dirty="0" smtClean="0">
                <a:solidFill>
                  <a:schemeClr val="tx1">
                    <a:lumMod val="40000"/>
                    <a:lumOff val="60000"/>
                  </a:schemeClr>
                </a:solidFill>
                <a:latin typeface="+mn-lt"/>
              </a:rPr>
              <a:t> act as templates from which an instance of an object is created at run time. Types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smtClean="0"/>
              <a:t>Object Types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smtClean="0"/>
              <a:t>Object Types </a:t>
            </a:r>
            <a:r>
              <a:rPr kumimoji="0" lang="en-US" dirty="0"/>
              <a:t>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smtClean="0"/>
              <a:t>Object Types </a:t>
            </a:r>
            <a:r>
              <a:rPr kumimoji="0" lang="en-US" dirty="0"/>
              <a:t>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a:t>
            </a:r>
            <a:r>
              <a:rPr kumimoji="0" lang="en-US" dirty="0" smtClean="0"/>
              <a:t>type defines </a:t>
            </a:r>
            <a:r>
              <a:rPr kumimoji="0" lang="en-US" dirty="0"/>
              <a:t>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smtClean="0"/>
              <a:t>Object Types </a:t>
            </a:r>
            <a:r>
              <a:rPr lang="en-US" dirty="0"/>
              <a:t>– Example</a:t>
            </a:r>
            <a:endParaRPr lang="bg-BG" dirty="0"/>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Type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7536</TotalTime>
  <Words>1410</Words>
  <Application>Microsoft Office PowerPoint</Application>
  <PresentationFormat>On-screen Show (4:3)</PresentationFormat>
  <Paragraphs>276</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Telerik Academy</vt:lpstr>
      <vt:lpstr>Using Objects</vt:lpstr>
      <vt:lpstr>Table of Contents</vt:lpstr>
      <vt:lpstr>Object Types  and Objects</vt:lpstr>
      <vt:lpstr>What are Objects?</vt:lpstr>
      <vt:lpstr>What are Objects? (2)</vt:lpstr>
      <vt:lpstr>Objects Represent</vt:lpstr>
      <vt:lpstr>What is a Object Type?</vt:lpstr>
      <vt:lpstr>Object Types</vt:lpstr>
      <vt:lpstr>Object Types – Example</vt:lpstr>
      <vt:lpstr>Objects</vt:lpstr>
      <vt:lpstr>Objects – Example</vt:lpstr>
      <vt:lpstr>JavaScript Objects Overview</vt:lpstr>
      <vt:lpstr>Objects Overview</vt:lpstr>
      <vt:lpstr>Object Properties</vt:lpstr>
      <vt:lpstr>Objects and Properties</vt:lpstr>
      <vt:lpstr>Object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Object Types</vt:lpstr>
      <vt:lpstr>JavaScript Object Literal</vt:lpstr>
      <vt:lpstr>JavaScript Object Literal</vt:lpstr>
      <vt:lpstr>Using JavaScript  Object Literal</vt:lpstr>
      <vt:lpstr>Creating Objects</vt:lpstr>
      <vt:lpstr>Object Building Function</vt:lpstr>
      <vt:lpstr>Object Building Function</vt:lpstr>
      <vt:lpstr>JavaScript Object Properties</vt:lpstr>
      <vt:lpstr>JS Object Properties</vt:lpstr>
      <vt:lpstr>JavaScript Object Properties</vt:lpstr>
      <vt:lpstr>Associative Arrays</vt:lpstr>
      <vt:lpstr>Associative Arrays</vt:lpstr>
      <vt:lpstr>Using Objects</vt:lpstr>
      <vt:lpstr>Free Trainings @ Telerik Academy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Telerik Academy</dc:creator>
  <cp:keywords>JS Objects</cp:keywords>
  <cp:lastModifiedBy>Ivaylo Kenov</cp:lastModifiedBy>
  <cp:revision>766</cp:revision>
  <dcterms:created xsi:type="dcterms:W3CDTF">2013-03-08T15:31:43Z</dcterms:created>
  <dcterms:modified xsi:type="dcterms:W3CDTF">2015-06-02T14:28:02Z</dcterms:modified>
</cp:coreProperties>
</file>