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75" r:id="rId4"/>
    <p:sldId id="289" r:id="rId5"/>
    <p:sldId id="337" r:id="rId6"/>
    <p:sldId id="290" r:id="rId7"/>
    <p:sldId id="339" r:id="rId8"/>
    <p:sldId id="338" r:id="rId9"/>
    <p:sldId id="291" r:id="rId10"/>
    <p:sldId id="276" r:id="rId11"/>
    <p:sldId id="293" r:id="rId12"/>
    <p:sldId id="294" r:id="rId13"/>
    <p:sldId id="345" r:id="rId14"/>
    <p:sldId id="346" r:id="rId15"/>
    <p:sldId id="347" r:id="rId16"/>
    <p:sldId id="348" r:id="rId17"/>
    <p:sldId id="301" r:id="rId18"/>
    <p:sldId id="340" r:id="rId19"/>
    <p:sldId id="341" r:id="rId20"/>
    <p:sldId id="342" r:id="rId21"/>
    <p:sldId id="343" r:id="rId22"/>
    <p:sldId id="302" r:id="rId23"/>
    <p:sldId id="305" r:id="rId24"/>
    <p:sldId id="344" r:id="rId25"/>
    <p:sldId id="316" r:id="rId26"/>
    <p:sldId id="30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9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0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3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7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021151"/>
            <a:ext cx="8229600" cy="1524000"/>
          </a:xfrm>
        </p:spPr>
        <p:txBody>
          <a:bodyPr/>
          <a:lstStyle/>
          <a:p>
            <a:r>
              <a:rPr lang="en-US" dirty="0" smtClean="0"/>
              <a:t>Scopes and Closures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524967"/>
            <a:ext cx="8229600" cy="569120"/>
          </a:xfrm>
        </p:spPr>
        <p:txBody>
          <a:bodyPr/>
          <a:lstStyle/>
          <a:p>
            <a:r>
              <a:rPr lang="en-US" dirty="0" smtClean="0"/>
              <a:t>Things start to get serious</a:t>
            </a:r>
            <a:endParaRPr lang="en-US" dirty="0"/>
          </a:p>
        </p:txBody>
      </p:sp>
      <p:pic>
        <p:nvPicPr>
          <p:cNvPr id="14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78319"/>
            <a:ext cx="5029200" cy="1748362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4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JavaScript OOP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80611"/>
            <a:ext cx="7924800" cy="685800"/>
          </a:xfrm>
        </p:spPr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068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t0.gstatic.com/images?q=tbn:ANd9GcTELbFPD7zdhfDbnuf7OtppoIsuR5lTJKiZB3Zi1wcyb6Q5UL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550987"/>
            <a:ext cx="6659880" cy="2935866"/>
          </a:xfrm>
          <a:prstGeom prst="roundRect">
            <a:avLst>
              <a:gd name="adj" fmla="val 343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9802"/>
            <a:ext cx="8686800" cy="3474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does not have a block scope like other programming languages (C#, Java, C++)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does not create a scope!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Yet, JavaScript has a function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create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create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93884" y="4300478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if(true)var result = 5;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logs 5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3885" y="5012737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 (function(){ var result = 5;})();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93885" y="5735336"/>
            <a:ext cx="63421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(){ </a:t>
            </a:r>
            <a:r>
              <a:rPr lang="en-US" sz="1800" dirty="0" err="1" smtClean="0"/>
              <a:t>var</a:t>
            </a:r>
            <a:r>
              <a:rPr lang="en-US" sz="1800" smtClean="0"/>
              <a:t> result </a:t>
            </a:r>
            <a:r>
              <a:rPr lang="en-US" sz="1800" dirty="0" smtClean="0"/>
              <a:t>= 5; }</a:t>
            </a:r>
          </a:p>
          <a:p>
            <a:r>
              <a:rPr lang="en-US" sz="1800" dirty="0" smtClean="0"/>
              <a:t>if(true)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console.log(result); //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159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1787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958178"/>
            <a:ext cx="4937760" cy="3103348"/>
          </a:xfrm>
          <a:prstGeom prst="roundRect">
            <a:avLst>
              <a:gd name="adj" fmla="val 345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2345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1036"/>
            <a:ext cx="7086600" cy="838200"/>
          </a:xfrm>
        </p:spPr>
        <p:txBody>
          <a:bodyPr/>
          <a:lstStyle/>
          <a:p>
            <a:r>
              <a:rPr lang="en-US" dirty="0" smtClean="0"/>
              <a:t>Resolving References </a:t>
            </a:r>
            <a:br>
              <a:rPr lang="en-US" dirty="0" smtClean="0"/>
            </a:br>
            <a:r>
              <a:rPr lang="en-US" dirty="0" smtClean="0"/>
              <a:t>through the Scope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0358"/>
            <a:ext cx="8686800" cy="332398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resolves the object references due to the simple rule "Closer is better":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dirty="0" smtClean="0"/>
              <a:t> declares object x, and its nested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inner()</a:t>
            </a:r>
            <a:r>
              <a:rPr lang="en-US" dirty="0" smtClean="0"/>
              <a:t> declares object x: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outer() holds a reference to the outer 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inner() holds a reference to the inner x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54269" y="4378120"/>
            <a:ext cx="634218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</a:t>
            </a:r>
            <a:r>
              <a:rPr lang="en-US" sz="1800" dirty="0" smtClean="0"/>
              <a:t>(){</a:t>
            </a:r>
            <a:br>
              <a:rPr lang="en-US" sz="1800" dirty="0" smtClean="0"/>
            </a:br>
            <a:r>
              <a:rPr lang="en-US" sz="1800" dirty="0" smtClean="0"/>
              <a:t>  var </a:t>
            </a:r>
            <a:r>
              <a:rPr lang="en-US" sz="1800" dirty="0"/>
              <a:t>x = 'OUTER';</a:t>
            </a:r>
          </a:p>
          <a:p>
            <a:r>
              <a:rPr lang="en-US" sz="1800" dirty="0" smtClean="0"/>
              <a:t>  function </a:t>
            </a:r>
            <a:r>
              <a:rPr lang="en-US" sz="1800" dirty="0"/>
              <a:t>inner(){</a:t>
            </a:r>
          </a:p>
          <a:p>
            <a:r>
              <a:rPr lang="en-US" sz="1800" dirty="0" smtClean="0"/>
              <a:t>    var </a:t>
            </a:r>
            <a:r>
              <a:rPr lang="en-US" sz="1800" dirty="0"/>
              <a:t>x = 'INNER';</a:t>
            </a:r>
          </a:p>
          <a:p>
            <a:r>
              <a:rPr lang="en-US" sz="1800" dirty="0" smtClean="0"/>
              <a:t>    return </a:t>
            </a:r>
            <a:r>
              <a:rPr lang="en-US" sz="1800" dirty="0"/>
              <a:t>x;</a:t>
            </a:r>
          </a:p>
          <a:p>
            <a:pPr>
              <a:lnSpc>
                <a:spcPct val="50000"/>
              </a:lnSpc>
            </a:pPr>
            <a:r>
              <a:rPr lang="en-US" sz="1800" dirty="0" smtClean="0"/>
              <a:t>  }</a:t>
            </a:r>
            <a:endParaRPr lang="en-US" sz="1800" dirty="0"/>
          </a:p>
          <a:p>
            <a:r>
              <a:rPr lang="en-US" sz="1800" dirty="0" smtClean="0"/>
              <a:t>  inner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return { x</a:t>
            </a:r>
            <a:r>
              <a:rPr lang="en-US" sz="1800" dirty="0"/>
              <a:t>: x</a:t>
            </a:r>
            <a:r>
              <a:rPr lang="en-US" sz="1800" dirty="0" smtClean="0"/>
              <a:t>, f: inner };</a:t>
            </a:r>
            <a:endParaRPr lang="en-US" sz="1800" dirty="0"/>
          </a:p>
          <a:p>
            <a:pPr>
              <a:lnSpc>
                <a:spcPct val="50000"/>
              </a:lnSpc>
            </a:pPr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07502"/>
            <a:ext cx="7924800" cy="1560386"/>
          </a:xfrm>
        </p:spPr>
        <p:txBody>
          <a:bodyPr/>
          <a:lstStyle/>
          <a:p>
            <a:r>
              <a:rPr lang="en-US" dirty="0"/>
              <a:t>Resolving References </a:t>
            </a:r>
            <a:br>
              <a:rPr lang="en-US" dirty="0"/>
            </a:br>
            <a:r>
              <a:rPr lang="en-US" dirty="0"/>
              <a:t>through the Scope Chain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678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9330"/>
            <a:ext cx="7086600" cy="838200"/>
          </a:xfrm>
        </p:spPr>
        <p:txBody>
          <a:bodyPr/>
          <a:lstStyle/>
          <a:p>
            <a:r>
              <a:rPr lang="en-US" dirty="0" smtClean="0"/>
              <a:t>ECMAScript 6 Way of Working with Scopes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9676"/>
            <a:ext cx="8686800" cy="5610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ECMAScript 6 introduces a new way to handle scopes: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 word </a:t>
            </a:r>
            <a:r>
              <a:rPr lang="en-US" dirty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/>
              <a:t>'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/>
              <a:t> is much like var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Creates a variable</a:t>
            </a: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But,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creates a block scope</a:t>
            </a:r>
          </a:p>
          <a:p>
            <a:pPr>
              <a:lnSpc>
                <a:spcPct val="100000"/>
              </a:lnSpc>
            </a:pPr>
            <a:r>
              <a:rPr lang="en-US" dirty="0"/>
              <a:t>Yet, still not </a:t>
            </a:r>
            <a:r>
              <a:rPr lang="en-US" dirty="0" smtClean="0"/>
              <a:t>supported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with Babel.js or Traceur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226943" y="2221516"/>
            <a:ext cx="4688457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if(false){</a:t>
            </a:r>
          </a:p>
          <a:p>
            <a:r>
              <a:rPr lang="en-US" sz="1800" dirty="0" smtClean="0"/>
              <a:t>  var </a:t>
            </a:r>
            <a:r>
              <a:rPr lang="en-US" sz="1800" dirty="0"/>
              <a:t>x = 5;</a:t>
            </a:r>
          </a:p>
          <a:p>
            <a:r>
              <a:rPr lang="en-US" sz="1800" dirty="0" smtClean="0"/>
              <a:t>  let </a:t>
            </a:r>
            <a:r>
              <a:rPr lang="en-US" sz="1800" dirty="0"/>
              <a:t>y = 6;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console.log(x</a:t>
            </a:r>
            <a:r>
              <a:rPr lang="en-US" sz="1800" dirty="0" smtClean="0"/>
              <a:t>); //prints undefined</a:t>
            </a:r>
            <a:endParaRPr lang="en-US" sz="1800" dirty="0"/>
          </a:p>
          <a:p>
            <a:r>
              <a:rPr lang="en-US" sz="1800" dirty="0"/>
              <a:t>console.log(y</a:t>
            </a:r>
            <a:r>
              <a:rPr lang="en-US" sz="1800" dirty="0" smtClean="0"/>
              <a:t>); //throws error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 scope with let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2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0391"/>
            <a:ext cx="7924800" cy="6858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04975"/>
          </a:xfrm>
        </p:spPr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8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2693" y="2919647"/>
            <a:ext cx="3209193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384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8273"/>
            <a:ext cx="8686800" cy="5791200"/>
          </a:xfrm>
        </p:spPr>
        <p:txBody>
          <a:bodyPr/>
          <a:lstStyle/>
          <a:p>
            <a:r>
              <a:rPr lang="en-US" dirty="0" smtClean="0"/>
              <a:t>Scopes</a:t>
            </a:r>
          </a:p>
          <a:p>
            <a:pPr lvl="1"/>
            <a:r>
              <a:rPr lang="en-US" dirty="0" smtClean="0"/>
              <a:t>Block and function scope</a:t>
            </a:r>
          </a:p>
          <a:p>
            <a:pPr lvl="1"/>
            <a:r>
              <a:rPr lang="en-US" dirty="0" smtClean="0"/>
              <a:t>References availability</a:t>
            </a:r>
          </a:p>
          <a:p>
            <a:pPr lvl="1"/>
            <a:r>
              <a:rPr lang="en-US" dirty="0" smtClean="0"/>
              <a:t>Resolving references through the scope chain</a:t>
            </a:r>
          </a:p>
          <a:p>
            <a:pPr lvl="1"/>
            <a:r>
              <a:rPr lang="en-US" dirty="0" smtClean="0"/>
              <a:t>Alternatives in ES6</a:t>
            </a:r>
            <a:endParaRPr lang="en-US" dirty="0"/>
          </a:p>
          <a:p>
            <a:r>
              <a:rPr lang="en-US" dirty="0" smtClean="0"/>
              <a:t>Closures</a:t>
            </a:r>
            <a:endParaRPr lang="bg-BG" dirty="0" smtClean="0"/>
          </a:p>
          <a:p>
            <a:pPr lvl="1"/>
            <a:r>
              <a:rPr lang="en-US" dirty="0" smtClean="0"/>
              <a:t>What is a Closure?</a:t>
            </a:r>
          </a:p>
          <a:p>
            <a:pPr lvl="1"/>
            <a:r>
              <a:rPr lang="en-US" dirty="0" smtClean="0"/>
              <a:t>How to deal with closures?</a:t>
            </a:r>
          </a:p>
          <a:p>
            <a:pPr lvl="1"/>
            <a:r>
              <a:rPr lang="en-US" dirty="0" smtClean="0"/>
              <a:t>Simple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3810000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2693" y="2919647"/>
            <a:ext cx="3209193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10833" y="4710431"/>
            <a:ext cx="835269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f1 = outer(5);</a:t>
            </a:r>
          </a:p>
          <a:p>
            <a:r>
              <a:rPr lang="en-US" sz="1800" dirty="0"/>
              <a:t>console.log(f1(7)); //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7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87179" y="3828253"/>
            <a:ext cx="2194707" cy="715089"/>
          </a:xfrm>
          <a:prstGeom prst="wedgeRoundRectCallout">
            <a:avLst>
              <a:gd name="adj1" fmla="val -38113"/>
              <a:gd name="adj2" fmla="val 79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context of f1,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 has value 5</a:t>
            </a:r>
          </a:p>
        </p:txBody>
      </p:sp>
    </p:spTree>
    <p:extLst>
      <p:ext uri="{BB962C8B-B14F-4D97-AF65-F5344CB8AC3E}">
        <p14:creationId xmlns:p14="http://schemas.microsoft.com/office/powerpoint/2010/main" val="168136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 txBox="1">
            <a:spLocks/>
          </p:cNvSpPr>
          <p:nvPr/>
        </p:nvSpPr>
        <p:spPr>
          <a:xfrm>
            <a:off x="510833" y="2772768"/>
            <a:ext cx="835269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structure  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833" y="5540099"/>
            <a:ext cx="835269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f2 = outer("Peter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console.log(f2("</a:t>
            </a:r>
            <a:r>
              <a:rPr lang="en-US" sz="1800" dirty="0" err="1"/>
              <a:t>Petrov</a:t>
            </a:r>
            <a:r>
              <a:rPr lang="en-US" sz="1800" dirty="0" smtClean="0"/>
              <a:t>")); 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Peter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72693" y="2919647"/>
            <a:ext cx="3209193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10833" y="4710431"/>
            <a:ext cx="835269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f1 = outer(5);</a:t>
            </a:r>
          </a:p>
          <a:p>
            <a:r>
              <a:rPr lang="en-US" sz="1800" dirty="0"/>
              <a:t>console.log(f1(7)); //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7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87179" y="3828253"/>
            <a:ext cx="2194707" cy="715089"/>
          </a:xfrm>
          <a:prstGeom prst="wedgeRoundRectCallout">
            <a:avLst>
              <a:gd name="adj1" fmla="val -38113"/>
              <a:gd name="adj2" fmla="val 79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context of f1, x has value 5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17099" y="4901258"/>
            <a:ext cx="2350551" cy="715089"/>
          </a:xfrm>
          <a:prstGeom prst="wedgeRoundRectCallout">
            <a:avLst>
              <a:gd name="adj1" fmla="val -35509"/>
              <a:gd name="adj2" fmla="val 745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context of f2,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 has value "Peter"</a:t>
            </a:r>
          </a:p>
        </p:txBody>
      </p:sp>
    </p:spTree>
    <p:extLst>
      <p:ext uri="{BB962C8B-B14F-4D97-AF65-F5344CB8AC3E}">
        <p14:creationId xmlns:p14="http://schemas.microsoft.com/office/powerpoint/2010/main" val="36268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Simple Closures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80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</a:t>
            </a:r>
            <a:r>
              <a:rPr lang="en-US" dirty="0"/>
              <a:t>to the outside 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23449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 outside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87168" y="4887229"/>
            <a:ext cx="2366157" cy="783193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actually called a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and Closures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28701"/>
            <a:ext cx="7924800" cy="685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124" name="Picture 4" descr="http://cdn.wn.com/pd/7e/81/8cac1559458f5642cf55b0985f47_gra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2121902"/>
            <a:ext cx="5486400" cy="3704492"/>
          </a:xfrm>
          <a:prstGeom prst="roundRect">
            <a:avLst>
              <a:gd name="adj" fmla="val 216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4783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Global scope is the same for the whole web page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</p:spTree>
    <p:extLst>
      <p:ext uri="{BB962C8B-B14F-4D97-AF65-F5344CB8AC3E}">
        <p14:creationId xmlns:p14="http://schemas.microsoft.com/office/powerpoint/2010/main" val="627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Global scope is the same for the whole web page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1017" y="5279881"/>
            <a:ext cx="4173414" cy="715089"/>
          </a:xfrm>
          <a:prstGeom prst="wedgeRoundRectCallout">
            <a:avLst>
              <a:gd name="adj1" fmla="val -68144"/>
              <a:gd name="adj2" fmla="val 1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1017" y="5271086"/>
            <a:ext cx="4173414" cy="715089"/>
          </a:xfrm>
          <a:prstGeom prst="wedgeRoundRectCallout">
            <a:avLst>
              <a:gd name="adj1" fmla="val -78257"/>
              <a:gd name="adj2" fmla="val 49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9872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5827"/>
            <a:ext cx="8686800" cy="258551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The global scope is the scope of the web page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Or the Node.js app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 smtClean="0"/>
              <a:t>Objects belong to the global scope if: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/>
              <a:t>They are </a:t>
            </a:r>
            <a:r>
              <a:rPr lang="en-US" sz="2800" dirty="0"/>
              <a:t>defined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Fixable with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958275"/>
            <a:ext cx="8352692" cy="277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</a:t>
            </a:r>
            <a:r>
              <a:rPr lang="en-US" sz="1800" dirty="0" err="1"/>
              <a:t>arrJoin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separator)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separator = </a:t>
            </a:r>
            <a:r>
              <a:rPr lang="en-US" sz="1800" dirty="0"/>
              <a:t>separator || "";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arr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arr</a:t>
            </a:r>
            <a:r>
              <a:rPr lang="en-US" sz="1800" dirty="0"/>
              <a:t> || [];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arrString</a:t>
            </a:r>
            <a:r>
              <a:rPr lang="en-US" sz="1800" dirty="0" smtClean="0"/>
              <a:t> </a:t>
            </a:r>
            <a:r>
              <a:rPr lang="en-US" sz="1800" dirty="0"/>
              <a:t>= "";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for </a:t>
            </a:r>
            <a:r>
              <a:rPr lang="en-US" sz="1800" dirty="0"/>
              <a:t>(var i = 0; i &lt; </a:t>
            </a:r>
            <a:r>
              <a:rPr lang="en-US" sz="1800" dirty="0" err="1"/>
              <a:t>arr.length</a:t>
            </a:r>
            <a:r>
              <a:rPr lang="en-US" sz="1800" dirty="0"/>
              <a:t>; i += 1)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/>
              <a:t>arrString</a:t>
            </a:r>
            <a:r>
              <a:rPr lang="en-US" sz="1800" dirty="0"/>
              <a:t> += </a:t>
            </a:r>
            <a:r>
              <a:rPr lang="en-US" sz="1800" dirty="0" err="1"/>
              <a:t>arr</a:t>
            </a:r>
            <a:r>
              <a:rPr lang="en-US" sz="1800" dirty="0"/>
              <a:t>[i];</a:t>
            </a:r>
          </a:p>
          <a:p>
            <a:r>
              <a:rPr lang="en-US" sz="1800" dirty="0" smtClean="0"/>
              <a:t>    </a:t>
            </a:r>
            <a:r>
              <a:rPr lang="en-US" sz="1800" dirty="0"/>
              <a:t>if (i &lt; </a:t>
            </a:r>
            <a:r>
              <a:rPr lang="en-US" sz="1800" dirty="0" err="1"/>
              <a:t>arr.length</a:t>
            </a:r>
            <a:r>
              <a:rPr lang="en-US" sz="1800" dirty="0"/>
              <a:t> - 1) </a:t>
            </a:r>
            <a:r>
              <a:rPr lang="en-US" sz="1800" dirty="0" err="1"/>
              <a:t>arrString</a:t>
            </a:r>
            <a:r>
              <a:rPr lang="en-US" sz="1800" dirty="0"/>
              <a:t> += separator</a:t>
            </a:r>
            <a:r>
              <a:rPr lang="en-US" sz="1800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sz="1800" dirty="0" smtClean="0"/>
              <a:t>  }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return </a:t>
            </a:r>
            <a:r>
              <a:rPr lang="en-US" sz="1800" dirty="0" err="1"/>
              <a:t>arrString</a:t>
            </a:r>
            <a:r>
              <a:rPr lang="en-US" sz="1800" dirty="0"/>
              <a:t>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509954" y="3958275"/>
            <a:ext cx="8352692" cy="277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</a:t>
            </a:r>
            <a:r>
              <a:rPr lang="en-US" sz="1800" dirty="0" err="1"/>
              <a:t>arrJoin</a:t>
            </a:r>
            <a:r>
              <a:rPr lang="en-US" sz="1800" dirty="0"/>
              <a:t>(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separator</a:t>
            </a:r>
            <a:r>
              <a:rPr lang="en-US" sz="1800" dirty="0"/>
              <a:t>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separator = </a:t>
            </a:r>
            <a:r>
              <a:rPr lang="en-US" sz="1800" dirty="0"/>
              <a:t>separator || "";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arr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arr</a:t>
            </a:r>
            <a:r>
              <a:rPr lang="en-US" sz="1800" dirty="0"/>
              <a:t> || [];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arrString</a:t>
            </a:r>
            <a:r>
              <a:rPr lang="en-US" sz="1800" dirty="0" smtClean="0"/>
              <a:t> </a:t>
            </a:r>
            <a:r>
              <a:rPr lang="en-US" sz="1800" dirty="0"/>
              <a:t>= "";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for </a:t>
            </a:r>
            <a:r>
              <a:rPr lang="en-US" sz="1800" dirty="0"/>
              <a:t>(var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dirty="0"/>
              <a:t> = 0; i &lt; </a:t>
            </a:r>
            <a:r>
              <a:rPr lang="en-US" sz="1800" dirty="0" err="1"/>
              <a:t>arr.length</a:t>
            </a:r>
            <a:r>
              <a:rPr lang="en-US" sz="1800" dirty="0"/>
              <a:t>; i += 1)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/>
              <a:t>arrString</a:t>
            </a:r>
            <a:r>
              <a:rPr lang="en-US" sz="1800" dirty="0"/>
              <a:t> += </a:t>
            </a:r>
            <a:r>
              <a:rPr lang="en-US" sz="1800" dirty="0" err="1"/>
              <a:t>arr</a:t>
            </a:r>
            <a:r>
              <a:rPr lang="en-US" sz="1800" dirty="0"/>
              <a:t>[i];</a:t>
            </a:r>
          </a:p>
          <a:p>
            <a:r>
              <a:rPr lang="en-US" sz="1800" dirty="0" smtClean="0"/>
              <a:t>    </a:t>
            </a:r>
            <a:r>
              <a:rPr lang="en-US" sz="1800" dirty="0"/>
              <a:t>if (i &lt; </a:t>
            </a:r>
            <a:r>
              <a:rPr lang="en-US" sz="1800" dirty="0" err="1"/>
              <a:t>arr.length</a:t>
            </a:r>
            <a:r>
              <a:rPr lang="en-US" sz="1800" dirty="0"/>
              <a:t> - 1) </a:t>
            </a:r>
            <a:r>
              <a:rPr lang="en-US" sz="1800" dirty="0" err="1"/>
              <a:t>arrString</a:t>
            </a:r>
            <a:r>
              <a:rPr lang="en-US" sz="1800" dirty="0"/>
              <a:t> += separator</a:t>
            </a:r>
            <a:r>
              <a:rPr lang="en-US" sz="1800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sz="1800" dirty="0" smtClean="0"/>
              <a:t>  }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return </a:t>
            </a:r>
            <a:r>
              <a:rPr lang="en-US" sz="1800" dirty="0" err="1"/>
              <a:t>arrString</a:t>
            </a:r>
            <a:r>
              <a:rPr lang="en-US" sz="1800" dirty="0"/>
              <a:t>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182651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85827"/>
            <a:ext cx="8686800" cy="2585511"/>
          </a:xfrm>
        </p:spPr>
        <p:txBody>
          <a:bodyPr/>
          <a:lstStyle/>
          <a:p>
            <a:pPr lv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3000" dirty="0"/>
              <a:t>The global scope is the scope of the web page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Or the Node.js app</a:t>
            </a:r>
          </a:p>
          <a:p>
            <a:pPr lv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3000" dirty="0"/>
              <a:t>Objects belong to the global scope if: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They are define </a:t>
            </a:r>
            <a:r>
              <a:rPr lang="en-US" sz="2800" dirty="0">
                <a:solidFill>
                  <a:srgbClr val="46A6BD">
                    <a:lumMod val="20000"/>
                    <a:lumOff val="80000"/>
                  </a:srgbClr>
                </a:solidFill>
              </a:rPr>
              <a:t>outside of a function scope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They are defined</a:t>
            </a:r>
            <a:r>
              <a:rPr lang="en-US" sz="2800" dirty="0">
                <a:solidFill>
                  <a:srgbClr val="46A6BD">
                    <a:lumMod val="20000"/>
                    <a:lumOff val="80000"/>
                  </a:srgbClr>
                </a:solidFill>
              </a:rPr>
              <a:t> without </a:t>
            </a:r>
            <a:r>
              <a:rPr lang="en-US" sz="2800" dirty="0">
                <a:solidFill>
                  <a:srgbClr val="46A6BD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Fixable with </a:t>
            </a:r>
            <a:r>
              <a:rPr lang="en-US" sz="2600" dirty="0">
                <a:solidFill>
                  <a:srgbClr val="46A6BD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</a:p>
        </p:txBody>
      </p:sp>
    </p:spTree>
    <p:extLst>
      <p:ext uri="{BB962C8B-B14F-4D97-AF65-F5344CB8AC3E}">
        <p14:creationId xmlns:p14="http://schemas.microsoft.com/office/powerpoint/2010/main" val="5807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509954" y="3958275"/>
            <a:ext cx="8352692" cy="277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arrJoin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separator)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separator = </a:t>
            </a:r>
            <a:r>
              <a:rPr lang="en-US" sz="1800" dirty="0"/>
              <a:t>separator || "";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arr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arr</a:t>
            </a:r>
            <a:r>
              <a:rPr lang="en-US" sz="1800" dirty="0"/>
              <a:t> || [];</a:t>
            </a:r>
          </a:p>
          <a:p>
            <a:r>
              <a:rPr lang="en-US" sz="1800" dirty="0"/>
              <a:t> 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arrString</a:t>
            </a:r>
            <a:r>
              <a:rPr lang="en-US" sz="1800" dirty="0" smtClean="0"/>
              <a:t> </a:t>
            </a:r>
            <a:r>
              <a:rPr lang="en-US" sz="1800" dirty="0"/>
              <a:t>= "";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for </a:t>
            </a:r>
            <a:r>
              <a:rPr lang="en-US" sz="1800" dirty="0"/>
              <a:t>(var i = 0; i &lt; </a:t>
            </a:r>
            <a:r>
              <a:rPr lang="en-US" sz="1800" dirty="0" err="1"/>
              <a:t>arr.length</a:t>
            </a:r>
            <a:r>
              <a:rPr lang="en-US" sz="1800" dirty="0"/>
              <a:t>; i += 1)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</a:t>
            </a:r>
            <a:r>
              <a:rPr lang="en-US" sz="1800" dirty="0" err="1"/>
              <a:t>arrString</a:t>
            </a:r>
            <a:r>
              <a:rPr lang="en-US" sz="1800" dirty="0"/>
              <a:t> += </a:t>
            </a:r>
            <a:r>
              <a:rPr lang="en-US" sz="1800" dirty="0" err="1"/>
              <a:t>arr</a:t>
            </a:r>
            <a:r>
              <a:rPr lang="en-US" sz="1800" dirty="0"/>
              <a:t>[i];</a:t>
            </a:r>
          </a:p>
          <a:p>
            <a:r>
              <a:rPr lang="en-US" sz="1800" dirty="0" smtClean="0"/>
              <a:t>    </a:t>
            </a:r>
            <a:r>
              <a:rPr lang="en-US" sz="1800" dirty="0"/>
              <a:t>if (i &lt; </a:t>
            </a:r>
            <a:r>
              <a:rPr lang="en-US" sz="1800" dirty="0" err="1"/>
              <a:t>arr.length</a:t>
            </a:r>
            <a:r>
              <a:rPr lang="en-US" sz="1800" dirty="0"/>
              <a:t> - 1) </a:t>
            </a:r>
            <a:r>
              <a:rPr lang="en-US" sz="1800" dirty="0" err="1"/>
              <a:t>arrString</a:t>
            </a:r>
            <a:r>
              <a:rPr lang="en-US" sz="1800" dirty="0"/>
              <a:t> += separator</a:t>
            </a:r>
            <a:r>
              <a:rPr lang="en-US" sz="1800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sz="1800" dirty="0" smtClean="0"/>
              <a:t>  }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return </a:t>
            </a:r>
            <a:r>
              <a:rPr lang="en-US" sz="1800" dirty="0" err="1"/>
              <a:t>arrString</a:t>
            </a:r>
            <a:r>
              <a:rPr lang="en-US" sz="1800" dirty="0"/>
              <a:t>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950678" y="5909714"/>
            <a:ext cx="2863362" cy="715089"/>
          </a:xfrm>
          <a:prstGeom prst="wedgeRoundRectCallout">
            <a:avLst>
              <a:gd name="adj1" fmla="val -69299"/>
              <a:gd name="adj2" fmla="val 6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arrString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arrJoin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global scope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885827"/>
            <a:ext cx="8686800" cy="2585511"/>
          </a:xfrm>
        </p:spPr>
        <p:txBody>
          <a:bodyPr/>
          <a:lstStyle/>
          <a:p>
            <a:pPr lv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3000" dirty="0"/>
              <a:t>The global scope is the scope of the web page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Or the Node.js app</a:t>
            </a:r>
          </a:p>
          <a:p>
            <a:pPr lv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3000" dirty="0"/>
              <a:t>Objects belong to the global scope if: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They are define </a:t>
            </a:r>
            <a:r>
              <a:rPr lang="en-US" sz="2800" dirty="0">
                <a:solidFill>
                  <a:srgbClr val="46A6BD">
                    <a:lumMod val="20000"/>
                    <a:lumOff val="80000"/>
                  </a:srgbClr>
                </a:solidFill>
              </a:rPr>
              <a:t>outside of a function scope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They are defined</a:t>
            </a:r>
            <a:r>
              <a:rPr lang="en-US" sz="2800" dirty="0">
                <a:solidFill>
                  <a:srgbClr val="46A6BD">
                    <a:lumMod val="20000"/>
                    <a:lumOff val="80000"/>
                  </a:srgbClr>
                </a:solidFill>
              </a:rPr>
              <a:t> without </a:t>
            </a:r>
            <a:r>
              <a:rPr lang="en-US" sz="2800" dirty="0">
                <a:solidFill>
                  <a:srgbClr val="46A6BD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Fixable with </a:t>
            </a:r>
            <a:r>
              <a:rPr lang="en-US" sz="2600" dirty="0">
                <a:solidFill>
                  <a:srgbClr val="46A6BD">
                    <a:lumMod val="20000"/>
                    <a:lumOff val="8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99538" y="4182651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12131"/>
            <a:ext cx="8686800" cy="3483744"/>
          </a:xfrm>
        </p:spPr>
        <p:txBody>
          <a:bodyPr/>
          <a:lstStyle/>
          <a:p>
            <a:r>
              <a:rPr lang="en-US" dirty="0" smtClean="0"/>
              <a:t>The global scope is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worst parts </a:t>
            </a:r>
            <a:r>
              <a:rPr lang="en-US" dirty="0" smtClean="0"/>
              <a:t>of JavaScript</a:t>
            </a:r>
          </a:p>
          <a:p>
            <a:pPr lvl="1"/>
            <a:r>
              <a:rPr lang="en-US" dirty="0" smtClean="0"/>
              <a:t>Every object pollutes the global scope, making itself more visible</a:t>
            </a:r>
          </a:p>
          <a:p>
            <a:pPr lvl="1"/>
            <a:r>
              <a:rPr lang="en-US" dirty="0" smtClean="0"/>
              <a:t>If two objects with the same identifier appear, the first one will be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4830</TotalTime>
  <Words>1272</Words>
  <Application>Microsoft Office PowerPoint</Application>
  <PresentationFormat>On-screen Show (4:3)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Cambria</vt:lpstr>
      <vt:lpstr>Consolas</vt:lpstr>
      <vt:lpstr>Corbel</vt:lpstr>
      <vt:lpstr>Wingdings 2</vt:lpstr>
      <vt:lpstr>Telerik Academy theme</vt:lpstr>
      <vt:lpstr>Scopes and Closures</vt:lpstr>
      <vt:lpstr>Table of Contents</vt:lpstr>
      <vt:lpstr>Scope</vt:lpstr>
      <vt:lpstr>Scope</vt:lpstr>
      <vt:lpstr>Scope</vt:lpstr>
      <vt:lpstr>Global Scope</vt:lpstr>
      <vt:lpstr>Global Scope</vt:lpstr>
      <vt:lpstr>Global Scope</vt:lpstr>
      <vt:lpstr>Global Scope (2)</vt:lpstr>
      <vt:lpstr>Global Scope</vt:lpstr>
      <vt:lpstr>Function Scope</vt:lpstr>
      <vt:lpstr>Function Scope</vt:lpstr>
      <vt:lpstr>Resolving References  through the Scope Chain</vt:lpstr>
      <vt:lpstr>Resolving References  through the Scope Chain</vt:lpstr>
      <vt:lpstr>ECMAScript 6 Way of Working with Scopes</vt:lpstr>
      <vt:lpstr>Block scope with let</vt:lpstr>
      <vt:lpstr>Closures</vt:lpstr>
      <vt:lpstr>Closures</vt:lpstr>
      <vt:lpstr>Closures</vt:lpstr>
      <vt:lpstr>Closures</vt:lpstr>
      <vt:lpstr>Closures</vt:lpstr>
      <vt:lpstr>Simple Closures</vt:lpstr>
      <vt:lpstr>Closures Usage</vt:lpstr>
      <vt:lpstr>Closures Usage</vt:lpstr>
      <vt:lpstr>Closures</vt:lpstr>
      <vt:lpstr>Scopes and Closures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1213</cp:revision>
  <dcterms:created xsi:type="dcterms:W3CDTF">2013-04-04T07:35:06Z</dcterms:created>
  <dcterms:modified xsi:type="dcterms:W3CDTF">2015-06-16T13:38:54Z</dcterms:modified>
</cp:coreProperties>
</file>