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3"/>
  </p:notesMasterIdLst>
  <p:handoutMasterIdLst>
    <p:handoutMasterId r:id="rId54"/>
  </p:handoutMasterIdLst>
  <p:sldIdLst>
    <p:sldId id="274" r:id="rId3"/>
    <p:sldId id="499" r:id="rId4"/>
    <p:sldId id="500" r:id="rId5"/>
    <p:sldId id="501" r:id="rId6"/>
    <p:sldId id="503" r:id="rId7"/>
    <p:sldId id="504" r:id="rId8"/>
    <p:sldId id="505" r:id="rId9"/>
    <p:sldId id="506" r:id="rId10"/>
    <p:sldId id="507" r:id="rId11"/>
    <p:sldId id="508" r:id="rId12"/>
    <p:sldId id="619" r:id="rId13"/>
    <p:sldId id="617" r:id="rId14"/>
    <p:sldId id="621" r:id="rId15"/>
    <p:sldId id="509" r:id="rId16"/>
    <p:sldId id="510" r:id="rId17"/>
    <p:sldId id="514" r:id="rId18"/>
    <p:sldId id="515" r:id="rId19"/>
    <p:sldId id="565" r:id="rId20"/>
    <p:sldId id="516" r:id="rId21"/>
    <p:sldId id="517" r:id="rId22"/>
    <p:sldId id="518" r:id="rId23"/>
    <p:sldId id="622" r:id="rId24"/>
    <p:sldId id="521" r:id="rId25"/>
    <p:sldId id="525" r:id="rId26"/>
    <p:sldId id="526" r:id="rId27"/>
    <p:sldId id="527" r:id="rId28"/>
    <p:sldId id="537" r:id="rId29"/>
    <p:sldId id="538" r:id="rId30"/>
    <p:sldId id="541" r:id="rId31"/>
    <p:sldId id="542" r:id="rId32"/>
    <p:sldId id="544" r:id="rId33"/>
    <p:sldId id="616" r:id="rId34"/>
    <p:sldId id="546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8" r:id="rId44"/>
    <p:sldId id="559" r:id="rId45"/>
    <p:sldId id="560" r:id="rId46"/>
    <p:sldId id="583" r:id="rId47"/>
    <p:sldId id="615" r:id="rId48"/>
    <p:sldId id="618" r:id="rId49"/>
    <p:sldId id="566" r:id="rId50"/>
    <p:sldId id="419" r:id="rId51"/>
    <p:sldId id="420" r:id="rId5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>
      <p:cViewPr varScale="1">
        <p:scale>
          <a:sx n="92" d="100"/>
          <a:sy n="92" d="100"/>
        </p:scale>
        <p:origin x="90" y="10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3/11/2015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C6FA-9B3F-4E49-8921-1B7B9E94D5F9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9906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1015" y="1752603"/>
            <a:ext cx="10766795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0BC3E8FC-A769-463D-9328-68DB6BE7E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AA55-6075-4150-8C9C-E7279514D98B}" type="datetime1">
              <a:rPr lang="en-US" smtClean="0"/>
              <a:t>3/11/2015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b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33.png"/><Relationship Id="rId3" Type="http://schemas.openxmlformats.org/officeDocument/2006/relationships/hyperlink" Target="https://softuni.bg/courses/advanced-javascript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2.png"/><Relationship Id="rId5" Type="http://schemas.openxmlformats.org/officeDocument/2006/relationships/image" Target="../media/image29.jpeg"/><Relationship Id="rId15" Type="http://schemas.openxmlformats.org/officeDocument/2006/relationships/image" Target="../media/image34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31.png"/><Relationship Id="rId14" Type="http://schemas.openxmlformats.org/officeDocument/2006/relationships/hyperlink" Target="http://www.softwaregroup-bg.com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9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3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03612" y="1199312"/>
            <a:ext cx="7991942" cy="1087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Simulating OOP in JavaScript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03612" y="2362200"/>
            <a:ext cx="7991941" cy="1371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Function Constructor, Prototypes, "this" Object, Classical and Prototypal Model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9345" y="4114800"/>
            <a:ext cx="6439067" cy="2087271"/>
          </a:xfrm>
          <a:effectLst>
            <a:softEdge rad="38100"/>
          </a:effectLst>
        </p:spPr>
      </p:pic>
      <p:sp>
        <p:nvSpPr>
          <p:cNvPr id="2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394605"/>
            <a:ext cx="3187613" cy="363552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735767"/>
            <a:ext cx="3187613" cy="331235"/>
          </a:xfrm>
        </p:spPr>
        <p:txBody>
          <a:bodyPr/>
          <a:lstStyle/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softuni.bg</a:t>
            </a:r>
            <a:endParaRPr lang="en-US" dirty="0"/>
          </a:p>
        </p:txBody>
      </p:sp>
      <p:sp>
        <p:nvSpPr>
          <p:cNvPr id="2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60413" y="4965699"/>
            <a:ext cx="3187614" cy="444343"/>
          </a:xfrm>
        </p:spPr>
        <p:txBody>
          <a:bodyPr/>
          <a:lstStyle/>
          <a:p>
            <a:r>
              <a:rPr lang="en-GB" dirty="0" smtClean="0"/>
              <a:t>Technical Trainers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GB" noProof="1" smtClean="0"/>
              <a:t>SoftUni</a:t>
            </a:r>
            <a:r>
              <a:rPr lang="en-GB" dirty="0" smtClean="0"/>
              <a:t> Team</a:t>
            </a:r>
            <a:endParaRPr lang="en-GB" dirty="0"/>
          </a:p>
        </p:txBody>
      </p:sp>
      <p:pic>
        <p:nvPicPr>
          <p:cNvPr id="25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14992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84" y="993688"/>
            <a:ext cx="3558328" cy="3558328"/>
          </a:xfrm>
          <a:prstGeom prst="rect">
            <a:avLst/>
          </a:prstGeom>
          <a:effectLst>
            <a:outerShdw blurRad="63500" dist="50800" dir="5400000" algn="ctr" rotWithShape="0">
              <a:srgbClr val="000000"/>
            </a:outerShdw>
            <a:reflection blurRad="266700" stA="51000" endPos="0" dist="50800" dir="5400000" sy="-100000" algn="bl" rotWithShape="0"/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30662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new keyword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akbarpasha.files.wordpress.com/2007/03/js_new.jpg?w=6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683" y="1535050"/>
            <a:ext cx="4777530" cy="304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4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does the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dirty="0" smtClean="0"/>
              <a:t> keyword work in JavaScript?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new keyword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2230" y="2563314"/>
            <a:ext cx="9261188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sz="2200" noProof="1">
                <a:solidFill>
                  <a:srgbClr val="FBEEDC"/>
                </a:solidFill>
              </a:rPr>
              <a:t>function newObject(func) {</a:t>
            </a:r>
          </a:p>
          <a:p>
            <a:r>
              <a:rPr lang="en-GB" sz="2200" noProof="1" smtClean="0">
                <a:solidFill>
                  <a:srgbClr val="FBEEDC"/>
                </a:solidFill>
              </a:rPr>
              <a:t>  var </a:t>
            </a:r>
            <a:r>
              <a:rPr lang="en-GB" sz="2200" noProof="1">
                <a:solidFill>
                  <a:srgbClr val="FBEEDC"/>
                </a:solidFill>
              </a:rPr>
              <a:t>args = Array.prototype.slice.call(arguments, 1</a:t>
            </a:r>
            <a:r>
              <a:rPr lang="en-GB" sz="2200" noProof="1" smtClean="0">
                <a:solidFill>
                  <a:srgbClr val="FBEEDC"/>
                </a:solidFill>
              </a:rPr>
              <a:t>);</a:t>
            </a:r>
            <a:endParaRPr lang="en-GB" sz="2200" noProof="1">
              <a:solidFill>
                <a:srgbClr val="FBEEDC"/>
              </a:solidFill>
            </a:endParaRPr>
          </a:p>
          <a:p>
            <a:r>
              <a:rPr lang="en-GB" sz="2200" noProof="1" smtClean="0">
                <a:solidFill>
                  <a:srgbClr val="FBEEDC"/>
                </a:solidFill>
              </a:rPr>
              <a:t>  var </a:t>
            </a:r>
            <a:r>
              <a:rPr lang="en-GB" sz="2200" noProof="1">
                <a:solidFill>
                  <a:srgbClr val="FBEEDC"/>
                </a:solidFill>
              </a:rPr>
              <a:t>object = Object.create(func.prototype);</a:t>
            </a:r>
          </a:p>
          <a:p>
            <a:r>
              <a:rPr lang="en-GB" sz="2200" noProof="1" smtClean="0">
                <a:solidFill>
                  <a:srgbClr val="FBEEDC"/>
                </a:solidFill>
              </a:rPr>
              <a:t>  var </a:t>
            </a:r>
            <a:r>
              <a:rPr lang="en-GB" sz="2200" noProof="1">
                <a:solidFill>
                  <a:srgbClr val="FBEEDC"/>
                </a:solidFill>
              </a:rPr>
              <a:t>result = func.apply(object, args);</a:t>
            </a:r>
          </a:p>
          <a:p>
            <a:endParaRPr lang="en-GB" sz="2200" noProof="1">
              <a:solidFill>
                <a:srgbClr val="FBEEDC"/>
              </a:solidFill>
            </a:endParaRPr>
          </a:p>
          <a:p>
            <a:r>
              <a:rPr lang="en-GB" sz="2200" noProof="1" smtClean="0">
                <a:solidFill>
                  <a:srgbClr val="FBEEDC"/>
                </a:solidFill>
              </a:rPr>
              <a:t>  return </a:t>
            </a:r>
            <a:r>
              <a:rPr lang="en-GB" sz="2200" noProof="1">
                <a:solidFill>
                  <a:srgbClr val="FBEEDC"/>
                </a:solidFill>
              </a:rPr>
              <a:t>(typeof result === 'object' &amp;&amp; result) || object;</a:t>
            </a:r>
          </a:p>
          <a:p>
            <a:r>
              <a:rPr lang="en-GB" sz="2200" noProof="1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9523412" y="1980403"/>
            <a:ext cx="2563580" cy="762798"/>
          </a:xfrm>
          <a:prstGeom prst="wedgeRoundRectCallout">
            <a:avLst>
              <a:gd name="adj1" fmla="val -88068"/>
              <a:gd name="adj2" fmla="val 7086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Get all arguments except the first one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00115" y="3335538"/>
            <a:ext cx="3086877" cy="762798"/>
          </a:xfrm>
          <a:prstGeom prst="wedgeRoundRectCallout">
            <a:avLst>
              <a:gd name="adj1" fmla="val -62374"/>
              <a:gd name="adj2" fmla="val -253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Create a object with prototype func prototype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62418" y="1875459"/>
            <a:ext cx="3099955" cy="690075"/>
          </a:xfrm>
          <a:prstGeom prst="wedgeRoundRectCallout">
            <a:avLst>
              <a:gd name="adj1" fmla="val -1283"/>
              <a:gd name="adj2" fmla="val 20178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Invoke constructor passing the new object as this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462230" y="5368344"/>
            <a:ext cx="9261188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var pesho = newObject(Person, "Peter", "Shmatov");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var pesho2 = new Person("Peter", "Shmatov");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790817" y="5543886"/>
            <a:ext cx="1610938" cy="418356"/>
          </a:xfrm>
          <a:prstGeom prst="wedgeRoundRectCallout">
            <a:avLst>
              <a:gd name="adj1" fmla="val -74759"/>
              <a:gd name="adj2" fmla="val -3562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same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9792773" y="5543886"/>
            <a:ext cx="1610938" cy="418356"/>
          </a:xfrm>
          <a:prstGeom prst="wedgeRoundRectCallout">
            <a:avLst>
              <a:gd name="adj1" fmla="val -99915"/>
              <a:gd name="adj2" fmla="val 4882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same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162418" y="3803280"/>
            <a:ext cx="1499956" cy="731501"/>
          </a:xfrm>
          <a:prstGeom prst="wedgeRoundRectCallout">
            <a:avLst>
              <a:gd name="adj1" fmla="val 57652"/>
              <a:gd name="adj2" fmla="val 46349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Return the new object</a:t>
            </a:r>
            <a:endParaRPr lang="en-US" sz="20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new keyword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23" y="1143000"/>
            <a:ext cx="39814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Prototype Object in JS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84" y="1219200"/>
            <a:ext cx="5996728" cy="337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5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prototype-oriented</a:t>
            </a:r>
            <a:r>
              <a:rPr lang="en-US" dirty="0" smtClean="0"/>
              <a:t> programming language</a:t>
            </a:r>
          </a:p>
          <a:p>
            <a:pPr lvl="1"/>
            <a:r>
              <a:rPr lang="en-US" dirty="0" smtClean="0"/>
              <a:t>Every object has 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hidden property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/>
              <a:t>(parent object)</a:t>
            </a:r>
          </a:p>
          <a:p>
            <a:pPr lvl="1"/>
            <a:r>
              <a:rPr lang="en-US" dirty="0" smtClean="0"/>
              <a:t>E.g.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String.prototype</a:t>
            </a:r>
            <a:r>
              <a:rPr lang="en-US" dirty="0" smtClean="0"/>
              <a:t> holds the String instances functions</a:t>
            </a:r>
          </a:p>
          <a:p>
            <a:r>
              <a:rPr lang="en-US" dirty="0" smtClean="0"/>
              <a:t>Prototypes give properties to all instances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 smtClean="0"/>
              <a:t> type is the parent of all objects</a:t>
            </a:r>
          </a:p>
          <a:p>
            <a:pPr lvl="2"/>
            <a:r>
              <a:rPr lang="en-US" dirty="0" smtClean="0"/>
              <a:t>Every object inherits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dirty="0" smtClean="0"/>
              <a:t> and has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dirty="0" smtClean="0"/>
              <a:t> method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</a:p>
          <a:p>
            <a:pPr lvl="1"/>
            <a:r>
              <a:rPr lang="en-GB" dirty="0"/>
              <a:t>Specifies the function that creates an object's </a:t>
            </a:r>
            <a:r>
              <a:rPr lang="en-GB" dirty="0" smtClean="0"/>
              <a:t>prototype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When adding properties to a prototype,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all instances </a:t>
            </a:r>
            <a:r>
              <a:rPr lang="en-US" sz="3200" dirty="0" smtClean="0"/>
              <a:t>will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get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Prototype Object - Example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18322" y="2057400"/>
            <a:ext cx="10257690" cy="41326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String.prototype.repeat</a:t>
            </a:r>
            <a:r>
              <a:rPr lang="en-US" sz="2400" noProof="1" smtClean="0">
                <a:solidFill>
                  <a:srgbClr val="FBEEDC"/>
                </a:solidFill>
              </a:rPr>
              <a:t> = function (count) {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  var str, i;  </a:t>
            </a:r>
          </a:p>
          <a:p>
            <a:pPr>
              <a:lnSpc>
                <a:spcPct val="110000"/>
              </a:lnSpc>
            </a:pPr>
            <a:r>
              <a:rPr lang="en-US" sz="2400" noProof="1">
                <a:solidFill>
                  <a:srgbClr val="FBEEDC"/>
                </a:solidFill>
              </a:rPr>
              <a:t> </a:t>
            </a:r>
            <a:r>
              <a:rPr lang="en-US" sz="2400" noProof="1" smtClean="0">
                <a:solidFill>
                  <a:srgbClr val="FBEEDC"/>
                </a:solidFill>
              </a:rPr>
              <a:t> str = '';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  for (i = 0; i &lt; count; i += 1) {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    str +=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400" noProof="1" smtClean="0">
                <a:solidFill>
                  <a:srgbClr val="FBEEDC"/>
                </a:solidFill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  return str;</a:t>
            </a: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};</a:t>
            </a:r>
          </a:p>
          <a:p>
            <a:pPr>
              <a:lnSpc>
                <a:spcPct val="110000"/>
              </a:lnSpc>
            </a:pPr>
            <a:endParaRPr lang="en-US" sz="2400" noProof="1">
              <a:solidFill>
                <a:srgbClr val="FBEEDC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noProof="1" smtClean="0">
                <a:solidFill>
                  <a:srgbClr val="FBEEDC"/>
                </a:solidFill>
              </a:rPr>
              <a:t>var s = "hi".repeat(2); // "hihi"</a:t>
            </a:r>
            <a:endParaRPr lang="en-US" sz="2400" noProof="1">
              <a:solidFill>
                <a:srgbClr val="FBEEDC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08812" y="2743200"/>
            <a:ext cx="3841054" cy="933731"/>
          </a:xfrm>
          <a:prstGeom prst="wedgeRoundRectCallout">
            <a:avLst>
              <a:gd name="adj1" fmla="val -99884"/>
              <a:gd name="adj2" fmla="val -7582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Add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repeat(count)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method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to all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string objects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91236" y="4123703"/>
            <a:ext cx="2698054" cy="933731"/>
          </a:xfrm>
          <a:prstGeom prst="wedgeRoundRectCallout">
            <a:avLst>
              <a:gd name="adj1" fmla="val -122888"/>
              <a:gd name="adj2" fmla="val -6539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Here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means </a:t>
            </a:r>
            <a:b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string itself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2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r>
              <a:rPr lang="en-US" dirty="0" smtClean="0"/>
              <a:t>Prototypes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6363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98" y="1143000"/>
            <a:ext cx="5524500" cy="31051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21291728">
            <a:off x="3808412" y="1600200"/>
            <a:ext cx="1903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235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Attaching Properties and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84" y="1447800"/>
            <a:ext cx="4472728" cy="3005960"/>
          </a:xfrm>
          <a:prstGeom prst="roundRect">
            <a:avLst>
              <a:gd name="adj" fmla="val 2119"/>
            </a:avLst>
          </a:prstGeom>
        </p:spPr>
      </p:pic>
    </p:spTree>
    <p:extLst>
      <p:ext uri="{BB962C8B-B14F-4D97-AF65-F5344CB8AC3E}">
        <p14:creationId xmlns:p14="http://schemas.microsoft.com/office/powerpoint/2010/main" val="397916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Objects can also define custom state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Custom properties that only instances of this type have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keyword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 smtClean="0"/>
              <a:t>to attach properties to object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Members – Properties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5836" y="3292257"/>
            <a:ext cx="1021397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function Person(name, age)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this._name</a:t>
            </a:r>
            <a:r>
              <a:rPr lang="en-US" sz="2200" noProof="1" smtClean="0">
                <a:solidFill>
                  <a:srgbClr val="FBEEDC"/>
                </a:solidFill>
              </a:rPr>
              <a:t> = name;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this._age</a:t>
            </a:r>
            <a:r>
              <a:rPr lang="en-US" sz="2200" noProof="1" smtClean="0">
                <a:solidFill>
                  <a:srgbClr val="FBEEDC"/>
                </a:solidFill>
              </a:rPr>
              <a:t> = age;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var maria = new Person("Mariika", 18);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console.log(maria._name);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Mari</a:t>
            </a:r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ika</a:t>
            </a:r>
            <a:endParaRPr lang="en-US" sz="2200" noProof="1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maria._name = "Peter";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console.log(maria._name);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Peter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Object-Oriented Programming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 smtClean="0"/>
              <a:t>Is there OOP in JavaScript?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Classical OOP in JavaScript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Prototypes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Object </a:t>
            </a:r>
            <a:r>
              <a:rPr lang="en-US" sz="3000" dirty="0"/>
              <a:t>Properties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Function </a:t>
            </a:r>
            <a:r>
              <a:rPr lang="en-US" sz="3000" dirty="0" smtClean="0"/>
              <a:t>Constructors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/>
              <a:t>The value of the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3000" dirty="0" smtClean="0"/>
              <a:t> object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Prototypal </a:t>
            </a:r>
            <a:r>
              <a:rPr lang="en-US" sz="3200" dirty="0" smtClean="0"/>
              <a:t>OOP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362200"/>
            <a:ext cx="3618905" cy="36406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4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Property values can be either variables or functions</a:t>
            </a:r>
          </a:p>
          <a:p>
            <a:pPr lvl="1"/>
            <a:r>
              <a:rPr lang="en-US" dirty="0" smtClean="0"/>
              <a:t>Functions attached to object are called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methods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Members -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2" y="2590800"/>
            <a:ext cx="10439400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function Person(name, age)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this._name = name;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this._age = age;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this.sayHello</a:t>
            </a:r>
            <a:r>
              <a:rPr lang="en-US" sz="2200" noProof="1" smtClean="0">
                <a:solidFill>
                  <a:srgbClr val="FBEEDC"/>
                </a:solidFill>
              </a:rPr>
              <a:t> = function()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 console.log("My name is " + this._name + </a:t>
            </a:r>
          </a:p>
          <a:p>
            <a:r>
              <a:rPr lang="en-US" sz="2200" noProof="1">
                <a:solidFill>
                  <a:srgbClr val="FBEEDC"/>
                </a:solidFill>
              </a:rPr>
              <a:t> </a:t>
            </a:r>
            <a:r>
              <a:rPr lang="en-US" sz="2200" noProof="1" smtClean="0">
                <a:solidFill>
                  <a:srgbClr val="FBEEDC"/>
                </a:solidFill>
              </a:rPr>
              <a:t>       " and I'm " + this._age + "-years old");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</a:p>
          <a:p>
            <a:endParaRPr lang="en-US" sz="2200" noProof="1" smtClean="0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var maria = new Person("Maria", 18);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maria.sayHello();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My name is Maria and I'm 18-years old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0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053" y="1828800"/>
            <a:ext cx="3690790" cy="24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284" y="4224776"/>
            <a:ext cx="11178328" cy="1568497"/>
          </a:xfrm>
        </p:spPr>
        <p:txBody>
          <a:bodyPr/>
          <a:lstStyle/>
          <a:p>
            <a:r>
              <a:rPr lang="en-US" dirty="0" smtClean="0"/>
              <a:t>Attaching Methods</a:t>
            </a:r>
            <a:br>
              <a:rPr lang="en-US" dirty="0" smtClean="0"/>
            </a:br>
            <a:r>
              <a:rPr lang="en-US" dirty="0" smtClean="0"/>
              <a:t>to the Prototype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35" y="1474608"/>
            <a:ext cx="2486026" cy="24065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888846"/>
            <a:ext cx="1752600" cy="17526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47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Attaching methods in the object constructor is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tricky operation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Its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slow</a:t>
            </a:r>
            <a:r>
              <a:rPr lang="en-US" dirty="0" smtClean="0"/>
              <a:t> (repeated at each object creation)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Every object has a different (duplicated) function instance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Attaching Methods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676163" y="3200400"/>
            <a:ext cx="883785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function Person(name, age)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this.introduce</a:t>
            </a:r>
            <a:r>
              <a:rPr lang="en-US" sz="2200" noProof="1" smtClean="0">
                <a:solidFill>
                  <a:srgbClr val="FBEEDC"/>
                </a:solidFill>
              </a:rPr>
              <a:t> = function() { 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 return 'Name: ' + name + ', Age: ' + age;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};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76943" y="5292804"/>
            <a:ext cx="8831762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rgbClr val="FBEEDC"/>
                </a:solidFill>
              </a:rPr>
              <a:t>var p1 = new Person();</a:t>
            </a:r>
          </a:p>
          <a:p>
            <a:r>
              <a:rPr lang="en-US" sz="2200" dirty="0">
                <a:solidFill>
                  <a:srgbClr val="FBEEDC"/>
                </a:solidFill>
              </a:rPr>
              <a:t>var p2 = new Person();</a:t>
            </a:r>
          </a:p>
          <a:p>
            <a:r>
              <a:rPr lang="en-US" sz="2200" dirty="0" smtClean="0">
                <a:solidFill>
                  <a:srgbClr val="FBEEDC"/>
                </a:solidFill>
              </a:rPr>
              <a:t>console.log(p1.introduce </a:t>
            </a:r>
            <a:r>
              <a:rPr lang="en-US" sz="2200" dirty="0">
                <a:solidFill>
                  <a:srgbClr val="FBEEDC"/>
                </a:solidFill>
              </a:rPr>
              <a:t>=== </a:t>
            </a:r>
            <a:r>
              <a:rPr lang="en-US" sz="2200" dirty="0" smtClean="0">
                <a:solidFill>
                  <a:srgbClr val="FBEEDC"/>
                </a:solidFill>
              </a:rPr>
              <a:t>p2.introduce); // </a:t>
            </a:r>
            <a:r>
              <a:rPr lang="en-US" sz="2200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2545688"/>
          </a:xfrm>
        </p:spPr>
        <p:txBody>
          <a:bodyPr>
            <a:spAutoFit/>
          </a:bodyPr>
          <a:lstStyle/>
          <a:p>
            <a:r>
              <a:rPr lang="en-US" dirty="0" smtClean="0"/>
              <a:t>Instead of attaching the methods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this </a:t>
            </a:r>
            <a:r>
              <a:rPr lang="en-US" dirty="0" smtClean="0"/>
              <a:t>in the constructor</a:t>
            </a:r>
          </a:p>
          <a:p>
            <a:pPr lvl="1"/>
            <a:r>
              <a:rPr lang="en-US" dirty="0" smtClean="0"/>
              <a:t>Attach them to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of the constructor</a:t>
            </a:r>
          </a:p>
          <a:p>
            <a:r>
              <a:rPr lang="en-US" dirty="0" smtClean="0"/>
              <a:t>Methods attached to constructor's prototype are created exactly once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Better Method Attachment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4212" y="4540984"/>
            <a:ext cx="4495800" cy="1631216"/>
          </a:xfrm>
          <a:prstGeom prst="rect">
            <a:avLst/>
          </a:prstGeom>
          <a:solidFill>
            <a:schemeClr val="accent2">
              <a:lumMod val="60000"/>
              <a:lumOff val="40000"/>
              <a:alpha val="15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000" b="1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/>
              <a:t>function Person(name, age) {</a:t>
            </a:r>
          </a:p>
          <a:p>
            <a:r>
              <a:rPr lang="en-US" noProof="1" smtClean="0"/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this.sayHello</a:t>
            </a:r>
            <a:r>
              <a:rPr lang="en-US" noProof="1" smtClean="0"/>
              <a:t> = function() {</a:t>
            </a:r>
          </a:p>
          <a:p>
            <a:r>
              <a:rPr lang="en-US" noProof="1" smtClean="0"/>
              <a:t>    // ...</a:t>
            </a:r>
          </a:p>
          <a:p>
            <a:r>
              <a:rPr lang="en-US" noProof="1" smtClean="0"/>
              <a:t>  }</a:t>
            </a:r>
          </a:p>
          <a:p>
            <a:r>
              <a:rPr lang="en-US" noProof="1" smtClean="0"/>
              <a:t>}</a:t>
            </a:r>
            <a:endParaRPr lang="en-US" noProof="1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561012" y="4540984"/>
            <a:ext cx="5929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function Person(name, age) { }</a:t>
            </a:r>
          </a:p>
          <a:p>
            <a:endParaRPr lang="en-US" noProof="1" smtClean="0">
              <a:solidFill>
                <a:srgbClr val="FBEEDC"/>
              </a:solidFill>
            </a:endParaRPr>
          </a:p>
          <a:p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Person.prototype.sayHello</a:t>
            </a:r>
            <a:r>
              <a:rPr lang="en-US" noProof="1" smtClean="0">
                <a:solidFill>
                  <a:srgbClr val="FBEEDC"/>
                </a:solidFill>
              </a:rPr>
              <a:t> = function()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// ...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</a:t>
            </a:r>
            <a:endParaRPr lang="en-US" noProof="1">
              <a:solidFill>
                <a:srgbClr val="FBEED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777" y="3862988"/>
            <a:ext cx="559412" cy="5391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55" y="3843836"/>
            <a:ext cx="558313" cy="5583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284" y="4224776"/>
            <a:ext cx="11178328" cy="1568497"/>
          </a:xfrm>
        </p:spPr>
        <p:txBody>
          <a:bodyPr/>
          <a:lstStyle/>
          <a:p>
            <a:r>
              <a:rPr lang="en-US" dirty="0" smtClean="0"/>
              <a:t>Attaching Methods</a:t>
            </a:r>
            <a:br>
              <a:rPr lang="en-US" dirty="0" smtClean="0"/>
            </a:br>
            <a:r>
              <a:rPr lang="en-US" dirty="0" smtClean="0"/>
              <a:t>to the Prototype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435" y="1474608"/>
            <a:ext cx="2486026" cy="24065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888846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95128"/>
            <a:ext cx="11771398" cy="4753985"/>
          </a:xfrm>
        </p:spPr>
        <p:txBody>
          <a:bodyPr wrap="square">
            <a:spAutoFit/>
          </a:bodyPr>
          <a:lstStyle/>
          <a:p>
            <a:r>
              <a:rPr lang="en-US" sz="3000" dirty="0"/>
              <a:t>Attaching to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marL="715963" lvl="1" indent="-338138">
              <a:buBlip>
                <a:blip r:embed="rId2"/>
              </a:buBlip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Code closer to other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languages</a:t>
            </a:r>
          </a:p>
          <a:p>
            <a:pPr marL="715963" lvl="1" indent="-338138">
              <a:buBlip>
                <a:blip r:embed="rId2"/>
              </a:buBlip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Hidden data</a:t>
            </a:r>
          </a:p>
          <a:p>
            <a:pPr marL="715963" lvl="1" indent="-338138">
              <a:buBlip>
                <a:blip r:embed="rId3"/>
              </a:buBlip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Not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good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2400"/>
              </a:spcBef>
            </a:pPr>
            <a:endParaRPr lang="en-US" sz="3000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JavaScript is NO other language!</a:t>
            </a:r>
          </a:p>
          <a:p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Hidden data is not a big problem. Prefix "hidden" data with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30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Pros and Cons when Attaching Methods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64042" y="1195127"/>
            <a:ext cx="5697769" cy="2376411"/>
          </a:xfrm>
          <a:prstGeom prst="rect">
            <a:avLst/>
          </a:prstGeom>
        </p:spPr>
        <p:txBody>
          <a:bodyPr vert="horz" wrap="square" lIns="108000" tIns="36000" rIns="108000" bIns="36000" rtlCol="0">
            <a:sp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Attaching to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prototype</a:t>
            </a:r>
          </a:p>
          <a:p>
            <a:pPr marL="715963" lvl="2" indent="-412750">
              <a:buClr>
                <a:srgbClr val="F2B254"/>
              </a:buClr>
              <a:buSzPct val="100000"/>
              <a:buBlip>
                <a:blip r:embed="rId2"/>
              </a:buBlip>
            </a:pP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Using JavaScript as it is meant</a:t>
            </a:r>
          </a:p>
          <a:p>
            <a:pPr marL="715963" lvl="2" indent="-412750">
              <a:buClr>
                <a:srgbClr val="F2B254"/>
              </a:buClr>
              <a:buSzPct val="100000"/>
              <a:buBlip>
                <a:blip r:embed="rId3"/>
              </a:buBlip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No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hidden data</a:t>
            </a:r>
          </a:p>
          <a:p>
            <a:pPr marL="715963" lvl="2" indent="-412750">
              <a:buClr>
                <a:srgbClr val="F2B254"/>
              </a:buClr>
              <a:buSzPct val="100000"/>
              <a:buBlip>
                <a:blip r:embed="rId2"/>
              </a:buBlip>
            </a:pP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A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way better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performance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30" y="1447800"/>
            <a:ext cx="5993236" cy="344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5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is a special kind of object</a:t>
            </a:r>
          </a:p>
          <a:p>
            <a:pPr lvl="1"/>
            <a:r>
              <a:rPr lang="en-US" dirty="0" smtClean="0"/>
              <a:t>It is available everywhere in JavaScript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has different meaning in different contexts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object can have two different values: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parent scope</a:t>
            </a:r>
          </a:p>
          <a:p>
            <a:pPr lvl="2"/>
            <a:r>
              <a:rPr lang="en-US" dirty="0" smtClean="0"/>
              <a:t>The value of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containing scope</a:t>
            </a:r>
          </a:p>
          <a:p>
            <a:pPr lvl="2"/>
            <a:r>
              <a:rPr lang="en-US" dirty="0" smtClean="0"/>
              <a:t>If none of the parents is object,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its value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concrete object</a:t>
            </a:r>
          </a:p>
          <a:p>
            <a:pPr lvl="2"/>
            <a:r>
              <a:rPr lang="en-US" dirty="0" smtClean="0"/>
              <a:t>When 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7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executed over a function, without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operator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refers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parent scope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his</a:t>
            </a:r>
            <a:r>
              <a:rPr lang="en-US" dirty="0" smtClean="0"/>
              <a:t> in Function Scope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9722" y="2615148"/>
            <a:ext cx="1056249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function Person(name) {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400" noProof="1" smtClean="0">
                <a:solidFill>
                  <a:srgbClr val="FBEEDC"/>
                </a:solidFill>
              </a:rPr>
              <a:t>._name = name;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400" noProof="1" smtClean="0">
                <a:solidFill>
                  <a:srgbClr val="FBEEDC"/>
                </a:solidFill>
              </a:rPr>
              <a:t>.getName = function getPersonName() {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  return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this</a:t>
            </a:r>
            <a:r>
              <a:rPr lang="en-US" sz="2400" noProof="1" smtClean="0">
                <a:solidFill>
                  <a:srgbClr val="FBEEDC"/>
                </a:solidFill>
              </a:rPr>
              <a:t>._name;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} 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var p = new Person("Gosho");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var getName = p.getName;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console.log(p.getName());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// Gosho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console.log(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getName()</a:t>
            </a:r>
            <a:r>
              <a:rPr lang="en-US" sz="2400" noProof="1" smtClean="0">
                <a:solidFill>
                  <a:srgbClr val="FBEEDC"/>
                </a:solidFill>
              </a:rPr>
              <a:t>);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// undefined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5812" y="4041419"/>
            <a:ext cx="2895600" cy="982047"/>
          </a:xfrm>
          <a:prstGeom prst="wedgeRoundRectCallout">
            <a:avLst>
              <a:gd name="adj1" fmla="val -80313"/>
              <a:gd name="adj2" fmla="val 11326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Here </a:t>
            </a:r>
            <a:r>
              <a:rPr lang="en-US" sz="26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means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object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861412" y="5218740"/>
            <a:ext cx="3719400" cy="957029"/>
          </a:xfrm>
          <a:prstGeom prst="wedgeRoundRectCallout">
            <a:avLst>
              <a:gd name="adj1" fmla="val -71340"/>
              <a:gd name="adj2" fmla="val 43881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Here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</a:t>
            </a: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means its parent scope (window)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GB" dirty="0" smtClean="0"/>
              <a:t>And How It Works in JavaScript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84" y="1295400"/>
            <a:ext cx="5691928" cy="37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/>
              <a:t> Function 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484" y="1219200"/>
            <a:ext cx="5691928" cy="32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5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doesn't make a closure</a:t>
            </a:r>
            <a:endParaRPr lang="en-US" dirty="0"/>
          </a:p>
          <a:p>
            <a:r>
              <a:rPr lang="en-US" dirty="0" smtClean="0"/>
              <a:t>The only way to make closure is to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cache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in another variable</a:t>
            </a:r>
          </a:p>
          <a:p>
            <a:r>
              <a:rPr lang="en-US" dirty="0" smtClean="0"/>
              <a:t>Then we can call functions without context</a:t>
            </a:r>
          </a:p>
          <a:p>
            <a:r>
              <a:rPr lang="en-US" dirty="0" smtClean="0"/>
              <a:t>Doesn't work for methods attached to the prototype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 – caching this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2036" y="3475386"/>
            <a:ext cx="10061576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function Person(name)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var self = this;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noProof="1" smtClean="0">
                <a:solidFill>
                  <a:srgbClr val="FBEEDC"/>
                </a:solidFill>
              </a:rPr>
              <a:t>._name = name;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noProof="1" smtClean="0">
                <a:solidFill>
                  <a:srgbClr val="FBEEDC"/>
                </a:solidFill>
              </a:rPr>
              <a:t>.getName = function getPersonName() {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return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self</a:t>
            </a:r>
            <a:r>
              <a:rPr lang="en-US" noProof="1" smtClean="0">
                <a:solidFill>
                  <a:srgbClr val="FBEEDC"/>
                </a:solidFill>
              </a:rPr>
              <a:t>._name;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 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var p = new Person("Peter");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var getPersonName = p.getName;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console.log(getPersonName());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Logs: Peter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49521" y="3428654"/>
            <a:ext cx="2514600" cy="914402"/>
          </a:xfrm>
          <a:prstGeom prst="wedgeRoundRectCallout">
            <a:avLst>
              <a:gd name="adj1" fmla="val -93468"/>
              <a:gd name="adj2" fmla="val 13252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Creating closure (holding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JavaScript cannot limit function to be used only as constructors</a:t>
            </a:r>
          </a:p>
          <a:p>
            <a:pPr lvl="1"/>
            <a:r>
              <a:rPr lang="en-US" sz="3000" dirty="0" smtClean="0"/>
              <a:t>JavaScript was designed for simple UI purposes</a:t>
            </a:r>
          </a:p>
          <a:p>
            <a:r>
              <a:rPr lang="en-US" sz="3200" dirty="0" smtClean="0"/>
              <a:t>To </a:t>
            </a:r>
            <a:r>
              <a:rPr lang="en-US" sz="3200" dirty="0"/>
              <a:t>mark something as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contructor</a:t>
            </a:r>
            <a:r>
              <a:rPr lang="en-US" sz="3200" dirty="0" smtClean="0"/>
              <a:t>, name </a:t>
            </a:r>
            <a:r>
              <a:rPr lang="en-US" sz="3200" dirty="0"/>
              <a:t>it </a:t>
            </a:r>
            <a:r>
              <a:rPr lang="en-US" sz="3200" dirty="0" smtClean="0"/>
              <a:t>in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PascalCase</a:t>
            </a:r>
          </a:p>
          <a:p>
            <a:pPr marL="609494" lvl="2" indent="-304747">
              <a:buClr>
                <a:srgbClr val="F2B254"/>
              </a:buClr>
              <a:buSzPct val="100000"/>
            </a:pPr>
            <a:r>
              <a:rPr lang="en-US" dirty="0" smtClean="0"/>
              <a:t>Convention: </a:t>
            </a:r>
            <a:r>
              <a:rPr lang="en-US" noProof="1" smtClean="0"/>
              <a:t>PascalCase-named</a:t>
            </a:r>
            <a:r>
              <a:rPr lang="en-US" dirty="0" smtClean="0"/>
              <a:t> </a:t>
            </a:r>
            <a:r>
              <a:rPr lang="en-US" dirty="0"/>
              <a:t>functions </a:t>
            </a:r>
            <a:r>
              <a:rPr lang="en-US" dirty="0" smtClean="0"/>
              <a:t>should be called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Constructors – call without new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85836" y="3886200"/>
            <a:ext cx="10213976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00" noProof="1" smtClean="0">
                <a:solidFill>
                  <a:srgbClr val="FBEEDC"/>
                </a:solidFill>
              </a:rPr>
              <a:t>function Person(name) {</a:t>
            </a:r>
          </a:p>
          <a:p>
            <a:r>
              <a:rPr lang="en-US" sz="23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300" noProof="1" smtClean="0">
                <a:solidFill>
                  <a:srgbClr val="FBEEDC"/>
                </a:solidFill>
              </a:rPr>
              <a:t>this._name = name;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this.getName = function getPersonName() {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return this._name;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}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} 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var p = Person("Peter");</a:t>
            </a:r>
            <a:endParaRPr lang="en-US" sz="23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00160" y="5512904"/>
            <a:ext cx="4509052" cy="609600"/>
          </a:xfrm>
          <a:prstGeom prst="wedgeRoundRectCallout">
            <a:avLst>
              <a:gd name="adj1" fmla="val -64790"/>
              <a:gd name="adj2" fmla="val 62044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What will be the value of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3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148576"/>
            <a:ext cx="8938472" cy="1568497"/>
          </a:xfrm>
        </p:spPr>
        <p:txBody>
          <a:bodyPr/>
          <a:lstStyle/>
          <a:p>
            <a:r>
              <a:rPr lang="bg-BG" dirty="0" smtClean="0"/>
              <a:t> </a:t>
            </a:r>
            <a:r>
              <a:rPr lang="en-US" dirty="0" smtClean="0"/>
              <a:t>Invoking Function Constructors Without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printmediacentr.com/files/2011/05/Dont-Try-This-At-Home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84" y="1202939"/>
            <a:ext cx="6758728" cy="256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1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1370012" y="3348756"/>
            <a:ext cx="7924800" cy="1372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5212" y="2819400"/>
            <a:ext cx="10058400" cy="33027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11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function Person(name, age) {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noProof="1" smtClean="0">
                <a:solidFill>
                  <a:srgbClr val="FBEEDC"/>
                </a:solidFill>
              </a:rPr>
              <a:t>  if (!(this instanceof arguments.callee)) {</a:t>
            </a:r>
          </a:p>
          <a:p>
            <a:pPr>
              <a:lnSpc>
                <a:spcPct val="110000"/>
              </a:lnSpc>
            </a:pPr>
            <a:r>
              <a:rPr lang="en-US" sz="2600" noProof="1">
                <a:solidFill>
                  <a:srgbClr val="FBEEDC"/>
                </a:solidFill>
              </a:rPr>
              <a:t> </a:t>
            </a:r>
            <a:r>
              <a:rPr lang="en-US" sz="2600" noProof="1" smtClean="0">
                <a:solidFill>
                  <a:srgbClr val="FBEEDC"/>
                </a:solidFill>
              </a:rPr>
              <a:t>   return new arguments.callee(name, age);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600" noProof="1" smtClean="0">
                <a:solidFill>
                  <a:srgbClr val="FBEEDC"/>
                </a:solidFill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this._name = name;</a:t>
            </a:r>
          </a:p>
          <a:p>
            <a:pPr>
              <a:lnSpc>
                <a:spcPct val="11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  this._age = age;</a:t>
            </a:r>
          </a:p>
          <a:p>
            <a:pPr>
              <a:lnSpc>
                <a:spcPct val="110000"/>
              </a:lnSpc>
            </a:pPr>
            <a:r>
              <a:rPr lang="en-US" sz="2600" noProof="1" smtClean="0">
                <a:solidFill>
                  <a:srgbClr val="FBEEDC"/>
                </a:solidFill>
              </a:rPr>
              <a:t>}</a:t>
            </a:r>
            <a:endParaRPr lang="en-US" sz="2600" noProof="1">
              <a:solidFill>
                <a:srgbClr val="FBEEDC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 Resig (jQuery) designed a simple way to check if the function is not used as constructor: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 Fix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71902" y="4842468"/>
            <a:ext cx="4648200" cy="1069833"/>
          </a:xfrm>
          <a:prstGeom prst="wedgeRoundRectCallout">
            <a:avLst>
              <a:gd name="adj1" fmla="val -46289"/>
              <a:gd name="adj2" fmla="val -99297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is not of type the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function,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call the function with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US" dirty="0" smtClean="0"/>
              <a:t>John Resig Constructor Fix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446212" y="57887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http://www.robertnyman.com/images/0701/pro-javascript-techniq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96" y="990600"/>
            <a:ext cx="3716904" cy="371690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45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6212" y="4800600"/>
            <a:ext cx="8938472" cy="1600200"/>
          </a:xfrm>
        </p:spPr>
        <p:txBody>
          <a:bodyPr/>
          <a:lstStyle/>
          <a:p>
            <a:r>
              <a:rPr lang="en-US" dirty="0" smtClean="0"/>
              <a:t>Function Constructors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with Modules</a:t>
            </a:r>
            <a:endParaRPr lang="en-US" dirty="0"/>
          </a:p>
        </p:txBody>
      </p:sp>
      <p:pic>
        <p:nvPicPr>
          <p:cNvPr id="5122" name="Picture 2" descr="http://www.aviyehuda.com/images/js_enc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84" y="1219200"/>
            <a:ext cx="4320328" cy="324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8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4803777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Function constructors can be put inside a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module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Introduces a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better abstraction </a:t>
            </a:r>
            <a:r>
              <a:rPr lang="en-US" sz="3000" dirty="0" smtClean="0"/>
              <a:t>of the code</a:t>
            </a:r>
          </a:p>
          <a:p>
            <a:pPr lvl="1">
              <a:lnSpc>
                <a:spcPct val="110000"/>
              </a:lnSpc>
            </a:pPr>
            <a:r>
              <a:rPr lang="en-US" sz="3000" dirty="0" smtClean="0"/>
              <a:t>Allows to </a:t>
            </a: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</a:rPr>
              <a:t>hide constants and functions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 with Modules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180012" y="1349038"/>
            <a:ext cx="64008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noProof="1" smtClean="0">
                <a:solidFill>
                  <a:srgbClr val="FBEEDC"/>
                </a:solidFill>
              </a:rPr>
              <a:t>var Person = (function () {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var MAX_NAME_LENGTH = 50;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private const</a:t>
            </a:r>
          </a:p>
          <a:p>
            <a:pPr>
              <a:spcBef>
                <a:spcPts val="1800"/>
              </a:spcBef>
            </a:pPr>
            <a:r>
              <a:rPr lang="en-US" noProof="1" smtClean="0">
                <a:solidFill>
                  <a:srgbClr val="FBEEDC"/>
                </a:solidFill>
              </a:rPr>
              <a:t>  function Person(name) {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constructor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  this._name = name;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  }</a:t>
            </a:r>
          </a:p>
          <a:p>
            <a:pPr>
              <a:spcBef>
                <a:spcPts val="1800"/>
              </a:spcBef>
            </a:pPr>
            <a:r>
              <a:rPr lang="en-US" noProof="1" smtClean="0">
                <a:solidFill>
                  <a:srgbClr val="FBEEDC"/>
                </a:solidFill>
              </a:rPr>
              <a:t>  Person.prototype.walk =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public method </a:t>
            </a:r>
          </a:p>
          <a:p>
            <a:pPr>
              <a:spcBef>
                <a:spcPts val="600"/>
              </a:spcBef>
            </a:pPr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function (distance) { … };</a:t>
            </a:r>
          </a:p>
          <a:p>
            <a:pPr>
              <a:spcBef>
                <a:spcPts val="1800"/>
              </a:spcBef>
            </a:pPr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function calcDistance(…) {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private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  …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// function hidden in the module</a:t>
            </a:r>
          </a:p>
          <a:p>
            <a:r>
              <a:rPr lang="en-US" noProof="1">
                <a:solidFill>
                  <a:srgbClr val="FBEEDC"/>
                </a:solidFill>
              </a:rPr>
              <a:t> </a:t>
            </a:r>
            <a:r>
              <a:rPr lang="en-US" noProof="1" smtClean="0">
                <a:solidFill>
                  <a:srgbClr val="FBEEDC"/>
                </a:solidFill>
              </a:rPr>
              <a:t> }</a:t>
            </a:r>
          </a:p>
          <a:p>
            <a:pPr>
              <a:spcBef>
                <a:spcPts val="1800"/>
              </a:spcBef>
            </a:pPr>
            <a:r>
              <a:rPr lang="en-US" noProof="1" smtClean="0">
                <a:solidFill>
                  <a:srgbClr val="FBEEDC"/>
                </a:solidFill>
              </a:rPr>
              <a:t>  return Person;</a:t>
            </a:r>
          </a:p>
          <a:p>
            <a:r>
              <a:rPr lang="en-US" noProof="1" smtClean="0">
                <a:solidFill>
                  <a:srgbClr val="FBEEDC"/>
                </a:solidFill>
              </a:rPr>
              <a:t>}());</a:t>
            </a:r>
            <a:endParaRPr lang="en-US" noProof="1">
              <a:solidFill>
                <a:srgbClr val="FBEED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084" y="4953000"/>
            <a:ext cx="11635528" cy="820600"/>
          </a:xfrm>
        </p:spPr>
        <p:txBody>
          <a:bodyPr/>
          <a:lstStyle/>
          <a:p>
            <a:r>
              <a:rPr lang="en-US" dirty="0" smtClean="0"/>
              <a:t>Function Constructors with Modules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idx="1"/>
          </p:nvPr>
        </p:nvSpPr>
        <p:spPr>
          <a:xfrm>
            <a:off x="1598612" y="5813590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" name="Picture 2" descr="http://www.aviyehuda.com/images/js_enc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08" y="1219200"/>
            <a:ext cx="4496080" cy="337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90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98612" y="4755799"/>
            <a:ext cx="8938472" cy="820600"/>
          </a:xfrm>
        </p:spPr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body" idx="1"/>
          </p:nvPr>
        </p:nvSpPr>
        <p:spPr>
          <a:xfrm>
            <a:off x="554884" y="5670199"/>
            <a:ext cx="11025928" cy="654401"/>
          </a:xfrm>
        </p:spPr>
        <p:txBody>
          <a:bodyPr/>
          <a:lstStyle/>
          <a:p>
            <a:r>
              <a:rPr lang="en-US" sz="3600" dirty="0" smtClean="0"/>
              <a:t>What to Do When We Want to Hide Something?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884" y="1066800"/>
            <a:ext cx="4167928" cy="334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2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 means that the application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constructed as a set of objects</a:t>
            </a:r>
          </a:p>
          <a:p>
            <a:pPr lvl="1"/>
            <a:r>
              <a:rPr lang="en-US" dirty="0" smtClean="0"/>
              <a:t>Each object has its purpose</a:t>
            </a:r>
          </a:p>
          <a:p>
            <a:pPr lvl="1"/>
            <a:r>
              <a:rPr lang="en-US" dirty="0" smtClean="0"/>
              <a:t>Each object can hold other objects</a:t>
            </a:r>
          </a:p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prototype-oriented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Uses prototypes to define its properties</a:t>
            </a:r>
          </a:p>
          <a:p>
            <a:pPr lvl="1"/>
            <a:r>
              <a:rPr lang="en-US" dirty="0" smtClean="0"/>
              <a:t>Does not have definition for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constructor</a:t>
            </a:r>
          </a:p>
          <a:p>
            <a:pPr lvl="2"/>
            <a:r>
              <a:rPr lang="en-US" dirty="0" smtClean="0"/>
              <a:t>ECMAScript 6 will introduce classes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function constructor is wrapped inside a module:</a:t>
            </a:r>
          </a:p>
          <a:p>
            <a:pPr lvl="1"/>
            <a:r>
              <a:rPr lang="en-US" dirty="0" smtClean="0"/>
              <a:t>The module can hold hidden functions</a:t>
            </a:r>
          </a:p>
          <a:p>
            <a:pPr lvl="1"/>
            <a:r>
              <a:rPr lang="en-US" dirty="0" smtClean="0"/>
              <a:t>The function constructor can use these hidden functions</a:t>
            </a:r>
          </a:p>
          <a:p>
            <a:r>
              <a:rPr lang="en-US" dirty="0" smtClean="0"/>
              <a:t>Yet, to use these functions as object methods, we should 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apply(…)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call(…)</a:t>
            </a:r>
          </a:p>
          <a:p>
            <a:pPr lvl="1"/>
            <a:r>
              <a:rPr lang="en-US" dirty="0"/>
              <a:t>In order to pass correct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  <a:p>
            <a:pPr lvl="1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8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Functions: Example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062036" y="1143000"/>
            <a:ext cx="10061576" cy="53091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300" noProof="1" smtClean="0">
                <a:solidFill>
                  <a:srgbClr val="FBEEDC"/>
                </a:solidFill>
              </a:rPr>
              <a:t>var Rect = (function () {</a:t>
            </a:r>
          </a:p>
          <a:p>
            <a:pPr>
              <a:spcBef>
                <a:spcPts val="6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function validatePosition() {</a:t>
            </a:r>
          </a:p>
          <a:p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    // …</a:t>
            </a:r>
          </a:p>
          <a:p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function Rect(x, y, width, height) {</a:t>
            </a:r>
          </a:p>
          <a:p>
            <a:pPr>
              <a:spcBef>
                <a:spcPts val="6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  var isPositionValid = </a:t>
            </a:r>
            <a:r>
              <a:rPr lang="en-US" sz="2300" noProof="1" smtClean="0">
                <a:solidFill>
                  <a:schemeClr val="tx2">
                    <a:lumMod val="75000"/>
                  </a:schemeClr>
                </a:solidFill>
              </a:rPr>
              <a:t>validatePosition.call(this)</a:t>
            </a:r>
            <a:r>
              <a:rPr lang="en-US" sz="2300" noProof="1" smtClean="0">
                <a:solidFill>
                  <a:srgbClr val="FBEEDC"/>
                </a:solidFill>
              </a:rPr>
              <a:t>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if (!isPositionValid) {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  throw new Error('Invalid Rect position');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  }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  }</a:t>
            </a:r>
          </a:p>
          <a:p>
            <a:pPr>
              <a:spcBef>
                <a:spcPts val="12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Rect.prototype = { /* … */ };</a:t>
            </a:r>
          </a:p>
          <a:p>
            <a:pPr>
              <a:spcBef>
                <a:spcPts val="1200"/>
              </a:spcBef>
            </a:pPr>
            <a:r>
              <a:rPr lang="en-US" sz="2300" noProof="1" smtClean="0">
                <a:solidFill>
                  <a:srgbClr val="FBEEDC"/>
                </a:solidFill>
              </a:rPr>
              <a:t>  return Rect;</a:t>
            </a:r>
          </a:p>
          <a:p>
            <a:r>
              <a:rPr lang="en-US" sz="2300" noProof="1" smtClean="0">
                <a:solidFill>
                  <a:srgbClr val="FBEEDC"/>
                </a:solidFill>
              </a:rPr>
              <a:t>}());</a:t>
            </a:r>
            <a:endParaRPr lang="en-US" sz="2300" noProof="1">
              <a:solidFill>
                <a:srgbClr val="FBEEDC"/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08812" y="1600200"/>
            <a:ext cx="3733800" cy="1009468"/>
          </a:xfrm>
          <a:prstGeom prst="wedgeRoundRectCallout">
            <a:avLst>
              <a:gd name="adj1" fmla="val -69809"/>
              <a:gd name="adj2" fmla="val -30748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This 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function is 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not exposed from the module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85012" y="4876800"/>
            <a:ext cx="3657600" cy="914400"/>
          </a:xfrm>
          <a:prstGeom prst="wedgeRoundRectCallout">
            <a:avLst>
              <a:gd name="adj1" fmla="val 1838"/>
              <a:gd name="adj2" fmla="val -176210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Using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call()</a:t>
            </a:r>
            <a:r>
              <a:rPr lang="en-US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to invoke the function over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4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Functions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84" y="1326210"/>
            <a:ext cx="4015528" cy="322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2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800" dirty="0" smtClean="0"/>
              <a:t>Methods Attached to the Function Constructor</a:t>
            </a:r>
            <a:endParaRPr lang="en-GB" sz="38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7236" y="1273792"/>
            <a:ext cx="10671176" cy="5062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var Rect = (function () {</a:t>
            </a:r>
          </a:p>
          <a:p>
            <a:pPr>
              <a:spcBef>
                <a:spcPts val="600"/>
              </a:spcBef>
            </a:pPr>
            <a:r>
              <a:rPr lang="bg-BG" sz="2200" noProof="1" smtClean="0">
                <a:solidFill>
                  <a:srgbClr val="FBEEDC"/>
                </a:solidFill>
              </a:rPr>
              <a:t>  </a:t>
            </a:r>
            <a:r>
              <a:rPr lang="en-US" sz="2200" noProof="1" smtClean="0">
                <a:solidFill>
                  <a:srgbClr val="FBEEDC"/>
                </a:solidFill>
              </a:rPr>
              <a:t>function Rect(width, height) {</a:t>
            </a:r>
          </a:p>
          <a:p>
            <a:pPr>
              <a:spcBef>
                <a:spcPts val="6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    </a:t>
            </a:r>
            <a:r>
              <a:rPr lang="en-GB" sz="2200" noProof="1" smtClean="0">
                <a:solidFill>
                  <a:srgbClr val="FBEEDC"/>
                </a:solidFill>
              </a:rPr>
              <a:t>this.width = width;</a:t>
            </a:r>
          </a:p>
          <a:p>
            <a:pPr>
              <a:spcBef>
                <a:spcPts val="600"/>
              </a:spcBef>
            </a:pPr>
            <a:r>
              <a:rPr lang="en-GB" sz="2200" noProof="1" smtClean="0">
                <a:solidFill>
                  <a:srgbClr val="FBEEDC"/>
                </a:solidFill>
              </a:rPr>
              <a:t>    this.height = height;</a:t>
            </a:r>
            <a:endParaRPr lang="en-US" sz="2200" noProof="1" smtClean="0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  }</a:t>
            </a:r>
          </a:p>
          <a:p>
            <a:endParaRPr lang="en-US" sz="2200" noProof="1" smtClean="0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  Rect.prototype.calculateArea = function () { };</a:t>
            </a:r>
          </a:p>
          <a:p>
            <a:endParaRPr lang="en-US" sz="2200" noProof="1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200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 Rect.isSquare</a:t>
            </a:r>
            <a:r>
              <a:rPr lang="en-US" sz="2200" noProof="1" smtClean="0">
                <a:solidFill>
                  <a:srgbClr val="FBEEDC"/>
                </a:solidFill>
              </a:rPr>
              <a:t> = function(rect) {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    return rect.width === rect.height;</a:t>
            </a:r>
            <a:endParaRPr lang="en-US" sz="2200" noProof="1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  }</a:t>
            </a:r>
            <a:endParaRPr lang="en-US" sz="2200" noProof="1">
              <a:solidFill>
                <a:srgbClr val="FBEEDC"/>
              </a:solidFill>
            </a:endParaRPr>
          </a:p>
          <a:p>
            <a:endParaRPr lang="en-US" sz="2200" noProof="1" smtClean="0">
              <a:solidFill>
                <a:srgbClr val="FBEEDC"/>
              </a:solidFill>
            </a:endParaRPr>
          </a:p>
          <a:p>
            <a:r>
              <a:rPr lang="en-US" sz="2200" noProof="1" smtClean="0">
                <a:solidFill>
                  <a:srgbClr val="FBEEDC"/>
                </a:solidFill>
              </a:rPr>
              <a:t>  return Rect;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}());</a:t>
            </a:r>
            <a:endParaRPr lang="en-US" sz="2200" noProof="1">
              <a:solidFill>
                <a:srgbClr val="FBEED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82820" y="4112528"/>
            <a:ext cx="3886200" cy="1657064"/>
          </a:xfrm>
          <a:prstGeom prst="wedgeRoundRectCallout">
            <a:avLst>
              <a:gd name="adj1" fmla="val -71564"/>
              <a:gd name="adj2" fmla="val -29806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Works as a static method. Invoked through the class, not through the instances.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Should not access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.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7284" y="4800600"/>
            <a:ext cx="10721128" cy="820600"/>
          </a:xfrm>
        </p:spPr>
        <p:txBody>
          <a:bodyPr/>
          <a:lstStyle/>
          <a:p>
            <a:r>
              <a:rPr lang="en-GB" dirty="0" smtClean="0"/>
              <a:t>Prototypal OOP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07284" y="5678768"/>
            <a:ext cx="10721128" cy="688256"/>
          </a:xfrm>
        </p:spPr>
        <p:txBody>
          <a:bodyPr/>
          <a:lstStyle/>
          <a:p>
            <a:r>
              <a:rPr lang="en-GB" dirty="0" smtClean="0"/>
              <a:t>Another Way to Work with Classes in JS</a:t>
            </a:r>
            <a:endParaRPr lang="en-GB" dirty="0"/>
          </a:p>
        </p:txBody>
      </p:sp>
      <p:pic>
        <p:nvPicPr>
          <p:cNvPr id="3074" name="Picture 2" descr="http://appsonmob.com/wp-content/uploads/2014/03/OOP-in-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84" y="1242274"/>
            <a:ext cx="3253528" cy="32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1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Prototypal OOP </a:t>
            </a:r>
            <a:r>
              <a:rPr lang="en-US" dirty="0"/>
              <a:t>uses the prototype nature of </a:t>
            </a:r>
            <a:r>
              <a:rPr lang="en-US" dirty="0" smtClean="0"/>
              <a:t>JS to </a:t>
            </a:r>
            <a:r>
              <a:rPr lang="en-US" dirty="0"/>
              <a:t>produce objects</a:t>
            </a:r>
          </a:p>
          <a:p>
            <a:pPr lvl="1"/>
            <a:r>
              <a:rPr lang="en-US" dirty="0"/>
              <a:t>Objects are created from objects, instead </a:t>
            </a:r>
            <a:r>
              <a:rPr lang="en-US" dirty="0" smtClean="0"/>
              <a:t>from </a:t>
            </a:r>
            <a:r>
              <a:rPr lang="en-US" dirty="0"/>
              <a:t>functions</a:t>
            </a:r>
          </a:p>
          <a:p>
            <a:pPr lvl="1"/>
            <a:r>
              <a:rPr lang="en-US" dirty="0" smtClean="0"/>
              <a:t>Simple approach: all </a:t>
            </a:r>
            <a:r>
              <a:rPr lang="en-US" dirty="0"/>
              <a:t>properties </a:t>
            </a:r>
            <a:r>
              <a:rPr lang="en-US" dirty="0" smtClean="0"/>
              <a:t>/ methods </a:t>
            </a:r>
            <a:r>
              <a:rPr lang="en-US" dirty="0"/>
              <a:t>are </a:t>
            </a:r>
            <a:r>
              <a:rPr lang="en-US" dirty="0" smtClean="0"/>
              <a:t>public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Prototypal OOP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2036" y="2999096"/>
            <a:ext cx="10061576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noProof="1" smtClean="0">
                <a:solidFill>
                  <a:srgbClr val="FBEEDC"/>
                </a:solidFill>
              </a:rPr>
              <a:t>var Person = {</a:t>
            </a:r>
          </a:p>
          <a:p>
            <a:r>
              <a:rPr lang="en-GB" noProof="1" smtClean="0">
                <a:solidFill>
                  <a:srgbClr val="FBEEDC"/>
                </a:solidFill>
              </a:rPr>
              <a:t>  init: function(name) {</a:t>
            </a:r>
          </a:p>
          <a:p>
            <a:r>
              <a:rPr lang="en-GB" noProof="1" smtClean="0">
                <a:solidFill>
                  <a:srgbClr val="FBEEDC"/>
                </a:solidFill>
              </a:rPr>
              <a:t>    this._name = name; </a:t>
            </a:r>
          </a:p>
          <a:p>
            <a:r>
              <a:rPr lang="en-GB" noProof="1">
                <a:solidFill>
                  <a:srgbClr val="FBEEDC"/>
                </a:solidFill>
              </a:rPr>
              <a:t> </a:t>
            </a:r>
            <a:r>
              <a:rPr lang="en-GB" noProof="1" smtClean="0">
                <a:solidFill>
                  <a:srgbClr val="FBEEDC"/>
                </a:solidFill>
              </a:rPr>
              <a:t>   return this;</a:t>
            </a:r>
            <a:endParaRPr lang="en-GB" noProof="1">
              <a:solidFill>
                <a:srgbClr val="FBEEDC"/>
              </a:solidFill>
            </a:endParaRPr>
          </a:p>
          <a:p>
            <a:r>
              <a:rPr lang="en-GB" noProof="1" smtClean="0">
                <a:solidFill>
                  <a:srgbClr val="FBEEDC"/>
                </a:solidFill>
              </a:rPr>
              <a:t>  },</a:t>
            </a:r>
            <a:endParaRPr lang="en-GB" noProof="1">
              <a:solidFill>
                <a:srgbClr val="FBEEDC"/>
              </a:solidFill>
            </a:endParaRPr>
          </a:p>
          <a:p>
            <a:r>
              <a:rPr lang="en-GB" noProof="1" smtClean="0">
                <a:solidFill>
                  <a:srgbClr val="FBEEDC"/>
                </a:solidFill>
              </a:rPr>
              <a:t>  introduce: function introduce() {</a:t>
            </a:r>
          </a:p>
          <a:p>
            <a:r>
              <a:rPr lang="en-GB" noProof="1" smtClean="0">
                <a:solidFill>
                  <a:srgbClr val="FBEEDC"/>
                </a:solidFill>
              </a:rPr>
              <a:t>    return "Hello my name is: " + this._name;</a:t>
            </a:r>
            <a:endParaRPr lang="en-GB" noProof="1">
              <a:solidFill>
                <a:srgbClr val="FBEEDC"/>
              </a:solidFill>
            </a:endParaRPr>
          </a:p>
          <a:p>
            <a:r>
              <a:rPr lang="en-GB" noProof="1">
                <a:solidFill>
                  <a:srgbClr val="FBEEDC"/>
                </a:solidFill>
              </a:rPr>
              <a:t> </a:t>
            </a:r>
            <a:r>
              <a:rPr lang="en-GB" noProof="1" smtClean="0">
                <a:solidFill>
                  <a:srgbClr val="FBEEDC"/>
                </a:solidFill>
              </a:rPr>
              <a:t> }</a:t>
            </a:r>
            <a:endParaRPr lang="en-GB" noProof="1">
              <a:solidFill>
                <a:srgbClr val="FBEEDC"/>
              </a:solidFill>
            </a:endParaRPr>
          </a:p>
          <a:p>
            <a:r>
              <a:rPr lang="en-GB" noProof="1" smtClean="0">
                <a:solidFill>
                  <a:srgbClr val="FBEEDC"/>
                </a:solidFill>
              </a:rPr>
              <a:t>}</a:t>
            </a:r>
            <a:endParaRPr lang="en-GB" noProof="1">
              <a:solidFill>
                <a:srgbClr val="FBEEDC"/>
              </a:solidFill>
            </a:endParaRPr>
          </a:p>
          <a:p>
            <a:r>
              <a:rPr lang="en-GB" noProof="1" smtClean="0">
                <a:solidFill>
                  <a:srgbClr val="FBEEDC"/>
                </a:solidFill>
              </a:rPr>
              <a:t>var pesho = </a:t>
            </a:r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Object.create(Person).init('Peter');</a:t>
            </a:r>
            <a:endParaRPr lang="en-GB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noProof="1" smtClean="0">
                <a:solidFill>
                  <a:srgbClr val="FBEEDC"/>
                </a:solidFill>
              </a:rPr>
              <a:t>console.log(pesho.introduce()); </a:t>
            </a:r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// Name: Peter, Age: 69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685212" y="4994815"/>
            <a:ext cx="2743200" cy="974080"/>
          </a:xfrm>
          <a:prstGeom prst="wedgeRoundRectCallout">
            <a:avLst>
              <a:gd name="adj1" fmla="val -74925"/>
              <a:gd name="adj2" fmla="val 45303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Creating an object from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29468" y="3229445"/>
            <a:ext cx="3407392" cy="927609"/>
          </a:xfrm>
          <a:prstGeom prst="wedgeRoundRectCallout">
            <a:avLst>
              <a:gd name="adj1" fmla="val -72636"/>
              <a:gd name="adj2" fmla="val -19785"/>
              <a:gd name="adj3" fmla="val 16667"/>
            </a:avLst>
          </a:prstGeom>
          <a:solidFill>
            <a:srgbClr val="643F07">
              <a:alpha val="95000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init()</a:t>
            </a:r>
            <a:r>
              <a:rPr lang="en-US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function works as a constructor</a:t>
            </a:r>
            <a:endParaRPr lang="en-US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3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6212" y="4876800"/>
            <a:ext cx="8938472" cy="820600"/>
          </a:xfrm>
        </p:spPr>
        <p:txBody>
          <a:bodyPr/>
          <a:lstStyle/>
          <a:p>
            <a:r>
              <a:rPr lang="en-GB" dirty="0" smtClean="0"/>
              <a:t>Prototypal OOP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7" name="Picture 2" descr="http://appsonmob.com/wp-content/uploads/2014/03/OOP-in-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298490"/>
            <a:ext cx="3253528" cy="32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Classical OOP in JavaScript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Prototypal OOP in JavaScript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Difference between </a:t>
            </a:r>
            <a:br>
              <a:rPr lang="en-GB" dirty="0" smtClean="0"/>
            </a:br>
            <a:r>
              <a:rPr lang="en-GB" dirty="0" smtClean="0"/>
              <a:t>Classical and Prototypal Model</a:t>
            </a:r>
            <a:endParaRPr lang="en-GB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09836" y="1828800"/>
            <a:ext cx="7165976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function Person(name) {</a:t>
            </a:r>
          </a:p>
          <a:p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  this._name = name;</a:t>
            </a:r>
            <a:endParaRPr lang="en-GB" noProof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GB" noProof="1" smtClean="0">
                <a:solidFill>
                  <a:srgbClr val="FBEEDC"/>
                </a:solidFill>
              </a:rPr>
              <a:t>var pesho = new Person("Peter");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09836" y="4114800"/>
            <a:ext cx="716597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var PersonPrototype = {</a:t>
            </a:r>
          </a:p>
          <a:p>
            <a:r>
              <a:rPr lang="en-GB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 init: function personConstructor(name) {</a:t>
            </a:r>
          </a:p>
          <a:p>
            <a:r>
              <a:rPr lang="en-GB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     this._name = name;</a:t>
            </a:r>
          </a:p>
          <a:p>
            <a:r>
              <a:rPr lang="en-GB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 }</a:t>
            </a:r>
          </a:p>
          <a:p>
            <a:r>
              <a:rPr lang="en-GB" noProof="1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en-GB" noProof="1" smtClean="0">
                <a:solidFill>
                  <a:srgbClr val="FBEEDC"/>
                </a:solidFill>
              </a:rPr>
              <a:t>var pesho = Object.create(PersonPrototype);</a:t>
            </a:r>
          </a:p>
          <a:p>
            <a:r>
              <a:rPr lang="en-GB" noProof="1" smtClean="0">
                <a:solidFill>
                  <a:srgbClr val="FBEEDC"/>
                </a:solidFill>
              </a:rPr>
              <a:t>pesho.init("Peter");</a:t>
            </a:r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2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https://softuni.bg/courses/advanced-javascript/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Simulating OOP </a:t>
            </a:r>
            <a:r>
              <a:rPr lang="en-US" smtClean="0"/>
              <a:t>in JavaScript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308661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>
                <a:hlinkClick r:id="rId5"/>
              </a:rPr>
              <a:t>JavaScript </a:t>
            </a:r>
            <a:r>
              <a:rPr lang="en-US" sz="2000" dirty="0" smtClean="0">
                <a:hlinkClick r:id="rId5"/>
              </a:rPr>
              <a:t>OOP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dynamic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No such things as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polymorphism</a:t>
            </a:r>
          </a:p>
          <a:p>
            <a:r>
              <a:rPr lang="en-US" dirty="0" smtClean="0"/>
              <a:t>JavaScript is also highly expressive language</a:t>
            </a:r>
          </a:p>
          <a:p>
            <a:pPr lvl="1"/>
            <a:r>
              <a:rPr lang="en-US" dirty="0" smtClean="0"/>
              <a:t>Most things can be achieved in many ways</a:t>
            </a:r>
          </a:p>
          <a:p>
            <a:r>
              <a:rPr lang="en-US" dirty="0" smtClean="0"/>
              <a:t>That is why JavaScript has many ways to support OOP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Classical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Functional</a:t>
            </a:r>
            <a:r>
              <a:rPr lang="en-US" dirty="0"/>
              <a:t>),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Prototypal</a:t>
            </a:r>
          </a:p>
          <a:p>
            <a:pPr lvl="1"/>
            <a:r>
              <a:rPr lang="en-US" dirty="0" smtClean="0"/>
              <a:t>Each has its advantages and drawbacks</a:t>
            </a:r>
          </a:p>
          <a:p>
            <a:pPr lvl="1"/>
            <a:r>
              <a:rPr lang="en-US" dirty="0" smtClean="0"/>
              <a:t>Usage depends on the case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in JavaScript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r>
              <a:rPr lang="en-US" dirty="0" smtClean="0"/>
              <a:t>Classical OOP in JavaScript</a:t>
            </a:r>
            <a:endParaRPr lang="en-US" dirty="0"/>
          </a:p>
        </p:txBody>
      </p:sp>
      <p:pic>
        <p:nvPicPr>
          <p:cNvPr id="1026" name="Picture 2" descr="http://appsonmob.com/wp-content/uploads/2014/03/26-12_oop_in_javascri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084" y="1615441"/>
            <a:ext cx="5996728" cy="327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10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uses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functions</a:t>
            </a:r>
            <a:r>
              <a:rPr lang="en-US" dirty="0" smtClean="0"/>
              <a:t> to create objects</a:t>
            </a:r>
          </a:p>
          <a:p>
            <a:pPr lvl="1"/>
            <a:r>
              <a:rPr lang="en-US" dirty="0" smtClean="0"/>
              <a:t>It has no definition for class or constructor</a:t>
            </a:r>
            <a:endParaRPr lang="en-GB" dirty="0" smtClean="0"/>
          </a:p>
          <a:p>
            <a:r>
              <a:rPr lang="en-US" dirty="0" smtClean="0"/>
              <a:t>Functions play the role of object constructors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Create/initiate objects </a:t>
            </a:r>
            <a:r>
              <a:rPr lang="en-US" dirty="0" smtClean="0"/>
              <a:t>is done by calling the function with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" keyword</a:t>
            </a:r>
          </a:p>
          <a:p>
            <a:pPr lvl="1"/>
            <a:r>
              <a:rPr lang="en-GB" dirty="0"/>
              <a:t>There is no need to explicitly define a constructor </a:t>
            </a:r>
            <a:r>
              <a:rPr lang="en-GB" dirty="0" smtClean="0"/>
              <a:t>method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OOP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2036" y="5334000"/>
            <a:ext cx="10061576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function Person() {}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var gosho = new Person();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// instance of Person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6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using a function as an object constructor it is executed when called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/>
              <a:t>Each of the instances is independent</a:t>
            </a:r>
          </a:p>
          <a:p>
            <a:pPr lvl="1"/>
            <a:r>
              <a:rPr lang="en-US" dirty="0" smtClean="0"/>
              <a:t>They have their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own state and behavior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062036" y="2487811"/>
            <a:ext cx="10061576" cy="2769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 smtClean="0">
                <a:solidFill>
                  <a:srgbClr val="FBEEDC"/>
                </a:solidFill>
              </a:rPr>
              <a:t>function Person() {}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var gosho = new Person();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instance of Person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var maria = new Person();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another instance of Person</a:t>
            </a:r>
          </a:p>
          <a:p>
            <a:pPr>
              <a:spcBef>
                <a:spcPts val="12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gosho.name = "George";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maria.name = "Maria";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200" noProof="1" smtClean="0">
                <a:solidFill>
                  <a:srgbClr val="FBEEDC"/>
                </a:solidFill>
              </a:rPr>
              <a:t>console.log(gosho.name);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George</a:t>
            </a:r>
          </a:p>
          <a:p>
            <a:r>
              <a:rPr lang="en-US" sz="2200" noProof="1" smtClean="0">
                <a:solidFill>
                  <a:srgbClr val="FBEEDC"/>
                </a:solidFill>
              </a:rPr>
              <a:t>console.log(maria.name); </a:t>
            </a:r>
            <a:r>
              <a:rPr lang="en-US" sz="2200" noProof="1" smtClean="0">
                <a:solidFill>
                  <a:schemeClr val="tx2">
                    <a:lumMod val="75000"/>
                  </a:schemeClr>
                </a:solidFill>
              </a:rPr>
              <a:t>// Maria</a:t>
            </a:r>
            <a:endParaRPr lang="en-US" sz="2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Function constructors can take parameters to give </a:t>
            </a:r>
            <a:r>
              <a:rPr lang="en-US" dirty="0" smtClean="0"/>
              <a:t>different state to instances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Just a regular function with parameters, invoked with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Constructor with parameters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09636" y="3185279"/>
            <a:ext cx="10366376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 smtClean="0">
                <a:solidFill>
                  <a:srgbClr val="FBEEDC"/>
                </a:solidFill>
              </a:rPr>
              <a:t>function Person(name, age){</a:t>
            </a:r>
          </a:p>
          <a:p>
            <a:r>
              <a:rPr lang="en-US" sz="2400" noProof="1">
                <a:solidFill>
                  <a:srgbClr val="FBEEDC"/>
                </a:solidFill>
              </a:rPr>
              <a:t> </a:t>
            </a:r>
            <a:r>
              <a:rPr lang="en-US" sz="2400" noProof="1" smtClean="0">
                <a:solidFill>
                  <a:srgbClr val="FBEEDC"/>
                </a:solidFill>
              </a:rPr>
              <a:t> console.log("Name: " + name + ", Age: " + age);</a:t>
            </a:r>
          </a:p>
          <a:p>
            <a:r>
              <a:rPr lang="en-US" sz="2400" noProof="1" smtClean="0">
                <a:solidFill>
                  <a:srgbClr val="FBEEDC"/>
                </a:solidFill>
              </a:rPr>
              <a:t>}</a:t>
            </a:r>
          </a:p>
          <a:p>
            <a:pPr>
              <a:spcBef>
                <a:spcPts val="1800"/>
              </a:spcBef>
            </a:pPr>
            <a:r>
              <a:rPr lang="en-US" sz="2400" noProof="1" smtClean="0">
                <a:solidFill>
                  <a:srgbClr val="FBEEDC"/>
                </a:solidFill>
              </a:rPr>
              <a:t>var gosho = new Person("Georgi", 23);</a:t>
            </a:r>
          </a:p>
          <a:p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// Name: Georgi, Age: 23</a:t>
            </a:r>
          </a:p>
          <a:p>
            <a:pPr>
              <a:spcBef>
                <a:spcPts val="1800"/>
              </a:spcBef>
            </a:pPr>
            <a:r>
              <a:rPr lang="en-US" sz="2400" noProof="1" smtClean="0">
                <a:solidFill>
                  <a:srgbClr val="FBEEDC"/>
                </a:solidFill>
              </a:rPr>
              <a:t>var maria = new Person("Maria", 18);</a:t>
            </a:r>
          </a:p>
          <a:p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// Name: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Maria, </a:t>
            </a:r>
            <a:r>
              <a:rPr lang="en-US" sz="2400" noProof="1">
                <a:solidFill>
                  <a:schemeClr val="tx2">
                    <a:lumMod val="75000"/>
                  </a:schemeClr>
                </a:solidFill>
              </a:rPr>
              <a:t>Age: </a:t>
            </a:r>
            <a:r>
              <a:rPr lang="en-US" sz="2400" noProof="1" smtClean="0">
                <a:solidFill>
                  <a:schemeClr val="tx2">
                    <a:lumMod val="75000"/>
                  </a:schemeClr>
                </a:solidFill>
              </a:rPr>
              <a:t>18</a:t>
            </a:r>
            <a:endParaRPr lang="en-US" sz="24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9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2174</Words>
  <Application>Microsoft Office PowerPoint</Application>
  <PresentationFormat>Custom</PresentationFormat>
  <Paragraphs>411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Wingdings</vt:lpstr>
      <vt:lpstr>Wingdings 2</vt:lpstr>
      <vt:lpstr>SoftUni 16x9</vt:lpstr>
      <vt:lpstr>Simulating OOP in JavaScript</vt:lpstr>
      <vt:lpstr>Table of Contents</vt:lpstr>
      <vt:lpstr>Object-Oriented Programming</vt:lpstr>
      <vt:lpstr>Object-Oriented Programming</vt:lpstr>
      <vt:lpstr>OOP in JavaScript</vt:lpstr>
      <vt:lpstr>Classical OOP in JavaScript</vt:lpstr>
      <vt:lpstr>Classical OOP</vt:lpstr>
      <vt:lpstr>Creating Objects</vt:lpstr>
      <vt:lpstr>Function Constructor with parameters</vt:lpstr>
      <vt:lpstr>Function Constructors</vt:lpstr>
      <vt:lpstr>The new keyword</vt:lpstr>
      <vt:lpstr>The new keyword</vt:lpstr>
      <vt:lpstr>The new keyword</vt:lpstr>
      <vt:lpstr>Prototypes</vt:lpstr>
      <vt:lpstr>The Prototype Object</vt:lpstr>
      <vt:lpstr>The Prototype Object - Example</vt:lpstr>
      <vt:lpstr>Prototypes</vt:lpstr>
      <vt:lpstr>Object Members</vt:lpstr>
      <vt:lpstr>Object Members – Properties</vt:lpstr>
      <vt:lpstr>Object Members - Methods</vt:lpstr>
      <vt:lpstr>Object Members</vt:lpstr>
      <vt:lpstr>Attaching Methods to the Prototype</vt:lpstr>
      <vt:lpstr>Attaching Methods</vt:lpstr>
      <vt:lpstr>Better Method Attachment</vt:lpstr>
      <vt:lpstr>Attaching Methods to the Prototype</vt:lpstr>
      <vt:lpstr>Pros and Cons when Attaching Methods</vt:lpstr>
      <vt:lpstr>The this Object</vt:lpstr>
      <vt:lpstr>The this Object</vt:lpstr>
      <vt:lpstr>this in Function Scope</vt:lpstr>
      <vt:lpstr>The this Function Object</vt:lpstr>
      <vt:lpstr>Function Constructors – caching this</vt:lpstr>
      <vt:lpstr>Function Constructors – call without new</vt:lpstr>
      <vt:lpstr> Invoking Function Constructors Without new</vt:lpstr>
      <vt:lpstr>Function Constructor Fix</vt:lpstr>
      <vt:lpstr>John Resig Constructor Fix</vt:lpstr>
      <vt:lpstr>Function Constructors with Modules</vt:lpstr>
      <vt:lpstr>Constructors with Modules</vt:lpstr>
      <vt:lpstr>Function Constructors with Modules</vt:lpstr>
      <vt:lpstr>Hidden Functions</vt:lpstr>
      <vt:lpstr>Hidden Functions</vt:lpstr>
      <vt:lpstr>Hidden Functions: Example</vt:lpstr>
      <vt:lpstr>Hidden Functions</vt:lpstr>
      <vt:lpstr>Methods Attached to the Function Constructor</vt:lpstr>
      <vt:lpstr>Prototypal OOP</vt:lpstr>
      <vt:lpstr>Prototypal OOP</vt:lpstr>
      <vt:lpstr>Prototypal OOP</vt:lpstr>
      <vt:lpstr>Difference between  Classical and Prototypal Model</vt:lpstr>
      <vt:lpstr>Simulating OOP in JavaScript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Simulating OOP in JavaScript</dc:title>
  <dc:subject>Software Development Course</dc:subject>
  <dc:creator/>
  <cp:keywords>JavaScript, JS, OOP, programming, SoftUni, Software University, programming, software development, software engineering, course, object-oriented programming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2015-03-11T10:47:12Z</dcterms:modified>
  <cp:category>JavaScript, JS, OOP,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