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8" r:id="rId3"/>
    <p:sldId id="272" r:id="rId4"/>
    <p:sldId id="273" r:id="rId5"/>
    <p:sldId id="274" r:id="rId6"/>
    <p:sldId id="275" r:id="rId7"/>
    <p:sldId id="276" r:id="rId8"/>
    <p:sldId id="277" r:id="rId9"/>
    <p:sldId id="301" r:id="rId10"/>
    <p:sldId id="278" r:id="rId11"/>
    <p:sldId id="326" r:id="rId12"/>
    <p:sldId id="327" r:id="rId13"/>
    <p:sldId id="302" r:id="rId14"/>
    <p:sldId id="303" r:id="rId15"/>
    <p:sldId id="304" r:id="rId16"/>
    <p:sldId id="307" r:id="rId17"/>
    <p:sldId id="310" r:id="rId18"/>
    <p:sldId id="311" r:id="rId19"/>
    <p:sldId id="312" r:id="rId20"/>
    <p:sldId id="316" r:id="rId21"/>
    <p:sldId id="315" r:id="rId22"/>
    <p:sldId id="313" r:id="rId23"/>
    <p:sldId id="283" r:id="rId24"/>
    <p:sldId id="284" r:id="rId25"/>
    <p:sldId id="314" r:id="rId26"/>
  </p:sldIdLst>
  <p:sldSz cx="9144000" cy="6858000" type="screen4x3"/>
  <p:notesSz cx="6881813" cy="9296400"/>
  <p:custDataLst>
    <p:tags r:id="rId2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21" autoAdjust="0"/>
    <p:restoredTop sz="94421" autoAdjust="0"/>
  </p:normalViewPr>
  <p:slideViewPr>
    <p:cSldViewPr>
      <p:cViewPr varScale="1">
        <p:scale>
          <a:sx n="106" d="100"/>
          <a:sy n="106" d="100"/>
        </p:scale>
        <p:origin x="-104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2/16/2015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F5DD86-E20B-4931-9ABE-DFC67D8EB85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5125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FE61EF-9B86-4737-BB0F-33274236F929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43839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FCAC81-0289-4C8C-889E-AD327AF4A76C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26356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06EDD-DA58-4CEC-8FAE-477FD9274FA7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01962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336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336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A85A11-35F1-411F-86C6-EFDFFEE79B89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5720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54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132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2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229600" cy="1524000"/>
          </a:xfrm>
        </p:spPr>
        <p:txBody>
          <a:bodyPr/>
          <a:lstStyle/>
          <a:p>
            <a:r>
              <a:rPr lang="en-US" sz="5100" dirty="0" smtClean="0"/>
              <a:t>LINQ Overview</a:t>
            </a:r>
            <a:endParaRPr lang="en-US" sz="5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148" y="2895600"/>
            <a:ext cx="8134350" cy="95488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LINQ </a:t>
            </a:r>
            <a:r>
              <a:rPr lang="en-US" dirty="0" smtClean="0"/>
              <a:t> and Lambda </a:t>
            </a:r>
            <a:r>
              <a:rPr lang="en-US" dirty="0"/>
              <a:t>Expressions</a:t>
            </a:r>
            <a:endParaRPr lang="bg-BG" dirty="0"/>
          </a:p>
        </p:txBody>
      </p:sp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812182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Academy Plus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3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LINQ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0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162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800" dirty="0"/>
              <a:t>Lambda Expressions</a:t>
            </a:r>
            <a:endParaRPr lang="bg-BG" sz="4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90600" y="2631280"/>
            <a:ext cx="71628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18434" name="Picture 2" descr="http://upload.wikimedia.org/wikipedia/commons/thumb/e/ee/Lambda_uc_lc.svg/800px-Lambda_uc_lc.svg.png"/>
          <p:cNvPicPr>
            <a:picLocks noChangeAspect="1" noChangeArrowheads="1"/>
          </p:cNvPicPr>
          <p:nvPr/>
        </p:nvPicPr>
        <p:blipFill>
          <a:blip r:embed="rId3" cstate="print"/>
          <a:srcRect t="-10480" r="-1205" b="9170"/>
          <a:stretch>
            <a:fillRect/>
          </a:stretch>
        </p:blipFill>
        <p:spPr bwMode="auto">
          <a:xfrm>
            <a:off x="2362200" y="3733800"/>
            <a:ext cx="3313341" cy="2209800"/>
          </a:xfrm>
          <a:prstGeom prst="roundRect">
            <a:avLst>
              <a:gd name="adj" fmla="val 6322"/>
            </a:avLst>
          </a:prstGeom>
          <a:solidFill>
            <a:srgbClr val="FFFFFF"/>
          </a:solidFill>
        </p:spPr>
      </p:pic>
      <p:pic>
        <p:nvPicPr>
          <p:cNvPr id="4" name="Picture 2" descr="http://www.kgo.it/sites/default/files/images/to-content/start-dem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3505200"/>
            <a:ext cx="1238250" cy="1238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1124777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Action&lt;T&gt; and </a:t>
            </a:r>
            <a:r>
              <a:rPr lang="en-US" dirty="0" err="1" smtClean="0"/>
              <a:t>Func</a:t>
            </a:r>
            <a:r>
              <a:rPr lang="en-US" dirty="0" smtClean="0"/>
              <a:t>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Action&lt;T&gt; </a:t>
            </a:r>
            <a:r>
              <a:rPr lang="en-US" dirty="0" smtClean="0"/>
              <a:t>- void delegate with parameter T</a:t>
            </a:r>
          </a:p>
          <a:p>
            <a:pPr>
              <a:lnSpc>
                <a:spcPct val="100000"/>
              </a:lnSpc>
            </a:pP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Func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&lt;T,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TResult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&gt; </a:t>
            </a:r>
            <a:r>
              <a:rPr lang="en-US" dirty="0" smtClean="0"/>
              <a:t>- result delegate returning 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2362200"/>
            <a:ext cx="7772400" cy="38472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Action&lt;int&gt; act = (number) =&gt;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Console.WrileLine(number);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act(10); // logs 10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Func&lt;string, int, string&gt; greet = (name, age) =&gt;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return </a:t>
            </a: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Name: </a:t>
            </a:r>
            <a:r>
              <a:rPr lang="bg-BG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name + </a:t>
            </a: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Age: </a:t>
            </a: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+ age;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Console.WriteLine(greet(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Ivaylo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10));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26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648200"/>
            <a:ext cx="6477000" cy="762000"/>
          </a:xfrm>
        </p:spPr>
        <p:txBody>
          <a:bodyPr/>
          <a:lstStyle/>
          <a:p>
            <a:pPr algn="ctr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Action&lt;T&gt; and </a:t>
            </a:r>
            <a:r>
              <a:rPr lang="en-US" dirty="0" err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Func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5334000"/>
            <a:ext cx="2667000" cy="609600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066800"/>
            <a:ext cx="5303520" cy="33147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78531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752600"/>
            <a:ext cx="7620000" cy="1447800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 smtClean="0"/>
              <a:t>LINQ and Query </a:t>
            </a:r>
            <a:r>
              <a:rPr lang="en-US" dirty="0"/>
              <a:t>Keywords</a:t>
            </a:r>
            <a:endParaRPr lang="bg-BG" dirty="0"/>
          </a:p>
        </p:txBody>
      </p:sp>
      <p:sp>
        <p:nvSpPr>
          <p:cNvPr id="501763" name="Rectangle 3"/>
          <p:cNvSpPr>
            <a:spLocks noChangeArrowheads="1"/>
          </p:cNvSpPr>
          <p:nvPr/>
        </p:nvSpPr>
        <p:spPr bwMode="auto">
          <a:xfrm>
            <a:off x="1187450" y="3463925"/>
            <a:ext cx="64801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endParaRPr lang="bg-BG" sz="2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33794" name="Picture 2" descr="http://www.credica.co.uk/Portals/3/PhotoImage_QueryManagemen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3330882"/>
            <a:ext cx="4238625" cy="2819401"/>
          </a:xfrm>
          <a:prstGeom prst="roundRect">
            <a:avLst>
              <a:gd name="adj" fmla="val 454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5" name="Picture 8" descr="http://icons2.iconarchive.com/icons/aha-soft/software/256/objects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83" b="11139"/>
          <a:stretch>
            <a:fillRect/>
          </a:stretch>
        </p:blipFill>
        <p:spPr bwMode="auto">
          <a:xfrm rot="844917">
            <a:off x="5183846" y="3272930"/>
            <a:ext cx="3198132" cy="2935306"/>
          </a:xfrm>
          <a:prstGeom prst="roundRect">
            <a:avLst>
              <a:gd name="adj" fmla="val 9411"/>
            </a:avLst>
          </a:prstGeom>
          <a:noFill/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7297">
            <a:off x="3854356" y="302767"/>
            <a:ext cx="4604369" cy="1445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 rot="21298113">
            <a:off x="2805446" y="5036746"/>
            <a:ext cx="19543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LINQ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53264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Building Blocks (2)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3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LINQ</a:t>
            </a:r>
            <a:r>
              <a:rPr lang="en-US" dirty="0" smtClean="0"/>
              <a:t> is a set of extensions to .NET Framework</a:t>
            </a:r>
          </a:p>
          <a:p>
            <a:pPr lvl="1">
              <a:lnSpc>
                <a:spcPct val="103000"/>
              </a:lnSpc>
            </a:pPr>
            <a:r>
              <a:rPr lang="en-US" dirty="0" smtClean="0"/>
              <a:t>Encompasses language-integrated query, set, and transform operations</a:t>
            </a:r>
          </a:p>
          <a:p>
            <a:pPr lvl="1">
              <a:lnSpc>
                <a:spcPct val="103000"/>
              </a:lnSpc>
            </a:pPr>
            <a:r>
              <a:rPr lang="en-US" dirty="0" smtClean="0"/>
              <a:t>Consistent manner to obtain </a:t>
            </a:r>
            <a:r>
              <a:rPr lang="en-US" dirty="0"/>
              <a:t>and </a:t>
            </a:r>
            <a:r>
              <a:rPr lang="en-US" dirty="0" smtClean="0"/>
              <a:t>manipulate </a:t>
            </a:r>
            <a:r>
              <a:rPr lang="en-US" dirty="0"/>
              <a:t>"data" in the broad sense of the term</a:t>
            </a:r>
          </a:p>
          <a:p>
            <a:pPr>
              <a:lnSpc>
                <a:spcPct val="103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Query</a:t>
            </a:r>
            <a:r>
              <a:rPr 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expressions</a:t>
            </a:r>
            <a:r>
              <a:rPr lang="en-US" dirty="0"/>
              <a:t> </a:t>
            </a:r>
            <a:r>
              <a:rPr lang="en-US" dirty="0" smtClean="0"/>
              <a:t>can be defined directly </a:t>
            </a:r>
            <a:r>
              <a:rPr lang="en-US" dirty="0"/>
              <a:t>within the C# programming language</a:t>
            </a:r>
            <a:endParaRPr lang="en-US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lnSpc>
                <a:spcPct val="103000"/>
              </a:lnSpc>
            </a:pPr>
            <a:r>
              <a:rPr lang="en-US" dirty="0" smtClean="0"/>
              <a:t>Used </a:t>
            </a:r>
            <a:r>
              <a:rPr lang="en-US" dirty="0"/>
              <a:t>to interact with numerous </a:t>
            </a:r>
            <a:r>
              <a:rPr lang="en-US" dirty="0" smtClean="0"/>
              <a:t>data types</a:t>
            </a:r>
          </a:p>
          <a:p>
            <a:pPr lvl="1">
              <a:lnSpc>
                <a:spcPct val="103000"/>
              </a:lnSpc>
            </a:pPr>
            <a:r>
              <a:rPr lang="en-US" dirty="0" smtClean="0"/>
              <a:t>Converted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expression trees </a:t>
            </a:r>
            <a:r>
              <a:rPr lang="en-US" dirty="0" smtClean="0"/>
              <a:t>at compile time and evaluated at runtime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5818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to *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5" name="Rounded Rectangle 17451"/>
          <p:cNvSpPr>
            <a:spLocks noChangeArrowheads="1"/>
          </p:cNvSpPr>
          <p:nvPr/>
        </p:nvSpPr>
        <p:spPr bwMode="auto">
          <a:xfrm>
            <a:off x="482600" y="2825749"/>
            <a:ext cx="8128000" cy="2297113"/>
          </a:xfrm>
          <a:prstGeom prst="roundRect">
            <a:avLst>
              <a:gd name="adj" fmla="val 9375"/>
            </a:avLst>
          </a:prstGeom>
          <a:solidFill>
            <a:srgbClr val="808080">
              <a:alpha val="25098"/>
            </a:srgbClr>
          </a:solidFill>
          <a:ln w="28575" algn="ctr">
            <a:solidFill>
              <a:schemeClr val="accent5">
                <a:lumMod val="20000"/>
                <a:lumOff val="80000"/>
              </a:schemeClr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defRPr/>
            </a:pPr>
            <a:endParaRPr lang="en-US" sz="2000" b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+mn-lt"/>
            </a:endParaRPr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479424" y="2786062"/>
            <a:ext cx="8131175" cy="584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sx="1000" sy="1000" algn="tl">
                    <a:srgbClr val="C0C0C0"/>
                  </a:outerShdw>
                </a:effectLst>
                <a:latin typeface="+mn-lt"/>
              </a:rPr>
              <a:t>LINQ enabled data sources</a:t>
            </a:r>
          </a:p>
        </p:txBody>
      </p: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638175" y="3916237"/>
            <a:ext cx="1419225" cy="992440"/>
            <a:chOff x="638178" y="3496454"/>
            <a:chExt cx="1419223" cy="1343834"/>
          </a:xfrm>
        </p:grpSpPr>
        <p:pic>
          <p:nvPicPr>
            <p:cNvPr id="77" name="Rectangle 17439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78" y="3496454"/>
              <a:ext cx="1419223" cy="1343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8" name="TextBox 17440"/>
            <p:cNvSpPr txBox="1">
              <a:spLocks noChangeArrowheads="1"/>
            </p:cNvSpPr>
            <p:nvPr/>
          </p:nvSpPr>
          <p:spPr bwMode="auto">
            <a:xfrm>
              <a:off x="680223" y="3685787"/>
              <a:ext cx="1351009" cy="958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LINQ to </a:t>
              </a: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Objects</a:t>
              </a:r>
            </a:p>
          </p:txBody>
        </p:sp>
      </p:grp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881773" y="5437189"/>
            <a:ext cx="844701" cy="538859"/>
            <a:chOff x="865036" y="5216539"/>
            <a:chExt cx="842789" cy="611390"/>
          </a:xfrm>
        </p:grpSpPr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1161837" y="5216539"/>
              <a:ext cx="249187" cy="238063"/>
            </a:xfrm>
            <a:prstGeom prst="ellipse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b="1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865036" y="5591669"/>
              <a:ext cx="247599" cy="236260"/>
            </a:xfrm>
            <a:prstGeom prst="ellipse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b="1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1460226" y="5591669"/>
              <a:ext cx="247599" cy="236260"/>
            </a:xfrm>
            <a:prstGeom prst="ellipse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b="1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75" name="Straight Arrow Connector 17437"/>
            <p:cNvCxnSpPr>
              <a:cxnSpLocks noChangeShapeType="1"/>
            </p:cNvCxnSpPr>
            <p:nvPr/>
          </p:nvCxnSpPr>
          <p:spPr bwMode="auto">
            <a:xfrm flipV="1">
              <a:off x="1076800" y="5427837"/>
              <a:ext cx="121761" cy="189473"/>
            </a:xfrm>
            <a:prstGeom prst="straightConnector1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6" name="Straight Arrow Connector 17438"/>
            <p:cNvCxnSpPr>
              <a:cxnSpLocks noChangeShapeType="1"/>
            </p:cNvCxnSpPr>
            <p:nvPr/>
          </p:nvCxnSpPr>
          <p:spPr bwMode="auto">
            <a:xfrm flipH="1" flipV="1">
              <a:off x="1373980" y="5427837"/>
              <a:ext cx="121761" cy="189473"/>
            </a:xfrm>
            <a:prstGeom prst="straightConnector1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cxnSp>
      </p:grp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536575" y="6062086"/>
            <a:ext cx="1543050" cy="58477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Segoe"/>
              </a:rPr>
              <a:t>Objects</a:t>
            </a:r>
          </a:p>
        </p:txBody>
      </p:sp>
      <p:grpSp>
        <p:nvGrpSpPr>
          <p:cNvPr id="10" name="Group 61"/>
          <p:cNvGrpSpPr>
            <a:grpSpLocks/>
          </p:cNvGrpSpPr>
          <p:nvPr/>
        </p:nvGrpSpPr>
        <p:grpSpPr bwMode="auto">
          <a:xfrm>
            <a:off x="7061200" y="3922586"/>
            <a:ext cx="1419225" cy="992440"/>
            <a:chOff x="638178" y="3496454"/>
            <a:chExt cx="1419223" cy="1343834"/>
          </a:xfrm>
        </p:grpSpPr>
        <p:pic>
          <p:nvPicPr>
            <p:cNvPr id="84" name="Rectangle 17441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78" y="3496454"/>
              <a:ext cx="1419223" cy="1343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5" name="TextBox 17442"/>
            <p:cNvSpPr txBox="1">
              <a:spLocks noChangeArrowheads="1"/>
            </p:cNvSpPr>
            <p:nvPr/>
          </p:nvSpPr>
          <p:spPr bwMode="auto">
            <a:xfrm>
              <a:off x="864631" y="3677190"/>
              <a:ext cx="982191" cy="958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LINQ</a:t>
              </a:r>
            </a:p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to XML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sp>
        <p:nvSpPr>
          <p:cNvPr id="82" name="Folded Corner 81"/>
          <p:cNvSpPr>
            <a:spLocks noChangeArrowheads="1"/>
          </p:cNvSpPr>
          <p:nvPr/>
        </p:nvSpPr>
        <p:spPr bwMode="auto">
          <a:xfrm>
            <a:off x="7315200" y="5275262"/>
            <a:ext cx="971550" cy="847739"/>
          </a:xfrm>
          <a:prstGeom prst="foldedCorner">
            <a:avLst>
              <a:gd name="adj" fmla="val 12500"/>
            </a:avLst>
          </a:prstGeom>
          <a:solidFill>
            <a:srgbClr val="132F35"/>
          </a:solidFill>
          <a:ln>
            <a:solidFill>
              <a:schemeClr val="accent5">
                <a:lumMod val="20000"/>
                <a:lumOff val="8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600" b="1" dirty="0">
              <a:solidFill>
                <a:schemeClr val="tx1">
                  <a:lumMod val="40000"/>
                  <a:lumOff val="60000"/>
                </a:schemeClr>
              </a:solidFill>
              <a:latin typeface="Segoe"/>
            </a:endParaRPr>
          </a:p>
          <a:p>
            <a:pPr>
              <a:defRPr/>
            </a:pPr>
            <a:r>
              <a:rPr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&lt;book&gt;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>
              <a:defRPr/>
            </a:pPr>
            <a:r>
              <a:rPr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    &lt;title/&gt;</a:t>
            </a:r>
          </a:p>
          <a:p>
            <a:pPr>
              <a:defRPr/>
            </a:pPr>
            <a:r>
              <a:rPr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    &lt;author/&gt;</a:t>
            </a:r>
          </a:p>
          <a:p>
            <a:pPr>
              <a:defRPr/>
            </a:pPr>
            <a:r>
              <a:rPr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    &lt;price/&gt;</a:t>
            </a:r>
          </a:p>
          <a:p>
            <a:pPr>
              <a:defRPr/>
            </a:pPr>
            <a:r>
              <a:rPr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&lt;/book&gt;</a:t>
            </a:r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7315200" y="6067406"/>
            <a:ext cx="914376" cy="58418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Segoe"/>
              </a:rPr>
              <a:t>XML</a:t>
            </a:r>
          </a:p>
        </p:txBody>
      </p:sp>
      <p:sp>
        <p:nvSpPr>
          <p:cNvPr id="103" name="Rounded Rectangle 102"/>
          <p:cNvSpPr>
            <a:spLocks noChangeArrowheads="1"/>
          </p:cNvSpPr>
          <p:nvPr/>
        </p:nvSpPr>
        <p:spPr bwMode="auto">
          <a:xfrm>
            <a:off x="2154238" y="3370262"/>
            <a:ext cx="4829175" cy="1609726"/>
          </a:xfrm>
          <a:prstGeom prst="roundRect">
            <a:avLst>
              <a:gd name="adj" fmla="val 9375"/>
            </a:avLst>
          </a:prstGeom>
          <a:solidFill>
            <a:schemeClr val="accent2">
              <a:shade val="50000"/>
              <a:alpha val="25098"/>
            </a:schemeClr>
          </a:solidFill>
          <a:ln w="28575" cap="flat" cmpd="sng" algn="ctr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>
              <a:defRPr/>
            </a:pPr>
            <a:endParaRPr lang="en-US" sz="3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Segoe"/>
            </a:endParaRP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477296" y="3318887"/>
            <a:ext cx="8153401" cy="5847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LINQ enabled ADO.NET</a:t>
            </a:r>
          </a:p>
        </p:txBody>
      </p:sp>
      <p:grpSp>
        <p:nvGrpSpPr>
          <p:cNvPr id="14" name="Group 44"/>
          <p:cNvGrpSpPr>
            <a:grpSpLocks/>
          </p:cNvGrpSpPr>
          <p:nvPr/>
        </p:nvGrpSpPr>
        <p:grpSpPr bwMode="auto">
          <a:xfrm>
            <a:off x="2249488" y="3860470"/>
            <a:ext cx="1560513" cy="1033792"/>
            <a:chOff x="562395" y="3496454"/>
            <a:chExt cx="1562578" cy="1343834"/>
          </a:xfrm>
        </p:grpSpPr>
        <p:pic>
          <p:nvPicPr>
            <p:cNvPr id="101" name="Rectangle 17447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78" y="3496454"/>
              <a:ext cx="1419223" cy="1343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" name="TextBox 17448"/>
            <p:cNvSpPr txBox="1">
              <a:spLocks noChangeArrowheads="1"/>
            </p:cNvSpPr>
            <p:nvPr/>
          </p:nvSpPr>
          <p:spPr bwMode="auto">
            <a:xfrm>
              <a:off x="562395" y="3750706"/>
              <a:ext cx="1562578" cy="920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LINQ to DataSets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grpSp>
        <p:nvGrpSpPr>
          <p:cNvPr id="15" name="Group 53"/>
          <p:cNvGrpSpPr>
            <a:grpSpLocks/>
          </p:cNvGrpSpPr>
          <p:nvPr/>
        </p:nvGrpSpPr>
        <p:grpSpPr bwMode="auto">
          <a:xfrm>
            <a:off x="3881438" y="3860470"/>
            <a:ext cx="1419225" cy="1033792"/>
            <a:chOff x="638178" y="3496454"/>
            <a:chExt cx="1419223" cy="1343834"/>
          </a:xfrm>
        </p:grpSpPr>
        <p:pic>
          <p:nvPicPr>
            <p:cNvPr id="99" name="Rectangle 17445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78" y="3496454"/>
              <a:ext cx="1419223" cy="1343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0" name="TextBox 17446"/>
            <p:cNvSpPr txBox="1">
              <a:spLocks noChangeArrowheads="1"/>
            </p:cNvSpPr>
            <p:nvPr/>
          </p:nvSpPr>
          <p:spPr bwMode="auto">
            <a:xfrm>
              <a:off x="877824" y="3750706"/>
              <a:ext cx="952631" cy="920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LINQ</a:t>
              </a:r>
            </a:p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to </a:t>
              </a: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SQL</a:t>
              </a:r>
            </a:p>
          </p:txBody>
        </p:sp>
      </p:grpSp>
      <p:grpSp>
        <p:nvGrpSpPr>
          <p:cNvPr id="16" name="Group 58"/>
          <p:cNvGrpSpPr>
            <a:grpSpLocks/>
          </p:cNvGrpSpPr>
          <p:nvPr/>
        </p:nvGrpSpPr>
        <p:grpSpPr bwMode="auto">
          <a:xfrm>
            <a:off x="5438777" y="3860470"/>
            <a:ext cx="1419225" cy="1033792"/>
            <a:chOff x="638148" y="3496454"/>
            <a:chExt cx="1419103" cy="1343834"/>
          </a:xfrm>
        </p:grpSpPr>
        <p:pic>
          <p:nvPicPr>
            <p:cNvPr id="97" name="Rectangle 17443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48" y="3496454"/>
              <a:ext cx="1419103" cy="1343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8" name="TextBox 17444"/>
            <p:cNvSpPr txBox="1">
              <a:spLocks noChangeArrowheads="1"/>
            </p:cNvSpPr>
            <p:nvPr/>
          </p:nvSpPr>
          <p:spPr bwMode="auto">
            <a:xfrm>
              <a:off x="793041" y="3750706"/>
              <a:ext cx="1090268" cy="920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LINQ to</a:t>
              </a:r>
            </a:p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Entities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3438528" y="6071612"/>
            <a:ext cx="2276472" cy="5847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dist="50800" sx="1000" sy="1000" algn="ctr" rotWithShape="0">
                    <a:srgbClr val="000000"/>
                  </a:outerShdw>
                </a:effectLst>
                <a:latin typeface="Segoe"/>
              </a:rPr>
              <a:t>Relational Data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dist="50800" sx="1000" sy="1000" algn="ctr" rotWithShape="0">
                  <a:srgbClr val="000000"/>
                </a:outerShdw>
              </a:effectLst>
            </a:endParaRPr>
          </a:p>
        </p:txBody>
      </p:sp>
      <p:grpSp>
        <p:nvGrpSpPr>
          <p:cNvPr id="18" name="Group 40"/>
          <p:cNvGrpSpPr>
            <a:grpSpLocks/>
          </p:cNvGrpSpPr>
          <p:nvPr/>
        </p:nvGrpSpPr>
        <p:grpSpPr bwMode="auto">
          <a:xfrm>
            <a:off x="3968755" y="5323299"/>
            <a:ext cx="1219201" cy="650340"/>
            <a:chOff x="4020023" y="5205486"/>
            <a:chExt cx="1218799" cy="709735"/>
          </a:xfrm>
        </p:grpSpPr>
        <p:sp>
          <p:nvSpPr>
            <p:cNvPr id="94" name="Flowchart: Magnetic Disk 93"/>
            <p:cNvSpPr>
              <a:spLocks noChangeArrowheads="1"/>
            </p:cNvSpPr>
            <p:nvPr/>
          </p:nvSpPr>
          <p:spPr bwMode="auto">
            <a:xfrm>
              <a:off x="4356458" y="5205486"/>
              <a:ext cx="545920" cy="505469"/>
            </a:xfrm>
            <a:prstGeom prst="flowChartMagneticDisk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endParaRPr>
            </a:p>
          </p:txBody>
        </p:sp>
        <p:sp>
          <p:nvSpPr>
            <p:cNvPr id="95" name="Flowchart: Magnetic Disk 94"/>
            <p:cNvSpPr>
              <a:spLocks noChangeArrowheads="1"/>
            </p:cNvSpPr>
            <p:nvPr/>
          </p:nvSpPr>
          <p:spPr bwMode="auto">
            <a:xfrm>
              <a:off x="4020023" y="5411558"/>
              <a:ext cx="545920" cy="503663"/>
            </a:xfrm>
            <a:prstGeom prst="flowChartMagneticDisk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endParaRPr>
            </a:p>
          </p:txBody>
        </p:sp>
        <p:sp>
          <p:nvSpPr>
            <p:cNvPr id="96" name="Flowchart: Magnetic Disk 95"/>
            <p:cNvSpPr>
              <a:spLocks noChangeArrowheads="1"/>
            </p:cNvSpPr>
            <p:nvPr/>
          </p:nvSpPr>
          <p:spPr bwMode="auto">
            <a:xfrm>
              <a:off x="4692902" y="5411558"/>
              <a:ext cx="545920" cy="503663"/>
            </a:xfrm>
            <a:prstGeom prst="flowChartMagneticDisk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endParaRPr>
            </a:p>
          </p:txBody>
        </p:sp>
      </p:grpSp>
      <p:grpSp>
        <p:nvGrpSpPr>
          <p:cNvPr id="19" name="Group 66"/>
          <p:cNvGrpSpPr>
            <a:grpSpLocks/>
          </p:cNvGrpSpPr>
          <p:nvPr/>
        </p:nvGrpSpPr>
        <p:grpSpPr bwMode="auto">
          <a:xfrm>
            <a:off x="6248400" y="1154112"/>
            <a:ext cx="2414587" cy="539750"/>
            <a:chOff x="788654" y="989622"/>
            <a:chExt cx="2034349" cy="612648"/>
          </a:xfrm>
        </p:grpSpPr>
        <p:pic>
          <p:nvPicPr>
            <p:cNvPr id="106" name="Rectangle 17457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654" y="989622"/>
              <a:ext cx="2018468" cy="6126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7" name="TextBox 17458"/>
            <p:cNvSpPr txBox="1">
              <a:spLocks noChangeArrowheads="1"/>
            </p:cNvSpPr>
            <p:nvPr/>
          </p:nvSpPr>
          <p:spPr bwMode="auto">
            <a:xfrm>
              <a:off x="833121" y="1057199"/>
              <a:ext cx="1989882" cy="5240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Others </a:t>
              </a:r>
              <a:r>
                <a:rPr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latin typeface="+mn-lt"/>
                </a:rPr>
                <a:t>…</a:t>
              </a:r>
              <a:endPara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20" name="Group 49"/>
          <p:cNvGrpSpPr>
            <a:grpSpLocks/>
          </p:cNvGrpSpPr>
          <p:nvPr/>
        </p:nvGrpSpPr>
        <p:grpSpPr bwMode="auto">
          <a:xfrm>
            <a:off x="462990" y="1143000"/>
            <a:ext cx="2585010" cy="539750"/>
            <a:chOff x="788654" y="989622"/>
            <a:chExt cx="2329807" cy="707146"/>
          </a:xfrm>
        </p:grpSpPr>
        <p:pic>
          <p:nvPicPr>
            <p:cNvPr id="109" name="Rectangle 17455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654" y="989622"/>
              <a:ext cx="2329807" cy="707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0" name="TextBox 17456"/>
            <p:cNvSpPr txBox="1">
              <a:spLocks noChangeArrowheads="1"/>
            </p:cNvSpPr>
            <p:nvPr/>
          </p:nvSpPr>
          <p:spPr bwMode="auto">
            <a:xfrm>
              <a:off x="788654" y="1082179"/>
              <a:ext cx="2329807" cy="604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C#</a:t>
              </a:r>
              <a:endPara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grpSp>
        <p:nvGrpSpPr>
          <p:cNvPr id="21" name="Group 47"/>
          <p:cNvGrpSpPr>
            <a:grpSpLocks/>
          </p:cNvGrpSpPr>
          <p:nvPr/>
        </p:nvGrpSpPr>
        <p:grpSpPr bwMode="auto">
          <a:xfrm>
            <a:off x="3179762" y="1154112"/>
            <a:ext cx="2992438" cy="539750"/>
            <a:chOff x="788653" y="989624"/>
            <a:chExt cx="2382182" cy="707146"/>
          </a:xfrm>
        </p:grpSpPr>
        <p:pic>
          <p:nvPicPr>
            <p:cNvPr id="112" name="Rectangle 17453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653" y="989624"/>
              <a:ext cx="2329807" cy="707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3" name="TextBox 17454"/>
            <p:cNvSpPr txBox="1">
              <a:spLocks noChangeArrowheads="1"/>
            </p:cNvSpPr>
            <p:nvPr/>
          </p:nvSpPr>
          <p:spPr bwMode="auto">
            <a:xfrm>
              <a:off x="891813" y="1067624"/>
              <a:ext cx="2279022" cy="604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400" b="1" dirty="0" smtClean="0">
                  <a:solidFill>
                    <a:srgbClr val="CCFF66">
                      <a:lumMod val="40000"/>
                      <a:lumOff val="60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rbel"/>
                </a:rPr>
                <a:t>VB.NET</a:t>
              </a:r>
              <a:endParaRPr lang="en-US" sz="24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endParaRPr>
            </a:p>
          </p:txBody>
        </p:sp>
      </p:grpSp>
      <p:grpSp>
        <p:nvGrpSpPr>
          <p:cNvPr id="22" name="Group 52"/>
          <p:cNvGrpSpPr>
            <a:grpSpLocks/>
          </p:cNvGrpSpPr>
          <p:nvPr/>
        </p:nvGrpSpPr>
        <p:grpSpPr bwMode="auto">
          <a:xfrm>
            <a:off x="401935" y="1858947"/>
            <a:ext cx="8325058" cy="749315"/>
            <a:chOff x="384818" y="1821675"/>
            <a:chExt cx="8301982" cy="609600"/>
          </a:xfrm>
        </p:grpSpPr>
        <p:pic>
          <p:nvPicPr>
            <p:cNvPr id="115" name="Rectangle 17423"/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818" y="1821675"/>
              <a:ext cx="8301982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6" name="TextBox 17424"/>
            <p:cNvSpPr txBox="1">
              <a:spLocks noChangeArrowheads="1"/>
            </p:cNvSpPr>
            <p:nvPr/>
          </p:nvSpPr>
          <p:spPr bwMode="auto">
            <a:xfrm>
              <a:off x="534031" y="1976780"/>
              <a:ext cx="8027366" cy="3755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.NET Language-Integrated </a:t>
              </a:r>
              <a:r>
                <a:rPr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Query (LINQ)</a:t>
              </a:r>
              <a:endPara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549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152400"/>
            <a:ext cx="5715000" cy="914400"/>
          </a:xfrm>
        </p:spPr>
        <p:txBody>
          <a:bodyPr/>
          <a:lstStyle/>
          <a:p>
            <a:r>
              <a:rPr lang="en-US" dirty="0" smtClean="0"/>
              <a:t>S</a:t>
            </a:r>
            <a:r>
              <a:rPr lang="bg-BG" dirty="0" err="1" smtClean="0"/>
              <a:t>tandard</a:t>
            </a:r>
            <a:r>
              <a:rPr lang="bg-BG" dirty="0" smtClean="0"/>
              <a:t> </a:t>
            </a:r>
            <a:r>
              <a:rPr lang="en-US" dirty="0" smtClean="0"/>
              <a:t>Q</a:t>
            </a:r>
            <a:r>
              <a:rPr lang="bg-BG" dirty="0"/>
              <a:t>uery </a:t>
            </a:r>
            <a:r>
              <a:rPr lang="en-US" dirty="0"/>
              <a:t>O</a:t>
            </a:r>
            <a:r>
              <a:rPr lang="bg-BG" dirty="0"/>
              <a:t>perators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695326" y="1548348"/>
            <a:ext cx="7762874" cy="4136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games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{"Morrowind", "BioShock","Half Life",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"The Darkness","Daxter", "System Shock 2"};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Build a query expression using extension methods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granted to the Array via the Enumerable type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subset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games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.Where(game =&gt; game.Length &gt;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6).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OrderBy(game =&gt; game).Select(game =&gt; game);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game in subset)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(game);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0269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Generic Lists</a:t>
            </a:r>
            <a:endParaRPr lang="bg-BG" dirty="0"/>
          </a:p>
        </p:txBody>
      </p:sp>
      <p:sp>
        <p:nvSpPr>
          <p:cNvPr id="521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previous example </a:t>
            </a:r>
            <a:r>
              <a:rPr lang="en-US" dirty="0" smtClean="0"/>
              <a:t>can </a:t>
            </a:r>
            <a:r>
              <a:rPr lang="en-US" dirty="0"/>
              <a:t>be adapted to work with a generic list</a:t>
            </a:r>
          </a:p>
          <a:p>
            <a:pPr lvl="1"/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List&lt;T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</a:t>
            </a:r>
            <a:r>
              <a:rPr lang="en-US" dirty="0" smtClean="0"/>
              <a:t>,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LinkedList&lt;T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</a:t>
            </a:r>
            <a:r>
              <a:rPr lang="en-US" dirty="0"/>
              <a:t>,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Queue&lt;T&gt;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Stack&lt;T&gt;</a:t>
            </a:r>
            <a:r>
              <a:rPr lang="en-US" dirty="0"/>
              <a:t>,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HashSet&lt;T&gt;</a:t>
            </a:r>
            <a:r>
              <a:rPr lang="en-US" dirty="0"/>
              <a:t>, etc.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762000" y="3505200"/>
            <a:ext cx="76200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books = new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LINQ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Action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LINQ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Fun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Extreme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LINQ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titles =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.Where(book =&gt;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book.Contains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("Action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1082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</a:t>
            </a:r>
            <a:r>
              <a:rPr lang="en-US" dirty="0" smtClean="0"/>
              <a:t>Strings</a:t>
            </a:r>
            <a:endParaRPr lang="bg-BG" dirty="0"/>
          </a:p>
        </p:txBody>
      </p:sp>
      <p:sp>
        <p:nvSpPr>
          <p:cNvPr id="5242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dirty="0" smtClean="0"/>
              <a:t>Although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System.String</a:t>
            </a:r>
            <a:r>
              <a:rPr lang="en-US" dirty="0" smtClean="0"/>
              <a:t> </a:t>
            </a:r>
            <a:r>
              <a:rPr lang="en-US" dirty="0"/>
              <a:t>may not be perceived as a collection at first sight</a:t>
            </a:r>
          </a:p>
          <a:p>
            <a:pPr lvl="1"/>
            <a:r>
              <a:rPr lang="en-US" dirty="0"/>
              <a:t>It actually is </a:t>
            </a:r>
            <a:r>
              <a:rPr lang="en-US" dirty="0" smtClean="0"/>
              <a:t>a collection, </a:t>
            </a:r>
            <a:r>
              <a:rPr lang="en-US" dirty="0"/>
              <a:t>because it implements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IEnumerable&lt;char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r>
              <a:rPr lang="en-US" dirty="0"/>
              <a:t>String objects can be queried with LINQ to Objects, like any other collection</a:t>
            </a:r>
            <a:endParaRPr lang="en-US" noProof="1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24292" name="Rectangle 4"/>
          <p:cNvSpPr>
            <a:spLocks noChangeArrowheads="1"/>
          </p:cNvSpPr>
          <p:nvPr/>
        </p:nvSpPr>
        <p:spPr bwMode="auto">
          <a:xfrm>
            <a:off x="685800" y="4419600"/>
            <a:ext cx="77724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 =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"Non-letter characters in this string: 8"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.Where(c =&gt; !Char.IsLetter(c))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.Count();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Console.WriteLine(count);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result is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8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8315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bg-BG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Where()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Searches by given condition</a:t>
            </a:r>
            <a:endParaRPr lang="en-US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First()/FirstOrDefault()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Gets the first matched element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Last()/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LastOrDefault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Gets the </a:t>
            </a:r>
            <a:r>
              <a:rPr lang="en-US" dirty="0" smtClean="0"/>
              <a:t>last matched element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Select()/Cast()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Makes projection (conversion) to another type</a:t>
            </a:r>
            <a:endParaRPr lang="en-US" dirty="0"/>
          </a:p>
          <a:p>
            <a:pPr marL="282575" lvl="1" indent="-282575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OrderBy()/ThenBy()/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OrderByDescending()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574675" lvl="2" indent="-282575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Orders a collection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2899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686800" cy="5791200"/>
          </a:xfrm>
        </p:spPr>
        <p:txBody>
          <a:bodyPr/>
          <a:lstStyle/>
          <a:p>
            <a:pPr marL="444500" indent="-444500" defTabSz="895350">
              <a:lnSpc>
                <a:spcPts val="3600"/>
              </a:lnSpc>
              <a:buFontTx/>
              <a:buAutoNum type="arabicPeriod"/>
              <a:tabLst/>
            </a:pPr>
            <a:r>
              <a:rPr lang="en-US" dirty="0"/>
              <a:t>Lambda </a:t>
            </a:r>
            <a:r>
              <a:rPr lang="en-US" dirty="0" smtClean="0"/>
              <a:t>Expressions</a:t>
            </a:r>
          </a:p>
          <a:p>
            <a:pPr marL="792163" lvl="1" indent="-444500" defTabSz="895350">
              <a:lnSpc>
                <a:spcPts val="3600"/>
              </a:lnSpc>
              <a:buFontTx/>
              <a:buAutoNum type="arabicPeriod"/>
            </a:pPr>
            <a:r>
              <a:rPr lang="en-US" dirty="0" smtClean="0"/>
              <a:t>Anonymous functions</a:t>
            </a:r>
          </a:p>
          <a:p>
            <a:pPr marL="792163" lvl="1" indent="-444500" defTabSz="895350">
              <a:lnSpc>
                <a:spcPts val="3600"/>
              </a:lnSpc>
              <a:buFontTx/>
              <a:buAutoNum type="arabicPeriod"/>
            </a:pPr>
            <a:r>
              <a:rPr lang="en-US" dirty="0" smtClean="0"/>
              <a:t>Creating </a:t>
            </a:r>
            <a:r>
              <a:rPr lang="en-US" dirty="0" smtClean="0"/>
              <a:t>Lambda </a:t>
            </a:r>
            <a:r>
              <a:rPr lang="en-US" dirty="0" smtClean="0"/>
              <a:t>expressions</a:t>
            </a:r>
          </a:p>
          <a:p>
            <a:pPr marL="792163" lvl="1" indent="-444500" defTabSz="895350">
              <a:lnSpc>
                <a:spcPts val="3600"/>
              </a:lnSpc>
              <a:buFontTx/>
              <a:buAutoNum type="arabicPeriod"/>
            </a:pPr>
            <a:r>
              <a:rPr lang="en-US" dirty="0" smtClean="0"/>
              <a:t>Action</a:t>
            </a:r>
            <a:r>
              <a:rPr lang="bg-BG" dirty="0" smtClean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Func</a:t>
            </a:r>
            <a:endParaRPr lang="bg-BG" dirty="0" smtClean="0"/>
          </a:p>
          <a:p>
            <a:pPr marL="444500" indent="-444500" defTabSz="895350">
              <a:lnSpc>
                <a:spcPts val="3600"/>
              </a:lnSpc>
              <a:buFontTx/>
              <a:buAutoNum type="arabicPeriod"/>
            </a:pPr>
            <a:r>
              <a:rPr lang="en-US" dirty="0" smtClean="0"/>
              <a:t>LINQ Queries</a:t>
            </a:r>
            <a:endParaRPr lang="en-US" dirty="0"/>
          </a:p>
          <a:p>
            <a:pPr marL="792163" lvl="1" indent="-444500" defTabSz="895350">
              <a:lnSpc>
                <a:spcPts val="3600"/>
              </a:lnSpc>
              <a:buFontTx/>
              <a:buAutoNum type="arabicPeriod"/>
            </a:pPr>
            <a:r>
              <a:rPr lang="en-US" dirty="0" smtClean="0"/>
              <a:t>Extension methods</a:t>
            </a:r>
          </a:p>
          <a:p>
            <a:pPr marL="792163" lvl="1" indent="-444500" defTabSz="895350">
              <a:lnSpc>
                <a:spcPts val="3600"/>
              </a:lnSpc>
              <a:buFontTx/>
              <a:buAutoNum type="arabicPeriod"/>
            </a:pPr>
            <a:r>
              <a:rPr lang="en-US" dirty="0" smtClean="0"/>
              <a:t>Operations with collections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9"/>
          <a:stretch/>
        </p:blipFill>
        <p:spPr>
          <a:xfrm>
            <a:off x="6012920" y="3382215"/>
            <a:ext cx="2826280" cy="2074770"/>
          </a:xfrm>
          <a:prstGeom prst="roundRect">
            <a:avLst>
              <a:gd name="adj" fmla="val 7447"/>
            </a:avLst>
          </a:prstGeom>
        </p:spPr>
      </p:pic>
    </p:spTree>
    <p:extLst>
      <p:ext uri="{BB962C8B-B14F-4D97-AF65-F5344CB8AC3E}">
        <p14:creationId xmlns:p14="http://schemas.microsoft.com/office/powerpoint/2010/main" val="26067196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bg-BG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Any()</a:t>
            </a:r>
          </a:p>
          <a:p>
            <a:pPr lvl="1"/>
            <a:r>
              <a:rPr lang="en-US" dirty="0" smtClean="0"/>
              <a:t>Checks if any element matches a condition</a:t>
            </a:r>
            <a:endParaRPr lang="en-US" dirty="0"/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All()</a:t>
            </a:r>
          </a:p>
          <a:p>
            <a:pPr lvl="1"/>
            <a:r>
              <a:rPr lang="en-US" dirty="0"/>
              <a:t>Checks if </a:t>
            </a:r>
            <a:r>
              <a:rPr lang="en-US" dirty="0" smtClean="0"/>
              <a:t>all element </a:t>
            </a:r>
            <a:r>
              <a:rPr lang="en-US" dirty="0"/>
              <a:t>matches a condition</a:t>
            </a:r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ToArray()/ToList()/AsEnumerable()</a:t>
            </a:r>
          </a:p>
          <a:p>
            <a:pPr lvl="1"/>
            <a:r>
              <a:rPr lang="en-US" dirty="0" smtClean="0"/>
              <a:t>Converts the collection type</a:t>
            </a:r>
            <a:endParaRPr lang="en-US" dirty="0"/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Reverse()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Reverses a collection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9298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bg-BG" dirty="0"/>
              <a:t>ggregation </a:t>
            </a:r>
            <a:r>
              <a:rPr lang="en-US" dirty="0"/>
              <a:t>Methods</a:t>
            </a:r>
            <a:endParaRPr lang="bg-BG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Average()</a:t>
            </a:r>
          </a:p>
          <a:p>
            <a:pPr lvl="1"/>
            <a:r>
              <a:rPr lang="en-US" dirty="0" smtClean="0"/>
              <a:t>Calculates the average value of a collection</a:t>
            </a:r>
            <a:endParaRPr lang="en-US" dirty="0"/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Count()</a:t>
            </a:r>
          </a:p>
          <a:p>
            <a:pPr lvl="1"/>
            <a:r>
              <a:rPr lang="en-US" dirty="0" smtClean="0"/>
              <a:t>Counts the elements in a collection</a:t>
            </a:r>
            <a:endParaRPr lang="en-US" dirty="0"/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Max()</a:t>
            </a:r>
          </a:p>
          <a:p>
            <a:pPr lvl="1"/>
            <a:r>
              <a:rPr lang="en-US" dirty="0" smtClean="0"/>
              <a:t>Determines the maximum value in a collection</a:t>
            </a:r>
            <a:endParaRPr lang="en-US" dirty="0"/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Sum()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Sums the values in a collection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889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Aggregation Methods – Examples</a:t>
            </a:r>
            <a:endParaRPr lang="en-US" sz="3700" dirty="0"/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Count(&lt;condition&gt;)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endParaRPr lang="en-US" dirty="0">
              <a:latin typeface="Courier New" pitchFamily="49" charset="0"/>
            </a:endParaRPr>
          </a:p>
          <a:p>
            <a:endParaRPr lang="en-US" dirty="0">
              <a:latin typeface="Courier New" pitchFamily="49" charset="0"/>
            </a:endParaRPr>
          </a:p>
          <a:p>
            <a:endParaRPr lang="en-US" dirty="0">
              <a:latin typeface="Courier New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Max()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31460" name="Rectangle 4"/>
          <p:cNvSpPr>
            <a:spLocks noChangeArrowheads="1"/>
          </p:cNvSpPr>
          <p:nvPr/>
        </p:nvSpPr>
        <p:spPr bwMode="auto">
          <a:xfrm>
            <a:off x="622300" y="1828800"/>
            <a:ext cx="79121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double[] temperatures =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28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.0, 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.5,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32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.3,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.6,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highTemp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temperatures.Count(p =&gt; p &gt;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Console.WriteLine(highTemp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result is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2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1461" name="Rectangle 5"/>
          <p:cNvSpPr>
            <a:spLocks noChangeArrowheads="1"/>
          </p:cNvSpPr>
          <p:nvPr/>
        </p:nvSpPr>
        <p:spPr bwMode="auto">
          <a:xfrm>
            <a:off x="609600" y="4419600"/>
            <a:ext cx="79121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double[] temperatures =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28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.0, 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.5,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32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.3,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.6,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Temp = temperatures.Max();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Temp);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result is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.6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4062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http://technodenvision.com/images/queryIc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1270000"/>
            <a:ext cx="2628900" cy="2804160"/>
          </a:xfrm>
          <a:prstGeom prst="roundRect">
            <a:avLst>
              <a:gd name="adj" fmla="val 4400"/>
            </a:avLst>
          </a:prstGeom>
          <a:noFill/>
          <a:effectLst>
            <a:reflection blurRad="6350" stA="52000" endA="300" endPos="35000" dir="5400000" sy="-100000" algn="bl" rotWithShape="0"/>
          </a:effectLst>
        </p:spPr>
      </p:pic>
      <p:sp>
        <p:nvSpPr>
          <p:cNvPr id="526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6482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800" dirty="0" smtClean="0"/>
              <a:t>LINQ Query </a:t>
            </a:r>
            <a:r>
              <a:rPr lang="en-US" sz="4800" dirty="0"/>
              <a:t>Keywords</a:t>
            </a:r>
            <a:endParaRPr lang="bg-BG" sz="4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5450680"/>
            <a:ext cx="82296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4" name="Picture 2" descr="http://www.kgo.it/sites/default/files/images/to-content/start-dem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76850" y="889000"/>
            <a:ext cx="2114550" cy="2114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/>
          <p:cNvSpPr txBox="1"/>
          <p:nvPr/>
        </p:nvSpPr>
        <p:spPr>
          <a:xfrm rot="21003577">
            <a:off x="1006283" y="1237625"/>
            <a:ext cx="2977097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8000" b="1" dirty="0" smtClean="0">
                <a:ln w="76200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LINQ</a:t>
            </a:r>
            <a:endParaRPr lang="en-US" sz="8000" b="1" dirty="0">
              <a:ln w="76200">
                <a:solidFill>
                  <a:schemeClr val="accent5">
                    <a:lumMod val="20000"/>
                    <a:lumOff val="80000"/>
                  </a:schemeClr>
                </a:solidFill>
              </a:ln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1338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www.directortom.com/storage/right%20question.jpg?__SQUARESPACE_CACHEVERSION=12274675428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1752600"/>
            <a:ext cx="3810000" cy="2857500"/>
          </a:xfrm>
          <a:prstGeom prst="roundRect">
            <a:avLst>
              <a:gd name="adj" fmla="val 392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Extension Methods, Lambda Expressions and LINQ</a:t>
            </a:r>
            <a:endParaRPr lang="bg-BG" dirty="0"/>
          </a:p>
        </p:txBody>
      </p:sp>
      <p:sp>
        <p:nvSpPr>
          <p:cNvPr id="449539" name="Rectangle 3"/>
          <p:cNvSpPr>
            <a:spLocks noGrp="1" noChangeArrowheads="1"/>
          </p:cNvSpPr>
          <p:nvPr>
            <p:ph idx="1"/>
          </p:nvPr>
        </p:nvSpPr>
        <p:spPr>
          <a:xfrm>
            <a:off x="2630487" y="5099050"/>
            <a:ext cx="4608513" cy="1225550"/>
          </a:xfrm>
        </p:spPr>
        <p:txBody>
          <a:bodyPr/>
          <a:lstStyle/>
          <a:p>
            <a:pPr>
              <a:buFontTx/>
              <a:buNone/>
            </a:pPr>
            <a:r>
              <a:rPr lang="en-US" sz="6000" dirty="0"/>
              <a:t>Questions?</a:t>
            </a:r>
            <a:endParaRPr lang="bg-BG" sz="6000" dirty="0"/>
          </a:p>
        </p:txBody>
      </p:sp>
    </p:spTree>
    <p:extLst>
      <p:ext uri="{BB962C8B-B14F-4D97-AF65-F5344CB8AC3E}">
        <p14:creationId xmlns:p14="http://schemas.microsoft.com/office/powerpoint/2010/main" val="39866478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3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4800600"/>
            <a:ext cx="6096000" cy="685800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/>
              <a:t>Lambda Expressions</a:t>
            </a:r>
            <a:endParaRPr lang="bg-BG" dirty="0"/>
          </a:p>
        </p:txBody>
      </p:sp>
      <p:pic>
        <p:nvPicPr>
          <p:cNvPr id="14338" name="Picture 2" descr="http://www1.istockphoto.com/file_thumbview_approve/1970243/2/istockphoto_1970243_mathemati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969243"/>
            <a:ext cx="4610100" cy="30693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3741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  <a:endParaRPr lang="bg-BG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A lambda expression is an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anonymous function </a:t>
            </a:r>
            <a:r>
              <a:rPr lang="en-US" sz="3000" dirty="0" smtClean="0"/>
              <a:t>containing expressions and statements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Used to create delegates or expression tree types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3000" dirty="0" smtClean="0"/>
              <a:t>Lambda expressions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Use the lambda operator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=&gt;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Read as "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goes to</a:t>
            </a:r>
            <a:r>
              <a:rPr lang="en-US" sz="2600" dirty="0" smtClean="0"/>
              <a:t>"</a:t>
            </a:r>
            <a:endParaRPr lang="en-US" sz="26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The left side specifies the input parameters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The right side holds the expression or statement 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8476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Lambda Expressions </a:t>
            </a:r>
            <a:r>
              <a:rPr lang="en-US" dirty="0" smtClean="0"/>
              <a:t>– Examples</a:t>
            </a:r>
            <a:endParaRPr lang="bg-BG" dirty="0"/>
          </a:p>
        </p:txBody>
      </p:sp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19200"/>
            <a:ext cx="8496300" cy="1143000"/>
          </a:xfrm>
        </p:spPr>
        <p:txBody>
          <a:bodyPr/>
          <a:lstStyle/>
          <a:p>
            <a:r>
              <a:rPr lang="en-US" dirty="0" smtClean="0"/>
              <a:t>Usually used with collection extension methods like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FindAll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()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RemoveAll()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20197" name="Rectangle 5"/>
          <p:cNvSpPr>
            <a:spLocks noChangeArrowheads="1"/>
          </p:cNvSpPr>
          <p:nvPr/>
        </p:nvSpPr>
        <p:spPr bwMode="auto">
          <a:xfrm>
            <a:off x="695326" y="2508171"/>
            <a:ext cx="7762874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list = new List&lt;int&gt;() { 1, 2, 3, 4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evenNumbers =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list.FindAll(x =&gt; (x % 2) == 0);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num in evenNumbers)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Console.Write("{0} ", num);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 4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list.RemoveAll(x =&gt; x &gt; 3); // 1 2 3</a:t>
            </a:r>
          </a:p>
        </p:txBody>
      </p:sp>
    </p:spTree>
    <p:extLst>
      <p:ext uri="{BB962C8B-B14F-4D97-AF65-F5344CB8AC3E}">
        <p14:creationId xmlns:p14="http://schemas.microsoft.com/office/powerpoint/2010/main" val="316918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Sorting with Lambda Expression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95326" y="1905000"/>
            <a:ext cx="7762874" cy="34470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pets = new 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"Sharo", "Rex", "Strela", "Bora"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sortedPets = pets.OrderBy(pet =&gt;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pet);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(Pet pet in sortedPets)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Console.WriteLine("{0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}",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pet);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53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</a:t>
            </a:r>
            <a:r>
              <a:rPr lang="en-US" dirty="0" smtClean="0"/>
              <a:t>Code Expressions</a:t>
            </a:r>
            <a:endParaRPr lang="bg-BG" dirty="0"/>
          </a:p>
        </p:txBody>
      </p:sp>
      <p:sp>
        <p:nvSpPr>
          <p:cNvPr id="5294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91200"/>
          </a:xfrm>
          <a:noFill/>
          <a:ln/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Lambda code expressions: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29412" name="Rectangle 4"/>
          <p:cNvSpPr>
            <a:spLocks noChangeArrowheads="1"/>
          </p:cNvSpPr>
          <p:nvPr/>
        </p:nvSpPr>
        <p:spPr bwMode="auto">
          <a:xfrm>
            <a:off x="539750" y="1752600"/>
            <a:ext cx="80645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list = new List&lt;int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20, 1, 4, 8, 9, 44 };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rocess each argument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code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statements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evenNumbers = list.FindAll((i) =&gt;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Console.WriteLine("value of i is: {0}", i);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(i % 2) == 0;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});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Console.WriteLine("Here are your even numbers:");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(int even in evenNumbers)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Console.Write("{0}\t", even);</a:t>
            </a:r>
          </a:p>
        </p:txBody>
      </p:sp>
    </p:spTree>
    <p:extLst>
      <p:ext uri="{BB962C8B-B14F-4D97-AF65-F5344CB8AC3E}">
        <p14:creationId xmlns:p14="http://schemas.microsoft.com/office/powerpoint/2010/main" val="12916723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Delegates Holding</a:t>
            </a:r>
            <a:br>
              <a:rPr lang="en-US" dirty="0" smtClean="0"/>
            </a:br>
            <a:r>
              <a:rPr lang="en-US" dirty="0" smtClean="0"/>
              <a:t>Lambda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Lambda functions can be stored in variables of type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delegate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Delegates are typed references to functions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Standard function delegates in .NET: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Func&lt;TResult&gt;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Func&lt;T,</a:t>
            </a:r>
            <a:r>
              <a:rPr lang="en-US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TResult&gt;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Func&lt;T1,</a:t>
            </a:r>
            <a:r>
              <a:rPr lang="en-US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T2,</a:t>
            </a:r>
            <a:r>
              <a:rPr lang="en-US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TResult&gt;</a:t>
            </a:r>
            <a:r>
              <a:rPr lang="en-US" dirty="0" smtClean="0"/>
              <a:t>,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4876800"/>
            <a:ext cx="77724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Func&lt;bool&gt; boolFunc = () =&gt; true;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Func&lt;int, bool&gt; intFunc = (x) =&gt; x &lt; 10;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(boolFunc() &amp;&amp; intFunc(5))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Console.WriteLine("5 &lt; 10");</a:t>
            </a:r>
          </a:p>
        </p:txBody>
      </p:sp>
    </p:spTree>
    <p:extLst>
      <p:ext uri="{BB962C8B-B14F-4D97-AF65-F5344CB8AC3E}">
        <p14:creationId xmlns:p14="http://schemas.microsoft.com/office/powerpoint/2010/main" val="357411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Delegates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598488" y="990600"/>
            <a:ext cx="7935912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List&lt;string&gt; towns = new List&lt;string&gt;()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"Sofia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",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"Plovdiv",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"Varna",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"Sopot",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"Silistra"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List&lt;string&gt; townsWithS =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towns.FindAll(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delegate(string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town)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return town.StartsWith("S");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});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 short form of the above (with lambda expression)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List&lt;string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 townsWithS =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towns.FindAll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town) =&gt; town.StartsWith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("S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"));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oreach (string town in townsWithS)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Console.WriteLine(town);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051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2399</TotalTime>
  <Words>1248</Words>
  <Application>Microsoft Office PowerPoint</Application>
  <PresentationFormat>On-screen Show (4:3)</PresentationFormat>
  <Paragraphs>264</Paragraphs>
  <Slides>25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Telerik Academy</vt:lpstr>
      <vt:lpstr>LINQ Overview</vt:lpstr>
      <vt:lpstr>Table of Contents</vt:lpstr>
      <vt:lpstr>Lambda Expressions</vt:lpstr>
      <vt:lpstr>Lambda Expressions</vt:lpstr>
      <vt:lpstr>Lambda Expressions – Examples</vt:lpstr>
      <vt:lpstr>Sorting with Lambda Expression</vt:lpstr>
      <vt:lpstr>Lambda Code Expressions</vt:lpstr>
      <vt:lpstr>Delegates Holding Lambda Functions</vt:lpstr>
      <vt:lpstr>Delegates – Example</vt:lpstr>
      <vt:lpstr>Lambda Expressions</vt:lpstr>
      <vt:lpstr>Action&lt;T&gt; and Func&lt;T&gt;</vt:lpstr>
      <vt:lpstr>Action&lt;T&gt; and Func&lt;T&gt;</vt:lpstr>
      <vt:lpstr>LINQ and Query Keywords</vt:lpstr>
      <vt:lpstr>LINQ Building Blocks (2)</vt:lpstr>
      <vt:lpstr>LINQ to *</vt:lpstr>
      <vt:lpstr>Standard Query Operators – Example</vt:lpstr>
      <vt:lpstr>Querying Generic Lists</vt:lpstr>
      <vt:lpstr>Querying Strings</vt:lpstr>
      <vt:lpstr>Operations</vt:lpstr>
      <vt:lpstr>Operations</vt:lpstr>
      <vt:lpstr>Aggregation Methods</vt:lpstr>
      <vt:lpstr>Aggregation Methods – Examples</vt:lpstr>
      <vt:lpstr>LINQ Query Keywords</vt:lpstr>
      <vt:lpstr>Extension Methods, Lambda Expressions and LINQ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Defining Classes</dc:title>
  <dc:subject>Telerik Software Academy</dc:subject>
  <dc:creator>Svetlin Nakov</dc:creator>
  <cp:keywords>C#, course, telerik software academy, free courses for developers, OOP, object-oriented programming</cp:keywords>
  <cp:lastModifiedBy>Ivaylo Kenov</cp:lastModifiedBy>
  <cp:revision>672</cp:revision>
  <dcterms:created xsi:type="dcterms:W3CDTF">2007-12-08T16:03:35Z</dcterms:created>
  <dcterms:modified xsi:type="dcterms:W3CDTF">2015-02-16T12:36:07Z</dcterms:modified>
  <cp:category>software engineering</cp:category>
</cp:coreProperties>
</file>