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326" r:id="rId24"/>
    <p:sldId id="294" r:id="rId25"/>
    <p:sldId id="328" r:id="rId26"/>
    <p:sldId id="329" r:id="rId27"/>
    <p:sldId id="330" r:id="rId28"/>
    <p:sldId id="331" r:id="rId29"/>
    <p:sldId id="332" r:id="rId30"/>
    <p:sldId id="333" r:id="rId31"/>
    <p:sldId id="272" r:id="rId32"/>
    <p:sldId id="273" r:id="rId33"/>
    <p:sldId id="274" r:id="rId34"/>
    <p:sldId id="275" r:id="rId35"/>
    <p:sldId id="276" r:id="rId36"/>
    <p:sldId id="277" r:id="rId37"/>
    <p:sldId id="300" r:id="rId38"/>
    <p:sldId id="301" r:id="rId39"/>
    <p:sldId id="278" r:id="rId40"/>
    <p:sldId id="318" r:id="rId41"/>
    <p:sldId id="317" r:id="rId42"/>
    <p:sldId id="302" r:id="rId43"/>
    <p:sldId id="303" r:id="rId44"/>
    <p:sldId id="304" r:id="rId45"/>
    <p:sldId id="279" r:id="rId46"/>
    <p:sldId id="280" r:id="rId47"/>
    <p:sldId id="281" r:id="rId48"/>
    <p:sldId id="282" r:id="rId49"/>
    <p:sldId id="307" r:id="rId50"/>
    <p:sldId id="308" r:id="rId51"/>
    <p:sldId id="309" r:id="rId52"/>
    <p:sldId id="310" r:id="rId53"/>
    <p:sldId id="311" r:id="rId54"/>
    <p:sldId id="312" r:id="rId55"/>
    <p:sldId id="316" r:id="rId56"/>
    <p:sldId id="315" r:id="rId57"/>
    <p:sldId id="313" r:id="rId58"/>
    <p:sldId id="283" r:id="rId59"/>
    <p:sldId id="319" r:id="rId60"/>
    <p:sldId id="320" r:id="rId61"/>
    <p:sldId id="321" r:id="rId62"/>
    <p:sldId id="327" r:id="rId63"/>
    <p:sldId id="314" r:id="rId64"/>
  </p:sldIdLst>
  <p:sldSz cx="9144000" cy="6858000" type="screen4x3"/>
  <p:notesSz cx="6881813" cy="92964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135D5-68AF-4CA6-A045-8EDF642EEBC1}">
          <p14:sldIdLst>
            <p14:sldId id="256"/>
            <p14:sldId id="258"/>
          </p14:sldIdLst>
        </p14:section>
        <p14:section name="Extension Methods" id="{048A09FB-5B3E-4A6A-A1F9-2B557554791B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nonymous Types" id="{EB1F1E9C-C74A-441F-82C3-72C3C7E2D044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Delegates" id="{626E3D06-963E-4A23-8B5C-3B320A86CA10}">
          <p14:sldIdLst>
            <p14:sldId id="287"/>
            <p14:sldId id="288"/>
            <p14:sldId id="289"/>
            <p14:sldId id="290"/>
            <p14:sldId id="291"/>
          </p14:sldIdLst>
        </p14:section>
        <p14:section name="Generic and Multicast Delegates" id="{F6D2ED35-6CBE-4A3F-8112-663D907AE264}">
          <p14:sldIdLst>
            <p14:sldId id="292"/>
            <p14:sldId id="295"/>
            <p14:sldId id="293"/>
            <p14:sldId id="326"/>
            <p14:sldId id="294"/>
          </p14:sldIdLst>
        </p14:section>
        <p14:section name="Events" id="{99156B2F-999B-4C3C-9C8B-1EED895851C3}">
          <p14:sldIdLst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Lambda Expressions" id="{9AD1FEBA-A0B3-412B-9557-F0FC50B0E8E9}">
          <p14:sldIdLst>
            <p14:sldId id="272"/>
            <p14:sldId id="273"/>
            <p14:sldId id="274"/>
            <p14:sldId id="275"/>
            <p14:sldId id="276"/>
            <p14:sldId id="277"/>
            <p14:sldId id="300"/>
            <p14:sldId id="301"/>
            <p14:sldId id="278"/>
          </p14:sldIdLst>
        </p14:section>
        <p14:section name="Action&lt;T&gt; and Func&lt;T&gt;" id="{E1CCAA50-8AC8-4EBF-A17B-BDFBDEDAC747}">
          <p14:sldIdLst>
            <p14:sldId id="318"/>
            <p14:sldId id="317"/>
          </p14:sldIdLst>
        </p14:section>
        <p14:section name="LINQ and Query Keywords" id="{4C5E768A-53BA-4136-B9EC-46EBC12B7B76}">
          <p14:sldIdLst>
            <p14:sldId id="302"/>
            <p14:sldId id="303"/>
            <p14:sldId id="304"/>
            <p14:sldId id="279"/>
            <p14:sldId id="280"/>
            <p14:sldId id="281"/>
            <p14:sldId id="282"/>
            <p14:sldId id="307"/>
            <p14:sldId id="308"/>
            <p14:sldId id="309"/>
            <p14:sldId id="310"/>
            <p14:sldId id="311"/>
            <p14:sldId id="312"/>
            <p14:sldId id="316"/>
            <p14:sldId id="315"/>
            <p14:sldId id="313"/>
            <p14:sldId id="283"/>
          </p14:sldIdLst>
        </p14:section>
        <p14:section name="Dynamic Type" id="{EEB9A62C-5736-408D-9C60-0550F3B0FC72}">
          <p14:sldIdLst>
            <p14:sldId id="319"/>
            <p14:sldId id="320"/>
            <p14:sldId id="321"/>
          </p14:sldIdLst>
        </p14:section>
        <p14:section name="Questions" id="{3AD0156A-4E42-4AE0-BA8F-EFDC4C3EC25D}">
          <p14:sldIdLst>
            <p14:sldId id="32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61" autoAdjust="0"/>
    <p:restoredTop sz="94421" autoAdjust="0"/>
  </p:normalViewPr>
  <p:slideViewPr>
    <p:cSldViewPr>
      <p:cViewPr varScale="1">
        <p:scale>
          <a:sx n="111" d="100"/>
          <a:sy n="111" d="100"/>
        </p:scale>
        <p:origin x="5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FFBF4-B5CC-4BEF-BC2C-38FD381D9156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247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/299703/1862812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3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Extension Methods, Lambda Expressions and LINQ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 Delegates, </a:t>
            </a:r>
            <a:r>
              <a:rPr lang="en-US" dirty="0"/>
              <a:t>Lambda </a:t>
            </a:r>
            <a:r>
              <a:rPr lang="en-US" dirty="0" smtClean="0"/>
              <a:t>Expressions, LINQ, Dynamic</a:t>
            </a:r>
            <a:endParaRPr lang="bg-BG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73" y="41910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Methods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Events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Queries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Dynamic Type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"/>
          <a:stretch/>
        </p:blipFill>
        <p:spPr>
          <a:xfrm>
            <a:off x="4724400" y="1066800"/>
            <a:ext cx="4064001" cy="2983380"/>
          </a:xfrm>
          <a:prstGeom prst="roundRect">
            <a:avLst>
              <a:gd name="adj" fmla="val 7447"/>
            </a:avLst>
          </a:prstGeom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 smtClean="0"/>
              <a:t> (can hold multiple methods), assigned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 in .NET: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Action&lt;T1, T2, T3&gt;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void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 with parameters of types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T1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T2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T3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&lt;T1, T2,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TResult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&gt; 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 with return value of type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esult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have quite a lot of overloads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05118" y="4419600"/>
            <a:ext cx="7761288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Func&lt;string, int&gt; predefinedIntParse = int.Parse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number = predefinedIntParse("50");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Action&lt;object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predefinedAction =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predefinedAction(1000);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4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3" y="3698990"/>
            <a:ext cx="3362325" cy="1362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0991">
            <a:off x="659606" y="3505369"/>
            <a:ext cx="5586413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90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message sent by an object to signal the occurrence of an action</a:t>
            </a:r>
            <a:endParaRPr lang="en-US" sz="2800" dirty="0" smtClean="0"/>
          </a:p>
          <a:p>
            <a:r>
              <a:rPr lang="en-US" sz="2800" dirty="0" smtClean="0"/>
              <a:t>Enable </a:t>
            </a:r>
            <a:r>
              <a:rPr lang="en-US" sz="2800" dirty="0"/>
              <a:t>a class or object to notify other classes or objects when something of interest </a:t>
            </a:r>
            <a:r>
              <a:rPr lang="en-US" sz="2800" dirty="0" smtClean="0"/>
              <a:t>occurs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Publisher</a:t>
            </a:r>
            <a:r>
              <a:rPr lang="en-US" sz="2800" dirty="0" smtClean="0"/>
              <a:t>/event </a:t>
            </a:r>
            <a:r>
              <a:rPr lang="en-US" sz="2800" dirty="0"/>
              <a:t>sender –</a:t>
            </a:r>
            <a:r>
              <a:rPr lang="en-US" sz="2800" dirty="0" smtClean="0"/>
              <a:t>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class that </a:t>
            </a:r>
            <a:r>
              <a:rPr lang="en-US" sz="2800" dirty="0" smtClean="0"/>
              <a:t>sends/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raises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event</a:t>
            </a:r>
          </a:p>
          <a:p>
            <a:pPr lvl="2"/>
            <a:r>
              <a:rPr lang="en-US" sz="2400" dirty="0" smtClean="0"/>
              <a:t>Doesn’t know which object/method will handle the event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Subscribers</a:t>
            </a:r>
            <a:r>
              <a:rPr lang="en-US" sz="2800" dirty="0" smtClean="0"/>
              <a:t> – </a:t>
            </a:r>
            <a:r>
              <a:rPr lang="en-US" sz="2800" dirty="0"/>
              <a:t>the classes that </a:t>
            </a:r>
            <a:r>
              <a:rPr lang="en-US" sz="2800" dirty="0" smtClean="0"/>
              <a:t>receive/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event</a:t>
            </a:r>
            <a:endParaRPr lang="bg-BG" sz="2800" dirty="0" smtClean="0"/>
          </a:p>
          <a:p>
            <a:r>
              <a:rPr lang="en-US" sz="2800" dirty="0"/>
              <a:t>In the .NET events are based on the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EventHandler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delegate and the 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EventArgs</a:t>
            </a:r>
            <a:r>
              <a:rPr lang="en-US" sz="2800" dirty="0"/>
              <a:t> base </a:t>
            </a:r>
            <a:r>
              <a:rPr lang="en-US" sz="2800" dirty="0" smtClean="0"/>
              <a:t>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75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121606"/>
          </a:xfrm>
        </p:spPr>
        <p:txBody>
          <a:bodyPr/>
          <a:lstStyle/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</a:t>
            </a:r>
            <a:r>
              <a:rPr lang="en-US" sz="2800" dirty="0" smtClean="0"/>
              <a:t> keyword</a:t>
            </a:r>
          </a:p>
          <a:p>
            <a:r>
              <a:rPr lang="en-US" sz="2800" dirty="0" smtClean="0"/>
              <a:t>Specify type of delegate for the event –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EventHandler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800" dirty="0" smtClean="0"/>
              <a:t>Add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protected virtual</a:t>
            </a:r>
            <a:r>
              <a:rPr lang="en-US" sz="2800" dirty="0" smtClean="0"/>
              <a:t> method</a:t>
            </a:r>
            <a:endParaRPr lang="en-US" sz="2800" dirty="0"/>
          </a:p>
          <a:p>
            <a:pPr lvl="1"/>
            <a:r>
              <a:rPr lang="en-US" sz="2800" dirty="0" smtClean="0"/>
              <a:t>Name the </a:t>
            </a:r>
            <a:r>
              <a:rPr lang="en-US" sz="2800" dirty="0"/>
              <a:t>method 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On[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EventName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3200400"/>
            <a:ext cx="8077200" cy="3139321"/>
          </a:xfrm>
        </p:spPr>
        <p:txBody>
          <a:bodyPr/>
          <a:lstStyle/>
          <a:p>
            <a:r>
              <a:rPr lang="en-US" sz="1800" dirty="0"/>
              <a:t>class </a:t>
            </a:r>
            <a:r>
              <a:rPr lang="en-US" sz="1800" dirty="0" smtClean="0"/>
              <a:t>Counter {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public </a:t>
            </a:r>
            <a:r>
              <a:rPr lang="en-US" sz="1800" dirty="0"/>
              <a:t>event </a:t>
            </a:r>
            <a:r>
              <a:rPr lang="en-US" sz="1800" dirty="0" err="1"/>
              <a:t>EventHandler</a:t>
            </a:r>
            <a:r>
              <a:rPr lang="en-US" sz="1800" dirty="0"/>
              <a:t> </a:t>
            </a:r>
            <a:r>
              <a:rPr lang="en-US" sz="1800" dirty="0" err="1"/>
              <a:t>ThresholdReached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protected </a:t>
            </a:r>
            <a:r>
              <a:rPr lang="en-US" sz="1800" dirty="0"/>
              <a:t>virtual void </a:t>
            </a:r>
            <a:r>
              <a:rPr lang="en-US" sz="1800" dirty="0" err="1"/>
              <a:t>OnThresholdReached</a:t>
            </a:r>
            <a:r>
              <a:rPr lang="en-US" sz="1800" dirty="0"/>
              <a:t>(</a:t>
            </a:r>
            <a:r>
              <a:rPr lang="en-US" sz="1800" dirty="0" err="1"/>
              <a:t>EventArgs</a:t>
            </a:r>
            <a:r>
              <a:rPr lang="en-US" sz="1800" dirty="0"/>
              <a:t> e</a:t>
            </a:r>
            <a:r>
              <a:rPr lang="en-US" sz="1800" dirty="0" smtClean="0"/>
              <a:t>) {</a:t>
            </a:r>
            <a:endParaRPr lang="en-US" sz="1800" dirty="0"/>
          </a:p>
          <a:p>
            <a:r>
              <a:rPr lang="en-US" sz="1800" dirty="0" smtClean="0"/>
              <a:t>    </a:t>
            </a:r>
            <a:r>
              <a:rPr lang="en-US" sz="1800" dirty="0"/>
              <a:t>if </a:t>
            </a:r>
            <a:r>
              <a:rPr lang="en-US" sz="1800" dirty="0" smtClean="0"/>
              <a:t>(</a:t>
            </a:r>
            <a:r>
              <a:rPr lang="en-US" sz="1800" dirty="0" err="1" smtClean="0"/>
              <a:t>this.ThresholdReached</a:t>
            </a:r>
            <a:r>
              <a:rPr lang="en-US" sz="1800" dirty="0" smtClean="0"/>
              <a:t> != </a:t>
            </a:r>
            <a:r>
              <a:rPr lang="en-US" sz="1800" dirty="0"/>
              <a:t>null</a:t>
            </a:r>
            <a:r>
              <a:rPr lang="en-US" sz="1800" dirty="0" smtClean="0"/>
              <a:t>) </a:t>
            </a:r>
            <a:r>
              <a:rPr lang="en-US" sz="1800" dirty="0"/>
              <a:t>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</a:t>
            </a:r>
            <a:r>
              <a:rPr lang="en-US" sz="1800" dirty="0" err="1" smtClean="0"/>
              <a:t>ThresholdReached</a:t>
            </a:r>
            <a:r>
              <a:rPr lang="en-US" sz="1800" dirty="0" smtClean="0"/>
              <a:t>(this, </a:t>
            </a:r>
            <a:r>
              <a:rPr lang="en-US" sz="1800" dirty="0"/>
              <a:t>e);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/>
              <a:t>}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r>
              <a:rPr lang="en-US" sz="1800" dirty="0" smtClean="0"/>
              <a:t>  // </a:t>
            </a:r>
            <a:r>
              <a:rPr lang="en-US" sz="1800" dirty="0"/>
              <a:t>provide remaining implementation for the class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4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713837"/>
          </a:xfrm>
        </p:spPr>
        <p:txBody>
          <a:bodyPr/>
          <a:lstStyle/>
          <a:p>
            <a:r>
              <a:rPr lang="en-US" dirty="0"/>
              <a:t>Data that is associated with an event can be provided through an event data class</a:t>
            </a:r>
            <a:endParaRPr lang="en-US" dirty="0" smtClean="0"/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EventArgs</a:t>
            </a:r>
            <a:r>
              <a:rPr lang="en-US" dirty="0"/>
              <a:t> class is the base type for all event data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Also used </a:t>
            </a:r>
            <a:r>
              <a:rPr lang="en-US" dirty="0"/>
              <a:t>when an event does not have any data associated with it</a:t>
            </a:r>
          </a:p>
          <a:p>
            <a:pPr lvl="1"/>
            <a:r>
              <a:rPr lang="en-US" dirty="0" smtClean="0"/>
              <a:t>Naming of the data class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[Name]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EventArgs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845784"/>
            <a:ext cx="8077200" cy="1631216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ThresholdReachedEventArgs</a:t>
            </a:r>
            <a:r>
              <a:rPr lang="en-US" dirty="0"/>
              <a:t> : </a:t>
            </a:r>
            <a:r>
              <a:rPr lang="en-US" dirty="0" err="1"/>
              <a:t>EventArgs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Threshold { get; set; }</a:t>
            </a:r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TimeReached</a:t>
            </a:r>
            <a:r>
              <a:rPr lang="en-US" dirty="0"/>
              <a:t> { get; set;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92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69660"/>
          </a:xfrm>
        </p:spPr>
        <p:txBody>
          <a:bodyPr/>
          <a:lstStyle/>
          <a:p>
            <a:r>
              <a:rPr lang="en-US" dirty="0"/>
              <a:t>To respond to an event, you define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 handler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match the signature of the delegate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560260"/>
            <a:ext cx="8077200" cy="3785652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Program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smtClean="0"/>
              <a:t>Main()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Counter </a:t>
            </a:r>
            <a:r>
              <a:rPr lang="en-US" dirty="0" err="1" smtClean="0"/>
              <a:t>counter</a:t>
            </a:r>
            <a:r>
              <a:rPr lang="en-US" dirty="0" smtClean="0"/>
              <a:t> </a:t>
            </a:r>
            <a:r>
              <a:rPr lang="en-US" dirty="0"/>
              <a:t>= new Counter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/>
              <a:t>counter</a:t>
            </a:r>
            <a:r>
              <a:rPr lang="en-US" dirty="0" err="1" smtClean="0"/>
              <a:t>.ThresholdReached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 smtClean="0"/>
              <a:t>CounterThresholdReached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/>
              <a:t>// provide remaining implementation for the class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err="1"/>
              <a:t>Counter</a:t>
            </a:r>
            <a:r>
              <a:rPr lang="en-US" dirty="0" err="1" smtClean="0"/>
              <a:t>ThresholdReached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object </a:t>
            </a:r>
            <a:r>
              <a:rPr lang="en-US" dirty="0"/>
              <a:t>sender, </a:t>
            </a:r>
            <a:r>
              <a:rPr lang="en-US" dirty="0" err="1"/>
              <a:t>EventArgs</a:t>
            </a:r>
            <a:r>
              <a:rPr lang="en-US" dirty="0"/>
              <a:t> 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Console.WriteLine</a:t>
            </a:r>
            <a:r>
              <a:rPr lang="en-US" dirty="0"/>
              <a:t>("The threshold was reached.");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2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267809" y="838423"/>
            <a:ext cx="2608383" cy="3432633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6858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088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0991">
            <a:off x="1564886" y="2828757"/>
            <a:ext cx="5586413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86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</a:t>
            </a:r>
            <a:r>
              <a:rPr lang="en-US" sz="2800" dirty="0" smtClean="0"/>
              <a:t>statement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Link: Lambda notation vs delegate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br>
              <a:rPr lang="en-US" dirty="0" smtClean="0"/>
            </a:b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1825" y="4495800"/>
            <a:ext cx="3027825" cy="1867526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Action&lt;T&gt; and </a:t>
            </a:r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Action&lt;T&gt; </a:t>
            </a:r>
            <a:r>
              <a:rPr lang="en-US" dirty="0" smtClean="0"/>
              <a:t>- void delegate with parameter T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- result delegate returning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Action&lt;int&gt; act = (number) =&gt;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Console.WrileLine(number);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act(10); // logs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Func&lt;string, int, string&gt; greet = (name, age)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name +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Console.WriteLine(greet(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Ivaylo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10));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Action&lt;T&gt; and </a:t>
            </a:r>
            <a:r>
              <a:rPr lang="en-US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303520" cy="3314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bg-BG" dirty="0" smtClean="0"/>
              <a:t>tandard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09600" y="1371600"/>
            <a:ext cx="7924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.OrderBy(game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game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495800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…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word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0386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source.Select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val="2849161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1816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b.Title;</a:t>
            </a:r>
          </a:p>
        </p:txBody>
      </p:sp>
    </p:spTree>
    <p:extLst>
      <p:ext uri="{BB962C8B-B14F-4D97-AF65-F5344CB8AC3E}">
        <p14:creationId xmlns:p14="http://schemas.microsoft.com/office/powerpoint/2010/main" val="2753005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310896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1633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Searches by given condition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First()/FirstOrDefault()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Gets the first matched element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</a:t>
            </a:r>
            <a:r>
              <a:rPr lang="en-US" dirty="0" smtClean="0"/>
              <a:t>last matched element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Select()/Cast()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Makes projection (conversion) to another type</a:t>
            </a:r>
            <a:endParaRPr lang="en-US" dirty="0"/>
          </a:p>
          <a:p>
            <a:pPr marL="282575" lvl="1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OrderBy()/ThenBy()/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OrderByDescending()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4675" lvl="2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Orders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lvl="1"/>
            <a:r>
              <a:rPr lang="en-US" dirty="0" smtClean="0"/>
              <a:t>Checks if any element matches a condition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lvl="1"/>
            <a:r>
              <a:rPr lang="en-US" dirty="0"/>
              <a:t>Checks if </a:t>
            </a:r>
            <a:r>
              <a:rPr lang="en-US" dirty="0" smtClean="0"/>
              <a:t>all element </a:t>
            </a:r>
            <a:r>
              <a:rPr lang="en-US" dirty="0"/>
              <a:t>matches a condition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ToArray()/ToList()/AsEnumerable()</a:t>
            </a:r>
          </a:p>
          <a:p>
            <a:pPr lvl="1"/>
            <a:r>
              <a:rPr lang="en-US" dirty="0" smtClean="0"/>
              <a:t>Converts the collection type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Reverses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29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582948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2895600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http://www.macwareinc.com/images/screenshots/ldspro/LDSproobjec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6" y="685800"/>
            <a:ext cx="3172294" cy="4330586"/>
          </a:xfrm>
          <a:prstGeom prst="roundRect">
            <a:avLst>
              <a:gd name="adj" fmla="val 5180"/>
            </a:avLst>
          </a:prstGeom>
          <a:noFill/>
        </p:spPr>
      </p:pic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653" y="5257800"/>
            <a:ext cx="868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Dynamic Type</a:t>
            </a:r>
            <a:endParaRPr lang="bg-BG" dirty="0"/>
          </a:p>
        </p:txBody>
      </p:sp>
      <p:pic>
        <p:nvPicPr>
          <p:cNvPr id="58372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8113">
            <a:off x="864264" y="2083343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917">
            <a:off x="5781334" y="1739338"/>
            <a:ext cx="2916834" cy="2916834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25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Dynamic type is</a:t>
            </a:r>
            <a:endParaRPr lang="en-US" dirty="0"/>
          </a:p>
          <a:p>
            <a:pPr lvl="1"/>
            <a:r>
              <a:rPr lang="en-US" dirty="0" smtClean="0"/>
              <a:t>Defined with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keyword</a:t>
            </a:r>
            <a:endParaRPr lang="en-US" dirty="0"/>
          </a:p>
          <a:p>
            <a:pPr lvl="1"/>
            <a:r>
              <a:rPr lang="en-US" dirty="0" smtClean="0"/>
              <a:t>Can hold everything (different from object)</a:t>
            </a:r>
          </a:p>
          <a:p>
            <a:pPr lvl="1"/>
            <a:r>
              <a:rPr lang="en-US" dirty="0" smtClean="0"/>
              <a:t>Evaluated at runtime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343400"/>
            <a:ext cx="7620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dynamic dyn = 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"Some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 Student();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dyn.Name = "Ivan";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new[] { 5, 8, 10 };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Dynamic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28725"/>
            <a:ext cx="5655733" cy="31813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10668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6817</TotalTime>
  <Words>3445</Words>
  <Application>Microsoft Office PowerPoint</Application>
  <PresentationFormat>On-screen Show (4:3)</PresentationFormat>
  <Paragraphs>670</Paragraphs>
  <Slides>63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 Black</vt:lpstr>
      <vt:lpstr>Calibri</vt:lpstr>
      <vt:lpstr>Cambria</vt:lpstr>
      <vt:lpstr>Consolas</vt:lpstr>
      <vt:lpstr>Corbel</vt:lpstr>
      <vt:lpstr>Courier New</vt:lpstr>
      <vt:lpstr>Segoe</vt:lpstr>
      <vt:lpstr>Wingdings</vt:lpstr>
      <vt:lpstr>Wingdings 2</vt:lpstr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Predefined Delegates</vt:lpstr>
      <vt:lpstr>Multicast Generic Delegate</vt:lpstr>
      <vt:lpstr>Events</vt:lpstr>
      <vt:lpstr>Events</vt:lpstr>
      <vt:lpstr>Define Events</vt:lpstr>
      <vt:lpstr>Event Data</vt:lpstr>
      <vt:lpstr>Event Handlers</vt:lpstr>
      <vt:lpstr>Events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Action&lt;T&gt; and Func&lt;T&gt;</vt:lpstr>
      <vt:lpstr>Action&lt;T&gt; and Func&lt;T&gt;</vt:lpstr>
      <vt:lpstr>LINQ and Query Keywords</vt:lpstr>
      <vt:lpstr>LINQ Building Blocks (2)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Operations</vt:lpstr>
      <vt:lpstr>Operations</vt:lpstr>
      <vt:lpstr>Aggregation Methods</vt:lpstr>
      <vt:lpstr>Aggregation Methods – Examples</vt:lpstr>
      <vt:lpstr>LINQ Query Keywords</vt:lpstr>
      <vt:lpstr>Dynamic Type</vt:lpstr>
      <vt:lpstr>Dynamic Type</vt:lpstr>
      <vt:lpstr>Dynamic Type</vt:lpstr>
      <vt:lpstr>Extension Methods, Lambda Expressions and LINQ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Nikolay Kostov</cp:lastModifiedBy>
  <cp:revision>722</cp:revision>
  <dcterms:created xsi:type="dcterms:W3CDTF">2007-12-08T16:03:35Z</dcterms:created>
  <dcterms:modified xsi:type="dcterms:W3CDTF">2015-03-17T13:07:27Z</dcterms:modified>
  <cp:category>software engineering</cp:category>
</cp:coreProperties>
</file>