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94" r:id="rId17"/>
    <p:sldId id="295" r:id="rId18"/>
    <p:sldId id="296" r:id="rId19"/>
    <p:sldId id="302" r:id="rId20"/>
    <p:sldId id="301" r:id="rId21"/>
    <p:sldId id="297" r:id="rId22"/>
    <p:sldId id="298" r:id="rId23"/>
    <p:sldId id="299" r:id="rId24"/>
    <p:sldId id="300" r:id="rId25"/>
    <p:sldId id="277" r:id="rId26"/>
    <p:sldId id="275" r:id="rId27"/>
    <p:sldId id="276" r:id="rId28"/>
    <p:sldId id="278" r:id="rId29"/>
    <p:sldId id="279" r:id="rId30"/>
    <p:sldId id="280" r:id="rId31"/>
    <p:sldId id="281" r:id="rId32"/>
    <p:sldId id="283" r:id="rId33"/>
    <p:sldId id="285" r:id="rId34"/>
    <p:sldId id="284" r:id="rId35"/>
    <p:sldId id="282" r:id="rId36"/>
    <p:sldId id="274" r:id="rId37"/>
    <p:sldId id="303" r:id="rId38"/>
    <p:sldId id="305" r:id="rId39"/>
    <p:sldId id="30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43BE4-A3EE-43E1-B3EF-AE87DED6B10F}" type="datetimeFigureOut">
              <a:rPr lang="en-US" smtClean="0"/>
              <a:t>09-May-14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59BF-4DAC-408E-8E9F-7FA27DAF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5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8BB38-30F5-41CC-B3AE-0385BE4C0B15}" type="slidenum">
              <a:rPr lang="en-US"/>
              <a:pPr/>
              <a:t>3</a:t>
            </a:fld>
            <a:r>
              <a:rPr lang="en-US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679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97C71-954C-44A3-84F4-571C511E88D2}" type="slidenum">
              <a:rPr lang="en-US"/>
              <a:pPr/>
              <a:t>7</a:t>
            </a:fld>
            <a:r>
              <a:rPr lang="en-US"/>
              <a:t>##</a:t>
            </a:r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063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759BF-4DAC-408E-8E9F-7FA27DAF79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5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Insert a Picture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3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0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7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Using Objects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Objects, Properties, Primitive and Reference Types</a:t>
            </a:r>
            <a:endParaRPr lang="en-US" dirty="0"/>
          </a:p>
        </p:txBody>
      </p:sp>
      <p:pic>
        <p:nvPicPr>
          <p:cNvPr id="1026" name="Picture 2" descr="http://t3.gstatic.com/images?q=tbn:ANd9GcRlRqxwXr5WUgPhehVCB759WhQJoE58vky-qTP_LOTwXvrPUuCya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46" y="4717922"/>
            <a:ext cx="3711354" cy="1759078"/>
          </a:xfrm>
          <a:prstGeom prst="roundRect">
            <a:avLst>
              <a:gd name="adj" fmla="val 73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bjects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 t="32373" r="2971" b="11034"/>
          <a:stretch/>
        </p:blipFill>
        <p:spPr bwMode="auto">
          <a:xfrm>
            <a:off x="756000" y="981000"/>
            <a:ext cx="3168000" cy="18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</a:t>
            </a:r>
            <a:endParaRPr lang="bg-BG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An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kumimoji="0" lang="en-US" dirty="0"/>
              <a:t> is a concrete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</a:t>
            </a:r>
            <a:r>
              <a:rPr kumimoji="0" lang="en-US" dirty="0"/>
              <a:t> of a particular </a:t>
            </a:r>
            <a:r>
              <a:rPr kumimoji="0" lang="en-US" dirty="0" smtClean="0"/>
              <a:t>object type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kumimoji="0" lang="en-US" dirty="0"/>
              <a:t>Creating an object from </a:t>
            </a:r>
            <a:r>
              <a:rPr kumimoji="0" lang="en-US" dirty="0" smtClean="0"/>
              <a:t>an object type is </a:t>
            </a:r>
            <a:r>
              <a:rPr kumimoji="0" lang="en-US" dirty="0"/>
              <a:t>called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Objects have state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Set of values associated to their attributes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Example:</a:t>
            </a:r>
          </a:p>
          <a:p>
            <a:pPr lvl="1">
              <a:lnSpc>
                <a:spcPct val="100000"/>
              </a:lnSpc>
            </a:pPr>
            <a:r>
              <a:rPr kumimoji="0" lang="en-US" dirty="0" smtClean="0"/>
              <a:t>Type: </a:t>
            </a:r>
            <a:r>
              <a:rPr kumimoji="0" lang="en-US" dirty="0">
                <a:latin typeface="Consolas" pitchFamily="49" charset="0"/>
                <a:cs typeface="Consolas" pitchFamily="49" charset="0"/>
              </a:rPr>
              <a:t>Account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Objects: Ivan's account, Peter's account</a:t>
            </a:r>
          </a:p>
        </p:txBody>
      </p:sp>
    </p:spTree>
    <p:extLst>
      <p:ext uri="{BB962C8B-B14F-4D97-AF65-F5344CB8AC3E}">
        <p14:creationId xmlns:p14="http://schemas.microsoft.com/office/powerpoint/2010/main" val="3846426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– Example</a:t>
            </a:r>
            <a:endParaRPr lang="bg-BG"/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380999" y="2226008"/>
            <a:ext cx="3467519" cy="577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380999" y="2803219"/>
            <a:ext cx="3467519" cy="936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+Owner: Person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+Ammount: double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380999" y="3740033"/>
            <a:ext cx="3467519" cy="12953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+Suspend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+Deposit(sum:double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+Withdraw(sum:double)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5190" name="AutoShape 6"/>
          <p:cNvSpPr>
            <a:spLocks noChangeArrowheads="1"/>
          </p:cNvSpPr>
          <p:nvPr/>
        </p:nvSpPr>
        <p:spPr bwMode="auto">
          <a:xfrm>
            <a:off x="1643479" y="1466600"/>
            <a:ext cx="2205039" cy="506086"/>
          </a:xfrm>
          <a:prstGeom prst="wedgeRoundRectCallout">
            <a:avLst>
              <a:gd name="adj1" fmla="val -5756"/>
              <a:gd name="adj2" fmla="val 1259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Object Type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05191" name="Rectangle 7"/>
          <p:cNvSpPr>
            <a:spLocks noChangeArrowheads="1"/>
          </p:cNvSpPr>
          <p:nvPr/>
        </p:nvSpPr>
        <p:spPr bwMode="auto">
          <a:xfrm>
            <a:off x="4124851" y="1256587"/>
            <a:ext cx="3302557" cy="577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u="sng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ivanAccount</a:t>
            </a:r>
          </a:p>
        </p:txBody>
      </p:sp>
      <p:sp>
        <p:nvSpPr>
          <p:cNvPr id="605192" name="Rectangle 8"/>
          <p:cNvSpPr>
            <a:spLocks noChangeArrowheads="1"/>
          </p:cNvSpPr>
          <p:nvPr/>
        </p:nvSpPr>
        <p:spPr bwMode="auto">
          <a:xfrm>
            <a:off x="4124851" y="1832850"/>
            <a:ext cx="3302557" cy="936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+Owner="Ivan Kolev"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+Ammount=5000.0</a:t>
            </a:r>
          </a:p>
        </p:txBody>
      </p:sp>
      <p:sp>
        <p:nvSpPr>
          <p:cNvPr id="605193" name="Rectangle 9"/>
          <p:cNvSpPr>
            <a:spLocks noChangeArrowheads="1"/>
          </p:cNvSpPr>
          <p:nvPr/>
        </p:nvSpPr>
        <p:spPr bwMode="auto">
          <a:xfrm>
            <a:off x="4124851" y="3026668"/>
            <a:ext cx="3302557" cy="577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u="sng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peterAccount</a:t>
            </a:r>
            <a:endParaRPr lang="en-US" sz="2200" b="1" u="sng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5194" name="Rectangle 10"/>
          <p:cNvSpPr>
            <a:spLocks noChangeArrowheads="1"/>
          </p:cNvSpPr>
          <p:nvPr/>
        </p:nvSpPr>
        <p:spPr bwMode="auto">
          <a:xfrm>
            <a:off x="4124851" y="3602931"/>
            <a:ext cx="3302557" cy="936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Owner="Peter Kirov"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+Ammount=1825.33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4124851" y="4888283"/>
            <a:ext cx="3302557" cy="577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u="sng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kirilAccount</a:t>
            </a:r>
            <a:endParaRPr lang="en-US" sz="2200" b="1" u="sng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5196" name="Rectangle 12"/>
          <p:cNvSpPr>
            <a:spLocks noChangeArrowheads="1"/>
          </p:cNvSpPr>
          <p:nvPr/>
        </p:nvSpPr>
        <p:spPr bwMode="auto">
          <a:xfrm>
            <a:off x="4124851" y="5464545"/>
            <a:ext cx="3302557" cy="936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+Owner="Kiril Kirov"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+Ammount=25.0</a:t>
            </a:r>
          </a:p>
        </p:txBody>
      </p:sp>
      <p:sp>
        <p:nvSpPr>
          <p:cNvPr id="605197" name="AutoShape 13"/>
          <p:cNvSpPr>
            <a:spLocks noChangeArrowheads="1"/>
          </p:cNvSpPr>
          <p:nvPr/>
        </p:nvSpPr>
        <p:spPr bwMode="auto">
          <a:xfrm>
            <a:off x="7526337" y="1047000"/>
            <a:ext cx="1219200" cy="506086"/>
          </a:xfrm>
          <a:prstGeom prst="wedgeRoundRectCallout">
            <a:avLst>
              <a:gd name="adj1" fmla="val -96193"/>
              <a:gd name="adj2" fmla="val 499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Object</a:t>
            </a:r>
            <a:endParaRPr lang="bg-BG" sz="26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7526337" y="2835608"/>
            <a:ext cx="1219200" cy="506086"/>
          </a:xfrm>
          <a:prstGeom prst="wedgeRoundRectCallout">
            <a:avLst>
              <a:gd name="adj1" fmla="val -93629"/>
              <a:gd name="adj2" fmla="val 439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Object</a:t>
            </a:r>
            <a:endParaRPr lang="bg-BG" sz="26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7543800" y="4691722"/>
            <a:ext cx="1219200" cy="506086"/>
          </a:xfrm>
          <a:prstGeom prst="wedgeRoundRectCallout">
            <a:avLst>
              <a:gd name="adj1" fmla="val -94270"/>
              <a:gd name="adj2" fmla="val 459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Object</a:t>
            </a:r>
            <a:endParaRPr lang="bg-BG" sz="26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67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Objects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smtClean="0"/>
              <a:t>What are Objects?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Overview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</a:t>
            </a:r>
            <a:r>
              <a:rPr lang="en-US" dirty="0"/>
              <a:t>is designed on a simple object-based </a:t>
            </a:r>
            <a:r>
              <a:rPr lang="en-US" dirty="0" smtClean="0"/>
              <a:t>paradigm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/>
              <a:t>object is a collection of </a:t>
            </a:r>
            <a:r>
              <a:rPr lang="en-US" dirty="0" smtClean="0"/>
              <a:t>properties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An object </a:t>
            </a:r>
            <a:r>
              <a:rPr lang="en-US" dirty="0"/>
              <a:t>property is association between a name and a </a:t>
            </a:r>
            <a:r>
              <a:rPr lang="en-US" dirty="0" smtClean="0"/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value of property can </a:t>
            </a:r>
            <a:r>
              <a:rPr lang="en-US" dirty="0" smtClean="0"/>
              <a:t>be either </a:t>
            </a:r>
            <a:r>
              <a:rPr lang="en-US" dirty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 smtClean="0"/>
              <a:t> (function) 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 (variable)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Lots of predefined objects available in 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Math, document, window, etc…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Objects can be created by 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Properties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85258"/>
            <a:ext cx="8686800" cy="222199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Each </a:t>
            </a:r>
            <a:r>
              <a:rPr lang="en-US" dirty="0"/>
              <a:t>o</a:t>
            </a:r>
            <a:r>
              <a:rPr lang="en-US" dirty="0" smtClean="0"/>
              <a:t>bject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Properties are variables attached to the object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Properties </a:t>
            </a:r>
            <a:r>
              <a:rPr lang="en-US" dirty="0"/>
              <a:t>of an object </a:t>
            </a:r>
            <a:r>
              <a:rPr lang="en-US" dirty="0" smtClean="0"/>
              <a:t>can be accessed with </a:t>
            </a:r>
            <a:r>
              <a:rPr lang="en-US" dirty="0"/>
              <a:t>a </a:t>
            </a:r>
            <a:r>
              <a:rPr lang="en-US" dirty="0" smtClean="0"/>
              <a:t>dot-notation</a:t>
            </a:r>
            <a:r>
              <a:rPr lang="en-US" dirty="0"/>
              <a:t>: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32178" y="4232802"/>
            <a:ext cx="787964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/>
              <a:t>var arrStr = arr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.join</a:t>
            </a:r>
            <a:r>
              <a:rPr lang="en-US" noProof="1">
                <a:solidFill>
                  <a:schemeClr val="tx1">
                    <a:lumMod val="20000"/>
                    <a:lumOff val="80000"/>
                  </a:schemeClr>
                </a:solidFill>
              </a:rPr>
              <a:t>(', ')</a:t>
            </a:r>
            <a:r>
              <a:rPr lang="en-US" noProof="1" smtClean="0"/>
              <a:t>; // property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join</a:t>
            </a:r>
            <a:r>
              <a:rPr lang="en-US" noProof="1" smtClean="0"/>
              <a:t> of Array</a:t>
            </a:r>
          </a:p>
          <a:p>
            <a:r>
              <a:rPr lang="en-US" noProof="1" smtClean="0"/>
              <a:t>var length = arr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.length</a:t>
            </a:r>
            <a:r>
              <a:rPr lang="en-US" noProof="1" smtClean="0"/>
              <a:t>;  // property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noProof="1" smtClean="0"/>
              <a:t> of Array</a:t>
            </a:r>
          </a:p>
          <a:p>
            <a:r>
              <a:rPr lang="en-US" noProof="1" smtClean="0"/>
              <a:t>var words = text.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split</a:t>
            </a:r>
            <a:r>
              <a:rPr lang="en-US" noProof="1">
                <a:solidFill>
                  <a:schemeClr val="tx1">
                    <a:lumMod val="20000"/>
                    <a:lumOff val="80000"/>
                  </a:schemeClr>
                </a:solidFill>
              </a:rPr>
              <a:t>(' ')</a:t>
            </a:r>
            <a:r>
              <a:rPr lang="en-US" noProof="1" smtClean="0"/>
              <a:t>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73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Objects and Properties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971" y="2166221"/>
            <a:ext cx="5900058" cy="1622779"/>
          </a:xfrm>
        </p:spPr>
        <p:txBody>
          <a:bodyPr/>
          <a:lstStyle/>
          <a:p>
            <a:r>
              <a:rPr lang="en-US" dirty="0" smtClean="0"/>
              <a:t>Object and </a:t>
            </a:r>
            <a:br>
              <a:rPr lang="en-US" dirty="0" smtClean="0"/>
            </a:br>
            <a:r>
              <a:rPr lang="en-US" dirty="0" smtClean="0"/>
              <a:t>Primitive </a:t>
            </a:r>
            <a:r>
              <a:rPr lang="en-US" dirty="0" smtClean="0"/>
              <a:t>Types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61366"/>
            <a:ext cx="7924800" cy="569120"/>
          </a:xfrm>
        </p:spPr>
        <p:txBody>
          <a:bodyPr/>
          <a:lstStyle/>
          <a:p>
            <a:r>
              <a:rPr lang="en-US" smtClean="0"/>
              <a:t>The Types in JavaScript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26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Reference and Primitive Types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9000"/>
            <a:ext cx="8686800" cy="57421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JavaScript is a typeless language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Variables don’t have type, but their values do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JavaScript has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six</a:t>
            </a:r>
            <a:r>
              <a:rPr lang="en-US" sz="3000" dirty="0" smtClean="0"/>
              <a:t> different types: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is the only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</a:t>
            </a:r>
            <a:r>
              <a:rPr lang="en-US" sz="3000" dirty="0" smtClean="0"/>
              <a:t>type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It is copied </a:t>
            </a:r>
            <a:r>
              <a:rPr lang="en-US" sz="2800" dirty="0" smtClean="0"/>
              <a:t>by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primitive</a:t>
            </a:r>
            <a:r>
              <a:rPr lang="en-US" sz="3000" dirty="0" smtClean="0"/>
              <a:t> types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Copied by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3494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Reference and </a:t>
            </a:r>
            <a:r>
              <a:rPr lang="en-US" sz="3800" dirty="0" smtClean="0"/>
              <a:t>Primitive Types (2)</a:t>
            </a:r>
            <a:endParaRPr lang="bg-BG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3856"/>
            <a:ext cx="8686800" cy="2267712"/>
          </a:xfrm>
        </p:spPr>
        <p:txBody>
          <a:bodyPr/>
          <a:lstStyle/>
          <a:p>
            <a:r>
              <a:rPr lang="en-US" dirty="0" smtClean="0"/>
              <a:t>The primitive types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en-US" dirty="0" smtClean="0"/>
              <a:t>All the other types are actually of type object</a:t>
            </a:r>
          </a:p>
          <a:p>
            <a:pPr lvl="2"/>
            <a:r>
              <a:rPr lang="en-US" dirty="0" smtClean="0"/>
              <a:t>Including arrays, dates, custom types, etc…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41156" y="3719050"/>
            <a:ext cx="8280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1800" dirty="0" smtClean="0"/>
              <a:t>console.log(typeof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Object()</a:t>
            </a:r>
            <a:r>
              <a:rPr lang="en-US" sz="1800" dirty="0" smtClean="0"/>
              <a:t> === typeof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1800" dirty="0" smtClean="0"/>
              <a:t>); // true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console.log(typeof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Object() </a:t>
            </a:r>
            <a:r>
              <a:rPr lang="en-US" sz="1800" dirty="0"/>
              <a:t>=== typeof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Date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1800" dirty="0" smtClean="0"/>
              <a:t>); // true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console.log(typeof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Array() </a:t>
            </a:r>
            <a:r>
              <a:rPr lang="en-US" sz="1800" dirty="0"/>
              <a:t>=== typeof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Date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1800" dirty="0" smtClean="0"/>
              <a:t>);</a:t>
            </a:r>
            <a:r>
              <a:rPr lang="en-US" sz="1800" dirty="0"/>
              <a:t> </a:t>
            </a:r>
            <a:r>
              <a:rPr lang="en-US" sz="1800" dirty="0" smtClean="0"/>
              <a:t>// true 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5552" y="5053584"/>
            <a:ext cx="8686800" cy="131978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types derive from object</a:t>
            </a:r>
          </a:p>
          <a:p>
            <a:pPr lvl="1"/>
            <a:r>
              <a:rPr lang="en-US" dirty="0" smtClean="0"/>
              <a:t>Their type is object</a:t>
            </a:r>
          </a:p>
        </p:txBody>
      </p:sp>
    </p:spTree>
    <p:extLst>
      <p:ext uri="{BB962C8B-B14F-4D97-AF65-F5344CB8AC3E}">
        <p14:creationId xmlns:p14="http://schemas.microsoft.com/office/powerpoint/2010/main" val="42573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Primitive and </a:t>
            </a:r>
            <a:br>
              <a:rPr lang="en-US" dirty="0" smtClean="0"/>
            </a:br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389010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0650"/>
            <a:ext cx="8686800" cy="5314950"/>
          </a:xfrm>
        </p:spPr>
        <p:txBody>
          <a:bodyPr/>
          <a:lstStyle/>
          <a:p>
            <a:r>
              <a:rPr lang="en-US" dirty="0" smtClean="0"/>
              <a:t>Object Types and </a:t>
            </a:r>
            <a:r>
              <a:rPr lang="en-US" dirty="0"/>
              <a:t>Objects</a:t>
            </a:r>
          </a:p>
          <a:p>
            <a:r>
              <a:rPr lang="en-US" dirty="0"/>
              <a:t>JavaScript Objects Overview</a:t>
            </a:r>
          </a:p>
          <a:p>
            <a:r>
              <a:rPr lang="en-US" dirty="0" smtClean="0"/>
              <a:t>Object and </a:t>
            </a:r>
            <a:r>
              <a:rPr lang="en-US" dirty="0"/>
              <a:t>Primitive Types</a:t>
            </a:r>
          </a:p>
          <a:p>
            <a:r>
              <a:rPr lang="en-US" dirty="0"/>
              <a:t>JSON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/>
              <a:t>JavaScript Object Properties</a:t>
            </a:r>
          </a:p>
          <a:p>
            <a:r>
              <a:rPr lang="en-US" dirty="0"/>
              <a:t>Associative Arrays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51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33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Primitive types are passed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by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passed as argument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New memory is allocated (in the stack)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The value is copied in the new memory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The value in the new memory is passed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are initialized with type literals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Primitive types have a </a:t>
            </a:r>
            <a:r>
              <a:rPr lang="en-US" dirty="0" smtClean="0"/>
              <a:t>object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wrapper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40000" y="4495813"/>
            <a:ext cx="8064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number = 5;</a:t>
            </a:r>
          </a:p>
          <a:p>
            <a:r>
              <a:rPr lang="en-US" sz="1800" dirty="0" smtClean="0"/>
              <a:t>var text = 'Hello there!';</a:t>
            </a:r>
            <a:endParaRPr lang="en-US" sz="1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40000" y="5862144"/>
            <a:ext cx="8064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number = 5; // Holds a primitive value of 5</a:t>
            </a:r>
          </a:p>
          <a:p>
            <a:r>
              <a:rPr lang="en-US" sz="1800" noProof="1" smtClean="0"/>
              <a:t>var numberObj = new Number(5); // Holds a </a:t>
            </a:r>
            <a:r>
              <a:rPr lang="en-US" sz="1800" noProof="1" smtClean="0"/>
              <a:t>object value </a:t>
            </a:r>
            <a:r>
              <a:rPr lang="en-US" sz="1800" noProof="1" smtClean="0"/>
              <a:t>of 5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15582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 Types – Example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8688"/>
            <a:ext cx="8686800" cy="2579914"/>
          </a:xfrm>
        </p:spPr>
        <p:txBody>
          <a:bodyPr/>
          <a:lstStyle/>
          <a:p>
            <a:r>
              <a:rPr lang="en-US" dirty="0" smtClean="0"/>
              <a:t>Assign string values to two variables</a:t>
            </a:r>
          </a:p>
          <a:p>
            <a:pPr lvl="1"/>
            <a:r>
              <a:rPr lang="en-US" dirty="0" smtClean="0"/>
              <a:t>Create an object using their value</a:t>
            </a:r>
          </a:p>
          <a:p>
            <a:pPr lvl="1"/>
            <a:r>
              <a:rPr lang="en-US" dirty="0" smtClean="0"/>
              <a:t>Change the value of the variables</a:t>
            </a:r>
          </a:p>
          <a:p>
            <a:pPr lvl="1"/>
            <a:r>
              <a:rPr lang="en-US" dirty="0" smtClean="0"/>
              <a:t>Each object has its own value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56000" y="4312840"/>
            <a:ext cx="7632000" cy="1708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fname = </a:t>
            </a:r>
            <a:r>
              <a:rPr lang="en-US" sz="1800" dirty="0" smtClean="0"/>
              <a:t>'</a:t>
            </a:r>
            <a:r>
              <a:rPr lang="en-US" sz="1800" noProof="1" smtClean="0"/>
              <a:t>Pesho</a:t>
            </a:r>
            <a:r>
              <a:rPr lang="en-US" sz="1800" dirty="0"/>
              <a:t>'</a:t>
            </a:r>
            <a:r>
              <a:rPr lang="en-US" sz="1800" noProof="1" smtClean="0"/>
              <a:t>;</a:t>
            </a:r>
          </a:p>
          <a:p>
            <a:r>
              <a:rPr lang="en-US" sz="1800" noProof="1" smtClean="0"/>
              <a:t>var lname = </a:t>
            </a:r>
            <a:r>
              <a:rPr lang="en-US" sz="1800" dirty="0" smtClean="0"/>
              <a:t>'</a:t>
            </a:r>
            <a:r>
              <a:rPr lang="en-US" sz="1800" noProof="1" smtClean="0"/>
              <a:t>Ivanov</a:t>
            </a:r>
            <a:r>
              <a:rPr lang="en-US" sz="1800" dirty="0"/>
              <a:t>'</a:t>
            </a:r>
            <a:r>
              <a:rPr lang="en-US" sz="1800" noProof="1" smtClean="0"/>
              <a:t>;</a:t>
            </a:r>
          </a:p>
          <a:p>
            <a:pPr>
              <a:spcBef>
                <a:spcPts val="900"/>
              </a:spcBef>
            </a:pPr>
            <a:r>
              <a:rPr lang="en-US" sz="1800" noProof="1" smtClean="0"/>
              <a:t>var person = { firstName: fname, lastName: lname };</a:t>
            </a:r>
          </a:p>
          <a:p>
            <a:pPr>
              <a:spcBef>
                <a:spcPts val="900"/>
              </a:spcBef>
            </a:pPr>
            <a:r>
              <a:rPr lang="en-US" sz="1800" noProof="1" smtClean="0"/>
              <a:t>lname = </a:t>
            </a:r>
            <a:r>
              <a:rPr lang="en-US" sz="1800" dirty="0" smtClean="0"/>
              <a:t>'</a:t>
            </a:r>
            <a:r>
              <a:rPr lang="en-US" sz="1800" noProof="1" smtClean="0"/>
              <a:t>Petrov</a:t>
            </a:r>
            <a:r>
              <a:rPr lang="en-US" sz="1800" dirty="0"/>
              <a:t>'</a:t>
            </a:r>
            <a:r>
              <a:rPr lang="en-US" sz="1800" noProof="1" smtClean="0"/>
              <a:t>;</a:t>
            </a:r>
          </a:p>
          <a:p>
            <a:r>
              <a:rPr lang="en-US" sz="1800" noProof="1" smtClean="0"/>
              <a:t>console.log(person.lastName) // logged </a:t>
            </a:r>
            <a:r>
              <a:rPr lang="en-US" sz="1800" dirty="0" smtClean="0"/>
              <a:t>'</a:t>
            </a:r>
            <a:r>
              <a:rPr lang="en-US" sz="1800" noProof="1" smtClean="0"/>
              <a:t>Ivanov</a:t>
            </a:r>
            <a:r>
              <a:rPr lang="en-US" sz="1800" dirty="0"/>
              <a:t>'</a:t>
            </a:r>
            <a:endParaRPr lang="en-US" sz="1800" noProof="1" smtClean="0"/>
          </a:p>
        </p:txBody>
      </p:sp>
    </p:spTree>
    <p:extLst>
      <p:ext uri="{BB962C8B-B14F-4D97-AF65-F5344CB8AC3E}">
        <p14:creationId xmlns:p14="http://schemas.microsoft.com/office/powerpoint/2010/main" val="256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4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Type</a:t>
            </a:r>
            <a:endParaRPr lang="bg-B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3000"/>
            <a:ext cx="8686800" cy="53993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 is the only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type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When passed to a function the value is not copied, but instead a reference of it is passed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000" y="3069000"/>
            <a:ext cx="7776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marks= [</a:t>
            </a:r>
          </a:p>
          <a:p>
            <a:r>
              <a:rPr lang="en-US" sz="1800" noProof="1" smtClean="0"/>
              <a:t>  { subject : </a:t>
            </a:r>
            <a:r>
              <a:rPr lang="en-US" sz="1800" dirty="0" smtClean="0"/>
              <a:t>'</a:t>
            </a:r>
            <a:r>
              <a:rPr lang="en-US" sz="1800" noProof="1" smtClean="0"/>
              <a:t>JavaScript</a:t>
            </a:r>
            <a:r>
              <a:rPr lang="en-US" sz="1800" dirty="0"/>
              <a:t>'</a:t>
            </a:r>
            <a:r>
              <a:rPr lang="en-US" sz="1800" noProof="1" smtClean="0"/>
              <a:t>, score : 4.50 },</a:t>
            </a:r>
          </a:p>
          <a:p>
            <a:r>
              <a:rPr lang="en-US" sz="1800" noProof="1" smtClean="0"/>
              <a:t>  { subject : </a:t>
            </a:r>
            <a:r>
              <a:rPr lang="en-US" sz="1800" dirty="0" smtClean="0"/>
              <a:t>'</a:t>
            </a:r>
            <a:r>
              <a:rPr lang="en-US" sz="1800" noProof="1" smtClean="0"/>
              <a:t>OOP</a:t>
            </a:r>
            <a:r>
              <a:rPr lang="en-US" sz="1800" dirty="0"/>
              <a:t>'</a:t>
            </a:r>
            <a:r>
              <a:rPr lang="en-US" sz="1800" noProof="1" smtClean="0"/>
              <a:t>, score : 5.00 },</a:t>
            </a:r>
          </a:p>
          <a:p>
            <a:r>
              <a:rPr lang="en-US" sz="1800" noProof="1"/>
              <a:t>  </a:t>
            </a:r>
            <a:r>
              <a:rPr lang="en-US" sz="1800" noProof="1" smtClean="0"/>
              <a:t>{ subject </a:t>
            </a:r>
            <a:r>
              <a:rPr lang="en-US" sz="1800" noProof="1"/>
              <a:t>: </a:t>
            </a:r>
            <a:r>
              <a:rPr lang="en-US" sz="1800" dirty="0" smtClean="0"/>
              <a:t>'</a:t>
            </a:r>
            <a:r>
              <a:rPr lang="en-US" sz="1800" noProof="1" smtClean="0"/>
              <a:t>HTML5</a:t>
            </a:r>
            <a:r>
              <a:rPr lang="en-US" sz="1800" dirty="0"/>
              <a:t>'</a:t>
            </a:r>
            <a:r>
              <a:rPr lang="en-US" sz="1800" noProof="1" smtClean="0"/>
              <a:t>, </a:t>
            </a:r>
            <a:r>
              <a:rPr lang="en-US" sz="1800" noProof="1"/>
              <a:t>score : </a:t>
            </a:r>
            <a:r>
              <a:rPr lang="en-US" sz="1800" noProof="1" smtClean="0"/>
              <a:t>6.00 },</a:t>
            </a:r>
          </a:p>
          <a:p>
            <a:r>
              <a:rPr lang="en-US" sz="1800" noProof="1" smtClean="0"/>
              <a:t>  { subject : </a:t>
            </a:r>
            <a:r>
              <a:rPr lang="en-US" sz="1800" dirty="0" smtClean="0"/>
              <a:t>'</a:t>
            </a:r>
            <a:r>
              <a:rPr lang="en-US" sz="1800" noProof="1" smtClean="0"/>
              <a:t>Photoshop</a:t>
            </a:r>
            <a:r>
              <a:rPr lang="en-US" sz="1800" dirty="0"/>
              <a:t>'</a:t>
            </a:r>
            <a:r>
              <a:rPr lang="en-US" sz="1800" noProof="1" smtClean="0"/>
              <a:t>, score : 4.00 }];</a:t>
            </a:r>
          </a:p>
          <a:p>
            <a:endParaRPr lang="en-US" sz="1800" noProof="1" smtClean="0"/>
          </a:p>
          <a:p>
            <a:r>
              <a:rPr lang="en-US" sz="1800" noProof="1" smtClean="0"/>
              <a:t>var student = { name: </a:t>
            </a:r>
            <a:r>
              <a:rPr lang="en-US" sz="1800" dirty="0"/>
              <a:t>'</a:t>
            </a:r>
            <a:r>
              <a:rPr lang="en-US" sz="1800" noProof="1" smtClean="0"/>
              <a:t>Doncho Minkov</a:t>
            </a:r>
            <a:r>
              <a:rPr lang="en-US" sz="1800" dirty="0"/>
              <a:t>'</a:t>
            </a:r>
            <a:r>
              <a:rPr lang="en-US" sz="1800" noProof="1" smtClean="0"/>
              <a:t>, marks: marks };</a:t>
            </a:r>
          </a:p>
          <a:p>
            <a:r>
              <a:rPr lang="en-US" sz="1800" noProof="1" smtClean="0"/>
              <a:t>marks[2].score = 5.50;</a:t>
            </a:r>
          </a:p>
          <a:p>
            <a:endParaRPr lang="en-US" sz="1800" noProof="1" smtClean="0"/>
          </a:p>
          <a:p>
            <a:r>
              <a:rPr lang="en-US" sz="1800" noProof="1" smtClean="0"/>
              <a:t>console.log(student.marks); // logs 5.50 for </a:t>
            </a:r>
            <a:r>
              <a:rPr lang="en-US" sz="1800" noProof="1"/>
              <a:t>HTML5 </a:t>
            </a:r>
            <a:r>
              <a:rPr lang="en-US" sz="1800" noProof="1" smtClean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25050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971" y="2743201"/>
            <a:ext cx="5900058" cy="685800"/>
          </a:xfrm>
        </p:spPr>
        <p:txBody>
          <a:bodyPr/>
          <a:lstStyle/>
          <a:p>
            <a:r>
              <a:rPr lang="en-US" dirty="0" smtClean="0"/>
              <a:t>Object </a:t>
            </a:r>
            <a:r>
              <a:rPr lang="en-US" dirty="0" smtClean="0"/>
              <a:t>Types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730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59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Creating Simple 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Objects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stands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</a:t>
            </a:r>
            <a:r>
              <a:rPr lang="en-US" dirty="0" smtClean="0"/>
              <a:t>ava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 smtClean="0"/>
              <a:t>cript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otation</a:t>
            </a:r>
          </a:p>
          <a:p>
            <a:pPr lvl="1"/>
            <a:r>
              <a:rPr lang="en-US" dirty="0" smtClean="0"/>
              <a:t>A data format used in JavaScript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Then the object properties can be used: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1584" y="2334231"/>
            <a:ext cx="81808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/>
              <a:t>var person = {</a:t>
            </a:r>
          </a:p>
          <a:p>
            <a:r>
              <a:rPr lang="en-US" noProof="1" smtClean="0"/>
              <a:t>  </a:t>
            </a:r>
            <a:r>
              <a:rPr lang="en-US" noProof="1" smtClean="0"/>
              <a:t>firstName: </a:t>
            </a:r>
            <a:r>
              <a:rPr lang="en-US" dirty="0" smtClean="0"/>
              <a:t>'</a:t>
            </a:r>
            <a:r>
              <a:rPr lang="en-US" noProof="1" smtClean="0"/>
              <a:t>Doncho</a:t>
            </a:r>
            <a:r>
              <a:rPr lang="en-US" dirty="0"/>
              <a:t>'</a:t>
            </a:r>
            <a:r>
              <a:rPr lang="en-US" noProof="1" smtClean="0"/>
              <a:t>,</a:t>
            </a:r>
          </a:p>
          <a:p>
            <a:r>
              <a:rPr lang="en-US" noProof="1" smtClean="0"/>
              <a:t>  </a:t>
            </a:r>
            <a:r>
              <a:rPr lang="en-US" noProof="1" smtClean="0"/>
              <a:t>lastName: </a:t>
            </a:r>
            <a:r>
              <a:rPr lang="en-US" dirty="0"/>
              <a:t>'</a:t>
            </a:r>
            <a:r>
              <a:rPr lang="en-US" noProof="1" smtClean="0"/>
              <a:t>Minkov</a:t>
            </a:r>
            <a:r>
              <a:rPr lang="en-US" dirty="0"/>
              <a:t>'</a:t>
            </a:r>
            <a:r>
              <a:rPr lang="en-US" noProof="1" smtClean="0"/>
              <a:t>,</a:t>
            </a:r>
          </a:p>
          <a:p>
            <a:r>
              <a:rPr lang="en-US" noProof="1" smtClean="0"/>
              <a:t>  </a:t>
            </a:r>
            <a:r>
              <a:rPr lang="en-US" noProof="1" smtClean="0"/>
              <a:t>toString: </a:t>
            </a:r>
            <a:r>
              <a:rPr lang="en-US" noProof="1" smtClean="0"/>
              <a:t>function personToString() {</a:t>
            </a:r>
          </a:p>
          <a:p>
            <a:r>
              <a:rPr lang="en-US" noProof="1" smtClean="0"/>
              <a:t>    return this.firstName + </a:t>
            </a:r>
            <a:r>
              <a:rPr lang="en-US" dirty="0"/>
              <a:t>'</a:t>
            </a:r>
            <a:r>
              <a:rPr lang="en-US" noProof="1" smtClean="0"/>
              <a:t> </a:t>
            </a:r>
            <a:r>
              <a:rPr lang="en-US" dirty="0"/>
              <a:t>'</a:t>
            </a:r>
            <a:r>
              <a:rPr lang="en-US" noProof="1" smtClean="0"/>
              <a:t> + this.lastName;</a:t>
            </a:r>
          </a:p>
          <a:p>
            <a:r>
              <a:rPr lang="en-US" noProof="1" smtClean="0"/>
              <a:t>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3266" y="5516515"/>
            <a:ext cx="818083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/>
              <a:t>console.log(person.toString()); // writes </a:t>
            </a:r>
            <a:r>
              <a:rPr lang="en-US" dirty="0"/>
              <a:t>'</a:t>
            </a:r>
            <a:r>
              <a:rPr lang="en-US" noProof="1" smtClean="0"/>
              <a:t>Doncho Minkov</a:t>
            </a:r>
            <a:r>
              <a:rPr lang="en-US" dirty="0"/>
              <a:t>'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726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JSON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88364"/>
            <a:ext cx="8686800" cy="5064636"/>
          </a:xfrm>
        </p:spPr>
        <p:txBody>
          <a:bodyPr/>
          <a:lstStyle/>
          <a:p>
            <a:r>
              <a:rPr lang="en-US" dirty="0" smtClean="0"/>
              <a:t>JSON is great, but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repeating code </a:t>
            </a:r>
            <a:r>
              <a:rPr lang="en-US" dirty="0" smtClean="0"/>
              <a:t>is not, right?</a:t>
            </a:r>
          </a:p>
          <a:p>
            <a:pPr lvl="1"/>
            <a:r>
              <a:rPr lang="en-US" dirty="0" smtClean="0"/>
              <a:t>Lets make two persons: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>
              <a:spcBef>
                <a:spcPts val="2400"/>
              </a:spcBef>
            </a:pPr>
            <a:r>
              <a:rPr lang="en-US" dirty="0" smtClean="0"/>
              <a:t>Lots of repeating code</a:t>
            </a:r>
          </a:p>
          <a:p>
            <a:pPr lvl="2"/>
            <a:r>
              <a:rPr lang="en-US" dirty="0" smtClean="0"/>
              <a:t>Can't we use a constructor or function to create an object?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1584" y="2709000"/>
            <a:ext cx="8180832" cy="18312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minkov = {</a:t>
            </a:r>
            <a:r>
              <a:rPr lang="en-US" sz="1800" noProof="1" smtClean="0"/>
              <a:t>fname: </a:t>
            </a:r>
            <a:r>
              <a:rPr lang="en-US" sz="1800" dirty="0" smtClean="0"/>
              <a:t>'</a:t>
            </a:r>
            <a:r>
              <a:rPr lang="en-US" sz="1800" noProof="1" smtClean="0"/>
              <a:t>Doncho</a:t>
            </a:r>
            <a:r>
              <a:rPr lang="en-US" sz="1800" dirty="0"/>
              <a:t>'</a:t>
            </a:r>
            <a:r>
              <a:rPr lang="en-US" sz="1800" noProof="1" smtClean="0"/>
              <a:t>, </a:t>
            </a:r>
            <a:r>
              <a:rPr lang="en-US" sz="1800" noProof="1" smtClean="0"/>
              <a:t>lname: </a:t>
            </a:r>
            <a:r>
              <a:rPr lang="en-US" sz="1800" dirty="0" smtClean="0"/>
              <a:t>'</a:t>
            </a:r>
            <a:r>
              <a:rPr lang="en-US" sz="1800" noProof="1" smtClean="0"/>
              <a:t>Minkov</a:t>
            </a:r>
            <a:r>
              <a:rPr lang="en-US" sz="1800" dirty="0"/>
              <a:t>'</a:t>
            </a:r>
            <a:r>
              <a:rPr lang="en-US" sz="1800" noProof="1" smtClean="0"/>
              <a:t>,</a:t>
            </a:r>
          </a:p>
          <a:p>
            <a:r>
              <a:rPr lang="en-US" sz="1800" noProof="1" smtClean="0"/>
              <a:t>  </a:t>
            </a:r>
            <a:r>
              <a:rPr lang="en-US" sz="1800" noProof="1" smtClean="0"/>
              <a:t>toString: </a:t>
            </a:r>
            <a:r>
              <a:rPr lang="en-US" sz="1800" noProof="1" smtClean="0"/>
              <a:t>function(){ return this.fname + </a:t>
            </a:r>
            <a:r>
              <a:rPr lang="en-US" sz="1800" dirty="0"/>
              <a:t>'</a:t>
            </a:r>
            <a:r>
              <a:rPr lang="en-US" sz="1800" noProof="1" smtClean="0"/>
              <a:t> </a:t>
            </a:r>
            <a:r>
              <a:rPr lang="en-US" sz="1800" dirty="0"/>
              <a:t>'</a:t>
            </a:r>
            <a:r>
              <a:rPr lang="en-US" sz="1800" noProof="1" smtClean="0"/>
              <a:t> + this.lname;}</a:t>
            </a:r>
          </a:p>
          <a:p>
            <a:r>
              <a:rPr lang="en-US" sz="1800" noProof="1" smtClean="0"/>
              <a:t>}</a:t>
            </a:r>
          </a:p>
          <a:p>
            <a:pPr>
              <a:spcBef>
                <a:spcPts val="600"/>
              </a:spcBef>
            </a:pPr>
            <a:r>
              <a:rPr lang="en-US" sz="1800" noProof="1" smtClean="0"/>
              <a:t>var georgiev = { </a:t>
            </a:r>
            <a:r>
              <a:rPr lang="en-US" sz="1800" noProof="1" smtClean="0"/>
              <a:t>fname: </a:t>
            </a:r>
            <a:r>
              <a:rPr lang="en-US" sz="1800" dirty="0" smtClean="0"/>
              <a:t>'</a:t>
            </a:r>
            <a:r>
              <a:rPr lang="en-US" sz="1800" noProof="1" smtClean="0"/>
              <a:t>Georgi</a:t>
            </a:r>
            <a:r>
              <a:rPr lang="en-US" sz="1800" dirty="0"/>
              <a:t>'</a:t>
            </a:r>
            <a:r>
              <a:rPr lang="en-US" sz="1800" noProof="1" smtClean="0"/>
              <a:t>, </a:t>
            </a:r>
            <a:r>
              <a:rPr lang="en-US" sz="1800" noProof="1" smtClean="0"/>
              <a:t>lname: </a:t>
            </a:r>
            <a:r>
              <a:rPr lang="en-US" sz="1800" dirty="0" smtClean="0"/>
              <a:t>'</a:t>
            </a:r>
            <a:r>
              <a:rPr lang="en-US" sz="1800" noProof="1" smtClean="0"/>
              <a:t>Georgiev</a:t>
            </a:r>
            <a:r>
              <a:rPr lang="en-US" sz="1800" dirty="0"/>
              <a:t>'</a:t>
            </a:r>
            <a:r>
              <a:rPr lang="en-US" sz="1800" noProof="1" smtClean="0"/>
              <a:t>, </a:t>
            </a:r>
            <a:br>
              <a:rPr lang="en-US" sz="1800" noProof="1" smtClean="0"/>
            </a:br>
            <a:r>
              <a:rPr lang="en-US" sz="1800" noProof="1" smtClean="0"/>
              <a:t>  </a:t>
            </a:r>
            <a:r>
              <a:rPr lang="en-US" sz="1800" noProof="1" smtClean="0"/>
              <a:t>toString: </a:t>
            </a:r>
            <a:r>
              <a:rPr lang="en-US" sz="1800" noProof="1" smtClean="0"/>
              <a:t>function(){ return this.fname + </a:t>
            </a:r>
            <a:r>
              <a:rPr lang="en-US" sz="1800" dirty="0"/>
              <a:t>'</a:t>
            </a:r>
            <a:r>
              <a:rPr lang="en-US" sz="1800" noProof="1" smtClean="0"/>
              <a:t> </a:t>
            </a:r>
            <a:r>
              <a:rPr lang="en-US" sz="1800" dirty="0"/>
              <a:t>'</a:t>
            </a:r>
            <a:r>
              <a:rPr lang="en-US" sz="1800" noProof="1" smtClean="0"/>
              <a:t> + this.lname;}</a:t>
            </a:r>
          </a:p>
          <a:p>
            <a:r>
              <a:rPr lang="en-US" sz="1800" noProof="1" smtClean="0"/>
              <a:t>}   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15499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Building Function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1962531"/>
          </a:xfrm>
        </p:spPr>
        <p:txBody>
          <a:bodyPr/>
          <a:lstStyle/>
          <a:p>
            <a:r>
              <a:rPr lang="en-US" smtClean="0"/>
              <a:t>A function for building JSON objects</a:t>
            </a:r>
          </a:p>
          <a:p>
            <a:pPr lvl="1"/>
            <a:r>
              <a:rPr lang="en-US" smtClean="0"/>
              <a:t>Just pass first and last name and get a object</a:t>
            </a:r>
          </a:p>
          <a:p>
            <a:pPr lvl="2"/>
            <a:r>
              <a:rPr lang="en-US" smtClean="0"/>
              <a:t>Something like a constructor</a:t>
            </a:r>
            <a:endParaRPr lang="en-US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96000" y="2998733"/>
            <a:ext cx="8352000" cy="266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function buildPerson(fname, lname) {</a:t>
            </a:r>
          </a:p>
          <a:p>
            <a:r>
              <a:rPr lang="en-US" sz="1800" noProof="1" smtClean="0"/>
              <a:t>  return {</a:t>
            </a:r>
          </a:p>
          <a:p>
            <a:r>
              <a:rPr lang="en-US" sz="1800" noProof="1" smtClean="0"/>
              <a:t>    </a:t>
            </a:r>
            <a:r>
              <a:rPr lang="en-US" sz="1800" noProof="1" smtClean="0"/>
              <a:t>fname: </a:t>
            </a:r>
            <a:r>
              <a:rPr lang="en-US" sz="1800" noProof="1" smtClean="0"/>
              <a:t>fname, </a:t>
            </a:r>
          </a:p>
          <a:p>
            <a:r>
              <a:rPr lang="en-US" sz="1800" noProof="1" smtClean="0"/>
              <a:t>    </a:t>
            </a:r>
            <a:r>
              <a:rPr lang="en-US" sz="1800" noProof="1" smtClean="0"/>
              <a:t>lname: </a:t>
            </a:r>
            <a:r>
              <a:rPr lang="en-US" sz="1800" noProof="1" smtClean="0"/>
              <a:t>lname,</a:t>
            </a:r>
          </a:p>
          <a:p>
            <a:r>
              <a:rPr lang="en-US" sz="1800" noProof="1" smtClean="0"/>
              <a:t>    toString</a:t>
            </a:r>
            <a:r>
              <a:rPr lang="en-US" sz="1800" noProof="1" smtClean="0"/>
              <a:t>: function </a:t>
            </a:r>
            <a:r>
              <a:rPr lang="en-US" sz="1800" noProof="1" smtClean="0"/>
              <a:t>(){return this.fname + </a:t>
            </a:r>
            <a:r>
              <a:rPr lang="en-US" sz="1800" dirty="0"/>
              <a:t>'</a:t>
            </a:r>
            <a:r>
              <a:rPr lang="en-US" sz="1800" noProof="1" smtClean="0"/>
              <a:t> </a:t>
            </a:r>
            <a:r>
              <a:rPr lang="en-US" sz="1800" dirty="0"/>
              <a:t>'</a:t>
            </a:r>
            <a:r>
              <a:rPr lang="en-US" sz="1800" noProof="1" smtClean="0"/>
              <a:t> + this.lname;}</a:t>
            </a:r>
          </a:p>
          <a:p>
            <a:r>
              <a:rPr lang="en-US" sz="1800" noProof="1" smtClean="0"/>
              <a:t>  }</a:t>
            </a:r>
          </a:p>
          <a:p>
            <a:r>
              <a:rPr lang="en-US" sz="1800" noProof="1" smtClean="0"/>
              <a:t>}</a:t>
            </a:r>
          </a:p>
          <a:p>
            <a:pPr>
              <a:spcBef>
                <a:spcPts val="600"/>
              </a:spcBef>
            </a:pPr>
            <a:r>
              <a:rPr lang="en-US" sz="1800" noProof="1" smtClean="0"/>
              <a:t>var minkov = buildPerson(</a:t>
            </a:r>
            <a:r>
              <a:rPr lang="en-US" sz="1800" dirty="0"/>
              <a:t>'</a:t>
            </a:r>
            <a:r>
              <a:rPr lang="en-US" sz="1800" noProof="1" smtClean="0"/>
              <a:t>Doncho</a:t>
            </a:r>
            <a:r>
              <a:rPr lang="en-US" sz="1800" dirty="0" smtClean="0"/>
              <a:t>'</a:t>
            </a:r>
            <a:r>
              <a:rPr lang="en-US" sz="1800" noProof="1" smtClean="0"/>
              <a:t>,</a:t>
            </a:r>
            <a:r>
              <a:rPr lang="en-US" sz="1800" dirty="0"/>
              <a:t> </a:t>
            </a:r>
            <a:r>
              <a:rPr lang="en-US" sz="1800" dirty="0" smtClean="0"/>
              <a:t>'</a:t>
            </a:r>
            <a:r>
              <a:rPr lang="en-US" sz="1800" noProof="1" smtClean="0"/>
              <a:t>Minkov</a:t>
            </a:r>
            <a:r>
              <a:rPr lang="en-US" sz="1800" dirty="0"/>
              <a:t>'</a:t>
            </a:r>
            <a:r>
              <a:rPr lang="en-US" sz="1800" noProof="1" smtClean="0"/>
              <a:t>);</a:t>
            </a:r>
          </a:p>
          <a:p>
            <a:r>
              <a:rPr lang="en-US" sz="1800" noProof="1" smtClean="0"/>
              <a:t>var georgiev = buildPerson(</a:t>
            </a:r>
            <a:r>
              <a:rPr lang="en-US" sz="1800" dirty="0" smtClean="0"/>
              <a:t>'</a:t>
            </a:r>
            <a:r>
              <a:rPr lang="en-US" sz="1800" noProof="1" smtClean="0"/>
              <a:t>Georgi</a:t>
            </a:r>
            <a:r>
              <a:rPr lang="en-US" sz="1800" dirty="0" smtClean="0"/>
              <a:t>'</a:t>
            </a:r>
            <a:r>
              <a:rPr lang="en-US" sz="1800" noProof="1" smtClean="0"/>
              <a:t>,</a:t>
            </a:r>
            <a:r>
              <a:rPr lang="en-US" sz="1800" dirty="0"/>
              <a:t> </a:t>
            </a:r>
            <a:r>
              <a:rPr lang="en-US" sz="1800" dirty="0" smtClean="0"/>
              <a:t>'</a:t>
            </a:r>
            <a:r>
              <a:rPr lang="en-US" sz="1800" noProof="1" smtClean="0"/>
              <a:t>Georgiev</a:t>
            </a:r>
            <a:r>
              <a:rPr lang="en-US" sz="1800" dirty="0"/>
              <a:t>'</a:t>
            </a:r>
            <a:r>
              <a:rPr lang="en-US" sz="1800" noProof="1" smtClean="0"/>
              <a:t>);</a:t>
            </a:r>
            <a:endParaRPr lang="en-US" sz="1800" noProof="1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5828919"/>
            <a:ext cx="8686800" cy="59372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Much cooler, right?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6002" y="813520"/>
            <a:ext cx="4751998" cy="175836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Object Types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Objects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71880"/>
            <a:ext cx="8229600" cy="569120"/>
          </a:xfrm>
        </p:spPr>
        <p:txBody>
          <a:bodyPr/>
          <a:lstStyle/>
          <a:p>
            <a:r>
              <a:rPr lang="en-US" dirty="0" smtClean="0"/>
              <a:t>Modeling Real-world Entities with Objects</a:t>
            </a:r>
            <a:endParaRPr lang="en-US" dirty="0"/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00" y="3111905"/>
            <a:ext cx="3678000" cy="31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16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JSON Building Function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424" y="2304290"/>
            <a:ext cx="6931152" cy="1563622"/>
          </a:xfrm>
        </p:spPr>
        <p:txBody>
          <a:bodyPr/>
          <a:lstStyle/>
          <a:p>
            <a:r>
              <a:rPr lang="en-US" dirty="0" smtClean="0"/>
              <a:t>JavaScript Object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 Object Properties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4600"/>
          </a:xfrm>
        </p:spPr>
        <p:txBody>
          <a:bodyPr/>
          <a:lstStyle/>
          <a:p>
            <a:r>
              <a:rPr lang="en-US" dirty="0" smtClean="0"/>
              <a:t>JavaScript objects are just a set of key/value pairs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value can be accessed by its key</a:t>
            </a:r>
          </a:p>
          <a:p>
            <a:r>
              <a:rPr lang="en-US" dirty="0" smtClean="0"/>
              <a:t>All objects in JavaScript are parsed to JSON</a:t>
            </a:r>
          </a:p>
          <a:p>
            <a:pPr lvl="1"/>
            <a:r>
              <a:rPr lang="en-US" dirty="0" smtClean="0"/>
              <a:t>Properties in JSON are accessed using the </a:t>
            </a:r>
            <a:br>
              <a:rPr lang="en-US" dirty="0" smtClean="0"/>
            </a:br>
            <a:r>
              <a:rPr lang="en-US" dirty="0" smtClean="0"/>
              <a:t>dot-notation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obj.property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Yet properties can be used with brackets</a:t>
            </a:r>
          </a:p>
          <a:p>
            <a:pPr lvl="2"/>
            <a:r>
              <a:rPr lang="en-US" dirty="0" smtClean="0"/>
              <a:t>Like an array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6000" y="5867668"/>
            <a:ext cx="7632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noProof="1" smtClean="0"/>
              <a:t>document.write === document[</a:t>
            </a:r>
            <a:r>
              <a:rPr lang="en-US" sz="1800" dirty="0" smtClean="0"/>
              <a:t>'</a:t>
            </a:r>
            <a:r>
              <a:rPr lang="en-US" sz="1900" noProof="1" smtClean="0"/>
              <a:t>write</a:t>
            </a:r>
            <a:r>
              <a:rPr lang="en-US" sz="1800" dirty="0"/>
              <a:t>'</a:t>
            </a:r>
            <a:r>
              <a:rPr lang="en-US" sz="1900" noProof="1" smtClean="0"/>
              <a:t>] // results in true</a:t>
            </a:r>
          </a:p>
        </p:txBody>
      </p:sp>
    </p:spTree>
    <p:extLst>
      <p:ext uri="{BB962C8B-B14F-4D97-AF65-F5344CB8AC3E}">
        <p14:creationId xmlns:p14="http://schemas.microsoft.com/office/powerpoint/2010/main" val="14375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77000"/>
            <a:ext cx="7924800" cy="1261800"/>
          </a:xfrm>
        </p:spPr>
        <p:txBody>
          <a:bodyPr/>
          <a:lstStyle/>
          <a:p>
            <a:r>
              <a:rPr lang="en-US" dirty="0" smtClean="0"/>
              <a:t>JavaScript Object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52944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5545"/>
            <a:ext cx="8686800" cy="32278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can be used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associative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key (index) is string instead of number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Also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Associative arrays don't have array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 smtClean="0"/>
              <a:t>, </a:t>
            </a:r>
            <a:r>
              <a:rPr lang="en-US" dirty="0"/>
              <a:t>etc…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1584" y="3912813"/>
            <a:ext cx="8180832" cy="27392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function countWords(words) {</a:t>
            </a:r>
          </a:p>
          <a:p>
            <a:r>
              <a:rPr lang="en-US" sz="1800" noProof="1" smtClean="0"/>
              <a:t>  var wordsCount = {};</a:t>
            </a:r>
          </a:p>
          <a:p>
            <a:pPr>
              <a:spcBef>
                <a:spcPts val="600"/>
              </a:spcBef>
            </a:pPr>
            <a:r>
              <a:rPr lang="en-US" sz="1800" noProof="1" smtClean="0"/>
              <a:t>  for (var i in words) {</a:t>
            </a:r>
          </a:p>
          <a:p>
            <a:r>
              <a:rPr lang="en-US" sz="1800" noProof="1" smtClean="0"/>
              <a:t>    var word = words[i].toLowerCase();</a:t>
            </a:r>
          </a:p>
          <a:p>
            <a:r>
              <a:rPr lang="en-US" sz="1800" noProof="1" smtClean="0"/>
              <a:t>    if (wordsCount[word]) wordsCount[word]++;</a:t>
            </a:r>
          </a:p>
          <a:p>
            <a:r>
              <a:rPr lang="en-US" sz="1800" noProof="1" smtClean="0"/>
              <a:t>    else wordsCount[word] = 1;</a:t>
            </a:r>
          </a:p>
          <a:p>
            <a:r>
              <a:rPr lang="en-US" sz="1800" noProof="1" smtClean="0"/>
              <a:t>  }</a:t>
            </a:r>
          </a:p>
          <a:p>
            <a:pPr>
              <a:spcBef>
                <a:spcPts val="600"/>
              </a:spcBef>
            </a:pPr>
            <a:r>
              <a:rPr lang="en-US" sz="1800" noProof="1" smtClean="0"/>
              <a:t>  return wordsCount</a:t>
            </a:r>
          </a:p>
          <a:p>
            <a:r>
              <a:rPr lang="en-US" sz="1800" noProof="1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76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Associative Arrays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Objects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284163">
              <a:buFont typeface="+mj-lt"/>
              <a:buAutoNum type="arabicPeriod"/>
              <a:tabLst>
                <a:tab pos="347663" algn="l"/>
              </a:tabLst>
            </a:pPr>
            <a:r>
              <a:rPr lang="en-US" sz="2800" dirty="0" smtClean="0"/>
              <a:t>Write functions for working with shapes in  standard Planar coordinate system</a:t>
            </a:r>
          </a:p>
          <a:p>
            <a:pPr lvl="1"/>
            <a:r>
              <a:rPr lang="en-US" sz="2600" dirty="0" smtClean="0"/>
              <a:t>Points are represented by coordinates P(X, Y)</a:t>
            </a:r>
          </a:p>
          <a:p>
            <a:pPr lvl="1"/>
            <a:r>
              <a:rPr lang="en-US" sz="2600" dirty="0" smtClean="0"/>
              <a:t>Lines are represented by two points, marking their beginning and ending</a:t>
            </a:r>
          </a:p>
          <a:p>
            <a:pPr lvl="2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L(P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bg-BG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sz="2600" dirty="0"/>
              <a:t>Calculate the distance between two points</a:t>
            </a:r>
          </a:p>
          <a:p>
            <a:pPr lvl="1"/>
            <a:r>
              <a:rPr lang="en-US" sz="2600" dirty="0"/>
              <a:t>Check if three segment lines can form a triangle</a:t>
            </a:r>
          </a:p>
        </p:txBody>
      </p:sp>
    </p:spTree>
    <p:extLst>
      <p:ext uri="{BB962C8B-B14F-4D97-AF65-F5344CB8AC3E}">
        <p14:creationId xmlns:p14="http://schemas.microsoft.com/office/powerpoint/2010/main" val="16060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removes all elements with a given value</a:t>
            </a:r>
          </a:p>
          <a:p>
            <a:pPr marL="685800" lvl="1" indent="-338138" defTabSz="982663">
              <a:lnSpc>
                <a:spcPts val="3000"/>
              </a:lnSpc>
            </a:pPr>
            <a:endParaRPr lang="en-US" sz="2600" dirty="0" smtClean="0"/>
          </a:p>
          <a:p>
            <a:pPr marL="685800" lvl="1" indent="-338138" defTabSz="982663">
              <a:lnSpc>
                <a:spcPts val="3000"/>
              </a:lnSpc>
              <a:spcBef>
                <a:spcPts val="2400"/>
              </a:spcBef>
              <a:spcAft>
                <a:spcPts val="300"/>
              </a:spcAft>
            </a:pPr>
            <a:r>
              <a:rPr lang="en-US" sz="2600" dirty="0"/>
              <a:t>Attach it to the </a:t>
            </a:r>
            <a:r>
              <a:rPr lang="en-US" sz="2600"/>
              <a:t>array </a:t>
            </a:r>
            <a:r>
              <a:rPr lang="en-US" sz="2600" smtClean="0"/>
              <a:t>type</a:t>
            </a:r>
            <a:endParaRPr lang="en-US" sz="2600" dirty="0"/>
          </a:p>
          <a:p>
            <a:pPr marL="685800" lvl="1" indent="-338138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 smtClean="0"/>
              <a:t>Read about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sz="2600" dirty="0" smtClean="0"/>
              <a:t> and how to attach methods</a:t>
            </a:r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/>
              <a:t>Write </a:t>
            </a:r>
            <a:r>
              <a:rPr lang="en-US" sz="2800" dirty="0" smtClean="0"/>
              <a:t>a function that makes a deep copy of an object</a:t>
            </a:r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/>
              <a:t>The function should work for both primitive and reference </a:t>
            </a:r>
            <a:r>
              <a:rPr lang="en-US" sz="2600" dirty="0" smtClean="0"/>
              <a:t>types</a:t>
            </a:r>
            <a:endParaRPr lang="en-US" sz="2600" dirty="0"/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checks if a given object contains a given property</a:t>
            </a:r>
            <a:endParaRPr lang="en-US" sz="2800" dirty="0"/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endParaRPr lang="en-US" sz="26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000" y="1846669"/>
            <a:ext cx="7776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arr = [1,2,1,4,1,3,4,1,111,3,2,1,</a:t>
            </a:r>
            <a:r>
              <a:rPr lang="en-US" sz="1800" dirty="0" smtClean="0"/>
              <a:t>'</a:t>
            </a:r>
            <a:r>
              <a:rPr lang="en-US" sz="1800" noProof="1" smtClean="0"/>
              <a:t>1</a:t>
            </a:r>
            <a:r>
              <a:rPr lang="en-US" sz="1800" dirty="0"/>
              <a:t>'</a:t>
            </a:r>
            <a:r>
              <a:rPr lang="en-US" sz="1800" noProof="1" smtClean="0"/>
              <a:t>];</a:t>
            </a:r>
          </a:p>
          <a:p>
            <a:r>
              <a:rPr lang="en-US" sz="1800" noProof="1" smtClean="0"/>
              <a:t>arr.remove(1); //arr = [2,4,3,4,111,3,2,</a:t>
            </a:r>
            <a:r>
              <a:rPr lang="en-US" sz="1800" dirty="0" smtClean="0"/>
              <a:t>'</a:t>
            </a:r>
            <a:r>
              <a:rPr lang="en-US" sz="1800" noProof="1" smtClean="0"/>
              <a:t>1</a:t>
            </a:r>
            <a:r>
              <a:rPr lang="en-US" sz="1800" dirty="0"/>
              <a:t>'</a:t>
            </a:r>
            <a:r>
              <a:rPr lang="en-US" sz="1800" noProof="1" smtClean="0"/>
              <a:t>];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7152" y="5878669"/>
            <a:ext cx="7776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obj  = …;</a:t>
            </a:r>
          </a:p>
          <a:p>
            <a:r>
              <a:rPr lang="en-US" sz="1800" noProof="1" smtClean="0"/>
              <a:t>var hasProp = hasProperty(obj,</a:t>
            </a:r>
            <a:r>
              <a:rPr lang="en-US" sz="1800" dirty="0"/>
              <a:t> </a:t>
            </a:r>
            <a:r>
              <a:rPr lang="en-US" sz="1800" dirty="0" smtClean="0"/>
              <a:t>'</a:t>
            </a:r>
            <a:r>
              <a:rPr lang="en-US" sz="1800" noProof="1" smtClean="0"/>
              <a:t>length</a:t>
            </a:r>
            <a:r>
              <a:rPr lang="en-US" sz="1800" dirty="0"/>
              <a:t>'</a:t>
            </a:r>
            <a:r>
              <a:rPr lang="en-US" sz="1800" noProof="1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458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5791200"/>
          </a:xfrm>
        </p:spPr>
        <p:txBody>
          <a:bodyPr/>
          <a:lstStyle/>
          <a:p>
            <a:pPr marL="284163" indent="-284163" defTabSz="982663">
              <a:lnSpc>
                <a:spcPct val="90000"/>
              </a:lnSpc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finds the youngest person in a given array of persons and prints his/hers full name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Each person have properties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firstname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lastname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age</a:t>
            </a:r>
            <a:r>
              <a:rPr lang="en-US" sz="2600" dirty="0"/>
              <a:t>, as shown</a:t>
            </a:r>
            <a:r>
              <a:rPr lang="en-US" sz="2600" dirty="0" smtClean="0"/>
              <a:t>:</a:t>
            </a:r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/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 smtClean="0"/>
          </a:p>
          <a:p>
            <a:pPr marL="284163" indent="-284163" defTabSz="982663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groups an array of persons by age, first or last name. The function must return an associative array, with keys - the groups, and values -arrays with persons in this groups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Use function overloading (i.e. just one </a:t>
            </a:r>
            <a:r>
              <a:rPr lang="en-US" sz="2600" dirty="0" smtClean="0"/>
              <a:t>function)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000" y="2484120"/>
            <a:ext cx="7776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persons = [</a:t>
            </a:r>
          </a:p>
          <a:p>
            <a:r>
              <a:rPr lang="en-US" sz="1800" noProof="1" smtClean="0"/>
              <a:t>  { firstname : </a:t>
            </a:r>
            <a:r>
              <a:rPr lang="en-US" sz="1800" dirty="0" smtClean="0"/>
              <a:t>'</a:t>
            </a:r>
            <a:r>
              <a:rPr lang="en-US" sz="1800" noProof="1" smtClean="0"/>
              <a:t>Gosho</a:t>
            </a:r>
            <a:r>
              <a:rPr lang="en-US" sz="1800" dirty="0"/>
              <a:t>'</a:t>
            </a:r>
            <a:r>
              <a:rPr lang="en-US" sz="1800" noProof="1" smtClean="0"/>
              <a:t>, lastname: </a:t>
            </a:r>
            <a:r>
              <a:rPr lang="en-US" sz="1800" dirty="0" smtClean="0"/>
              <a:t>'</a:t>
            </a:r>
            <a:r>
              <a:rPr lang="en-US" sz="1800" noProof="1" smtClean="0"/>
              <a:t>Petrov</a:t>
            </a:r>
            <a:r>
              <a:rPr lang="en-US" sz="1800" dirty="0"/>
              <a:t>'</a:t>
            </a:r>
            <a:r>
              <a:rPr lang="en-US" sz="1800" noProof="1" smtClean="0"/>
              <a:t>, age: 32 }, </a:t>
            </a:r>
          </a:p>
          <a:p>
            <a:r>
              <a:rPr lang="en-US" sz="1800" noProof="1" smtClean="0"/>
              <a:t>  { firstname : </a:t>
            </a:r>
            <a:r>
              <a:rPr lang="en-US" sz="1800" dirty="0" smtClean="0"/>
              <a:t>'</a:t>
            </a:r>
            <a:r>
              <a:rPr lang="en-US" sz="1800" noProof="1" smtClean="0"/>
              <a:t>Bay</a:t>
            </a:r>
            <a:r>
              <a:rPr lang="en-US" sz="1800" dirty="0"/>
              <a:t>'</a:t>
            </a:r>
            <a:r>
              <a:rPr lang="en-US" sz="1800" noProof="1" smtClean="0"/>
              <a:t>, lastname: </a:t>
            </a:r>
            <a:r>
              <a:rPr lang="en-US" sz="1800" dirty="0" smtClean="0"/>
              <a:t>'</a:t>
            </a:r>
            <a:r>
              <a:rPr lang="en-US" sz="1800" noProof="1" smtClean="0"/>
              <a:t>Ivan</a:t>
            </a:r>
            <a:r>
              <a:rPr lang="en-US" sz="1800" dirty="0"/>
              <a:t>'</a:t>
            </a:r>
            <a:r>
              <a:rPr lang="en-US" sz="1800" noProof="1" smtClean="0"/>
              <a:t>, age: 81},… ];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000" y="5733000"/>
            <a:ext cx="7776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persons = {…};</a:t>
            </a:r>
          </a:p>
          <a:p>
            <a:r>
              <a:rPr lang="en-US" sz="1800" noProof="1" smtClean="0"/>
              <a:t>var groupedByFname = group(persons, </a:t>
            </a:r>
            <a:r>
              <a:rPr lang="en-US" sz="1800" dirty="0" smtClean="0"/>
              <a:t>'</a:t>
            </a:r>
            <a:r>
              <a:rPr lang="en-US" sz="1800" noProof="1" smtClean="0"/>
              <a:t>firstname</a:t>
            </a:r>
            <a:r>
              <a:rPr lang="en-US" sz="1800" dirty="0"/>
              <a:t>'</a:t>
            </a:r>
            <a:r>
              <a:rPr lang="en-US" sz="1800" noProof="1" smtClean="0"/>
              <a:t>);</a:t>
            </a:r>
          </a:p>
          <a:p>
            <a:r>
              <a:rPr lang="en-US" sz="1800" noProof="1" smtClean="0"/>
              <a:t>var groupedByAge= group(persons, </a:t>
            </a:r>
            <a:r>
              <a:rPr lang="en-US" sz="1800" dirty="0" smtClean="0"/>
              <a:t>'</a:t>
            </a:r>
            <a:r>
              <a:rPr lang="en-US" sz="1800" noProof="1" smtClean="0"/>
              <a:t>age</a:t>
            </a:r>
            <a:r>
              <a:rPr lang="en-US" sz="1800" dirty="0"/>
              <a:t>'</a:t>
            </a:r>
            <a:r>
              <a:rPr lang="en-US" sz="1800" noProof="1" smtClean="0"/>
              <a:t>);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38381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Objects?</a:t>
            </a:r>
            <a:endParaRPr lang="en-US"/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Software objects model real-world objects or abstract concepts</a:t>
            </a:r>
          </a:p>
          <a:p>
            <a:pPr lvl="1">
              <a:lnSpc>
                <a:spcPct val="100000"/>
              </a:lnSpc>
            </a:pPr>
            <a:r>
              <a:rPr lang="en-US"/>
              <a:t>Examples: </a:t>
            </a:r>
            <a:endParaRPr lang="en-US" smtClean="0"/>
          </a:p>
          <a:p>
            <a:pPr lvl="2">
              <a:lnSpc>
                <a:spcPct val="100000"/>
              </a:lnSpc>
            </a:pPr>
            <a:r>
              <a:rPr lang="en-US" smtClean="0"/>
              <a:t>bank, account, customer, dog</a:t>
            </a:r>
            <a:r>
              <a:rPr lang="en-US"/>
              <a:t>, bicycle, queue </a:t>
            </a:r>
          </a:p>
          <a:p>
            <a:pPr>
              <a:lnSpc>
                <a:spcPct val="100000"/>
              </a:lnSpc>
            </a:pPr>
            <a:r>
              <a:rPr lang="en-US"/>
              <a:t>Real-world objects have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states</a:t>
            </a:r>
            <a:r>
              <a:rPr lang="en-US"/>
              <a:t> and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behaviors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Account' </a:t>
            </a:r>
            <a:r>
              <a:rPr lang="en-US"/>
              <a:t>states: </a:t>
            </a:r>
            <a:endParaRPr lang="en-US" smtClean="0"/>
          </a:p>
          <a:p>
            <a:pPr lvl="2">
              <a:lnSpc>
                <a:spcPct val="100000"/>
              </a:lnSpc>
            </a:pPr>
            <a:r>
              <a:rPr lang="en-US" smtClean="0"/>
              <a:t>holder, balance, type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mtClean="0"/>
              <a:t>Account' </a:t>
            </a:r>
            <a:r>
              <a:rPr lang="en-US"/>
              <a:t>behaviors: </a:t>
            </a:r>
            <a:endParaRPr lang="en-US" smtClean="0"/>
          </a:p>
          <a:p>
            <a:pPr lvl="2">
              <a:lnSpc>
                <a:spcPct val="100000"/>
              </a:lnSpc>
            </a:pPr>
            <a:r>
              <a:rPr lang="en-US" smtClean="0"/>
              <a:t>withdraw, deposit, suspend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12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Objects? </a:t>
            </a:r>
            <a:r>
              <a:rPr lang="en-US"/>
              <a:t>(2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 software objects implement real-world objects?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variables/data to implement states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methods/functions to implement behaviors</a:t>
            </a:r>
          </a:p>
          <a:p>
            <a:pPr>
              <a:lnSpc>
                <a:spcPct val="100000"/>
              </a:lnSpc>
            </a:pPr>
            <a:r>
              <a:rPr lang="en-US" dirty="0"/>
              <a:t>An object is a software bundle of variables and related methods</a:t>
            </a:r>
          </a:p>
        </p:txBody>
      </p:sp>
      <p:pic>
        <p:nvPicPr>
          <p:cNvPr id="75778" name="Picture 2" descr="http://www.builderau.com.au/i/s/Java3D_image1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67200"/>
            <a:ext cx="3581400" cy="22203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4014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Represent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42988" y="1295400"/>
            <a:ext cx="7239000" cy="5008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0" lang="en-AU" sz="2800" b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onotype Sorts" pitchFamily="2" charset="2"/>
              </a:rPr>
              <a:t></a:t>
            </a:r>
            <a:r>
              <a:rPr kumimoji="0" lang="en-AU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onotype Sorts" pitchFamily="2" charset="2"/>
              </a:rPr>
              <a:t> </a:t>
            </a:r>
            <a:r>
              <a:rPr kumimoji="0" lang="en-AU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0" lang="en-AU" sz="2800" b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onotype Sorts" pitchFamily="2" charset="2"/>
              </a:rPr>
              <a:t></a:t>
            </a:r>
            <a:r>
              <a:rPr kumimoji="0" lang="en-AU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people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0" lang="en-AU" sz="2800" b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onotype Sorts" pitchFamily="2" charset="2"/>
              </a:rPr>
              <a:t></a:t>
            </a:r>
            <a:r>
              <a:rPr kumimoji="0" lang="en-AU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shopping list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0" lang="en-AU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0" lang="en-AU" sz="2800" b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onotype Sorts" pitchFamily="2" charset="2"/>
              </a:rPr>
              <a:t></a:t>
            </a:r>
            <a:r>
              <a:rPr kumimoji="0" lang="en-AU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0" lang="en-AU" sz="2800" b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onotype Sorts" pitchFamily="2" charset="2"/>
              </a:rPr>
              <a:t></a:t>
            </a:r>
            <a:r>
              <a:rPr kumimoji="0" lang="en-AU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characters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0" lang="en-AU" sz="2800" b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onotype Sorts" pitchFamily="2" charset="2"/>
              </a:rPr>
              <a:t></a:t>
            </a:r>
            <a:r>
              <a:rPr kumimoji="0" lang="en-AU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queues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0" lang="en-AU" sz="2800" b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onotype Sorts" pitchFamily="2" charset="2"/>
              </a:rPr>
              <a:t></a:t>
            </a:r>
            <a:r>
              <a:rPr kumimoji="0" lang="en-AU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4132263" y="1398082"/>
            <a:ext cx="609600" cy="1609725"/>
          </a:xfrm>
          <a:prstGeom prst="rightBrace">
            <a:avLst>
              <a:gd name="adj1" fmla="val 20725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3962400" y="3971962"/>
            <a:ext cx="914400" cy="2193925"/>
          </a:xfrm>
          <a:prstGeom prst="rightBrace">
            <a:avLst>
              <a:gd name="adj1" fmla="val 1999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178407" y="1676960"/>
            <a:ext cx="2932112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0" lang="en-AU" sz="32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Things </a:t>
            </a:r>
            <a:r>
              <a:rPr kumimoji="0" lang="en-AU" sz="3200" b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</a:t>
            </a:r>
            <a:r>
              <a:rPr kumimoji="0" lang="en-AU" sz="32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world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181601" y="4548261"/>
            <a:ext cx="3048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0" lang="en-AU" sz="32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Things </a:t>
            </a:r>
            <a:r>
              <a:rPr kumimoji="0" lang="en-AU" sz="3200" b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</a:t>
            </a:r>
            <a:r>
              <a:rPr kumimoji="0" lang="en-AU" sz="32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world</a:t>
            </a:r>
          </a:p>
        </p:txBody>
      </p:sp>
    </p:spTree>
    <p:extLst>
      <p:ext uri="{BB962C8B-B14F-4D97-AF65-F5344CB8AC3E}">
        <p14:creationId xmlns:p14="http://schemas.microsoft.com/office/powerpoint/2010/main" val="34803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smtClean="0"/>
              <a:t>a Class</a:t>
            </a:r>
            <a:r>
              <a:rPr lang="en-US"/>
              <a:t>?</a:t>
            </a:r>
            <a:endParaRPr lang="bg-BG"/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5638800"/>
          </a:xfrm>
          <a:noFill/>
          <a:ln/>
          <a:effectLst/>
        </p:spPr>
        <p:txBody>
          <a:bodyPr lIns="91440" tIns="45720" rIns="91440" bIns="45720"/>
          <a:lstStyle/>
          <a:p>
            <a:pPr>
              <a:lnSpc>
                <a:spcPct val="100000"/>
              </a:lnSpc>
            </a:pPr>
            <a:r>
              <a:rPr lang="en-US" dirty="0" smtClean="0"/>
              <a:t>The formal definition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object type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lnSpc>
                <a:spcPts val="4400"/>
              </a:lnSpc>
            </a:pPr>
            <a:endParaRPr lang="en-US" dirty="0" smtClean="0"/>
          </a:p>
          <a:p>
            <a:pPr>
              <a:lnSpc>
                <a:spcPts val="4400"/>
              </a:lnSpc>
            </a:pPr>
            <a:endParaRPr lang="en-US" dirty="0" smtClean="0"/>
          </a:p>
          <a:p>
            <a:pPr>
              <a:lnSpc>
                <a:spcPts val="4400"/>
              </a:lnSpc>
            </a:pPr>
            <a:endParaRPr lang="en-US" dirty="0" smtClean="0"/>
          </a:p>
          <a:p>
            <a:pPr>
              <a:lnSpc>
                <a:spcPts val="4400"/>
              </a:lnSpc>
            </a:pPr>
            <a:endParaRPr lang="en-US" dirty="0"/>
          </a:p>
          <a:p>
            <a:pPr algn="r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lang="en-US" sz="2800" dirty="0"/>
              <a:t>Definition by </a:t>
            </a:r>
            <a:r>
              <a:rPr lang="en-US" sz="2800" dirty="0" smtClean="0"/>
              <a:t>Google</a:t>
            </a:r>
            <a:endParaRPr lang="en-US" sz="3400" dirty="0"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838200" y="1905000"/>
            <a:ext cx="74676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Object types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act as templates from which an instance of an object is created at run time.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Types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define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the properties of the object and the methods used to control the object's behavior.</a:t>
            </a:r>
            <a:endParaRPr lang="en-US" sz="3200" dirty="0">
              <a:solidFill>
                <a:schemeClr val="tx1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6077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</a:t>
            </a:r>
            <a:endParaRPr lang="bg-BG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kumimoji="0" lang="en-US" dirty="0" smtClean="0"/>
              <a:t>Object Types </a:t>
            </a:r>
            <a:r>
              <a:rPr kumimoji="0" lang="en-US" dirty="0"/>
              <a:t>provide the structure for objects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kumimoji="0" lang="en-US" dirty="0"/>
              <a:t>Define their </a:t>
            </a:r>
            <a:r>
              <a:rPr kumimoji="0" lang="en-US" dirty="0" smtClean="0"/>
              <a:t>prototype, act as template</a:t>
            </a:r>
            <a:endParaRPr kumimoji="0" lang="en-US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kumimoji="0" lang="en-US" dirty="0" smtClean="0"/>
              <a:t>Object Types </a:t>
            </a:r>
            <a:r>
              <a:rPr kumimoji="0" lang="en-US" dirty="0"/>
              <a:t>define: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kumimoji="0" lang="en-US" dirty="0"/>
              <a:t>Set of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Represented by variables and properties</a:t>
            </a:r>
            <a:endParaRPr kumimoji="0" lang="en-US" dirty="0" smtClean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kumimoji="0" lang="en-US" dirty="0" smtClean="0"/>
              <a:t>Hold their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kumimoji="0" lang="en-US" dirty="0" smtClean="0"/>
              <a:t>Set of actions (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en-US" dirty="0" smtClean="0"/>
              <a:t>)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kumimoji="0" lang="en-US" dirty="0"/>
              <a:t>Represented by methods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kumimoji="0" lang="en-US" dirty="0"/>
              <a:t>A </a:t>
            </a:r>
            <a:r>
              <a:rPr kumimoji="0" lang="en-US" dirty="0" smtClean="0"/>
              <a:t>type defines </a:t>
            </a:r>
            <a:r>
              <a:rPr kumimoji="0" lang="en-US" dirty="0"/>
              <a:t>the methods and types of data associated with an object</a:t>
            </a:r>
          </a:p>
        </p:txBody>
      </p:sp>
    </p:spTree>
    <p:extLst>
      <p:ext uri="{BB962C8B-B14F-4D97-AF65-F5344CB8AC3E}">
        <p14:creationId xmlns:p14="http://schemas.microsoft.com/office/powerpoint/2010/main" val="1234399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1585912" y="2644502"/>
            <a:ext cx="3810000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</a:t>
            </a:r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1585912" y="3250853"/>
            <a:ext cx="3810000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+Owner: Person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+Ammount: double</a:t>
            </a:r>
          </a:p>
        </p:txBody>
      </p:sp>
      <p:sp>
        <p:nvSpPr>
          <p:cNvPr id="621573" name="Rectangle 5"/>
          <p:cNvSpPr>
            <a:spLocks noChangeArrowheads="1"/>
          </p:cNvSpPr>
          <p:nvPr/>
        </p:nvSpPr>
        <p:spPr bwMode="auto">
          <a:xfrm>
            <a:off x="1585912" y="4247780"/>
            <a:ext cx="3810000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+Suspend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+Deposit(sum:double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+Withdraw(sum:double)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4" name="AutoShape 6"/>
          <p:cNvSpPr>
            <a:spLocks noChangeArrowheads="1"/>
          </p:cNvSpPr>
          <p:nvPr/>
        </p:nvSpPr>
        <p:spPr bwMode="auto">
          <a:xfrm>
            <a:off x="3282408" y="1600200"/>
            <a:ext cx="2057400" cy="527804"/>
          </a:xfrm>
          <a:prstGeom prst="wedgeRoundRectCallout">
            <a:avLst>
              <a:gd name="adj1" fmla="val -49790"/>
              <a:gd name="adj2" fmla="val 174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Type Name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21575" name="AutoShape 7"/>
          <p:cNvSpPr>
            <a:spLocks noChangeArrowheads="1"/>
          </p:cNvSpPr>
          <p:nvPr/>
        </p:nvSpPr>
        <p:spPr bwMode="auto">
          <a:xfrm>
            <a:off x="5776912" y="1624748"/>
            <a:ext cx="2163762" cy="1368425"/>
          </a:xfrm>
          <a:prstGeom prst="wedgeRoundRectCallout">
            <a:avLst>
              <a:gd name="adj1" fmla="val -93064"/>
              <a:gd name="adj2" fmla="val 100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Attributes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(Properties and Fields)</a:t>
            </a: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21576" name="AutoShape 8"/>
          <p:cNvSpPr>
            <a:spLocks noChangeArrowheads="1"/>
          </p:cNvSpPr>
          <p:nvPr/>
        </p:nvSpPr>
        <p:spPr bwMode="auto">
          <a:xfrm>
            <a:off x="5853112" y="4139348"/>
            <a:ext cx="2147888" cy="953453"/>
          </a:xfrm>
          <a:prstGeom prst="wedgeRoundRectCallout">
            <a:avLst>
              <a:gd name="adj1" fmla="val -96242"/>
              <a:gd name="adj2" fmla="val -738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Operations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(Methods)</a:t>
            </a: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8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639</TotalTime>
  <Words>1651</Words>
  <Application>Microsoft Office PowerPoint</Application>
  <PresentationFormat>On-screen Show (4:3)</PresentationFormat>
  <Paragraphs>299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Cambria</vt:lpstr>
      <vt:lpstr>Consolas</vt:lpstr>
      <vt:lpstr>Corbel</vt:lpstr>
      <vt:lpstr>Monotype Sorts</vt:lpstr>
      <vt:lpstr>Wingdings 2</vt:lpstr>
      <vt:lpstr>Telerik Academy</vt:lpstr>
      <vt:lpstr>Using Objects</vt:lpstr>
      <vt:lpstr>Table of Contents</vt:lpstr>
      <vt:lpstr>Object Types  and Objects</vt:lpstr>
      <vt:lpstr>What are Objects?</vt:lpstr>
      <vt:lpstr>What are Objects? (2)</vt:lpstr>
      <vt:lpstr>Objects Represent</vt:lpstr>
      <vt:lpstr>What is a Class?</vt:lpstr>
      <vt:lpstr>Object Types</vt:lpstr>
      <vt:lpstr>Object Types – Example</vt:lpstr>
      <vt:lpstr>Objects</vt:lpstr>
      <vt:lpstr>Objects – Example</vt:lpstr>
      <vt:lpstr>JavaScript Objects Overview</vt:lpstr>
      <vt:lpstr>Objects Overview</vt:lpstr>
      <vt:lpstr>Object Properties</vt:lpstr>
      <vt:lpstr>Objects and Properties</vt:lpstr>
      <vt:lpstr>Object and  Primitive Types</vt:lpstr>
      <vt:lpstr>Reference and Primitive Types</vt:lpstr>
      <vt:lpstr>Reference and Primitive Types (2)</vt:lpstr>
      <vt:lpstr>Primitive and  Reference Types</vt:lpstr>
      <vt:lpstr>Primitive Types</vt:lpstr>
      <vt:lpstr>Primitive Types – Example</vt:lpstr>
      <vt:lpstr>Primitive Types</vt:lpstr>
      <vt:lpstr>Reference Type</vt:lpstr>
      <vt:lpstr>Object Types</vt:lpstr>
      <vt:lpstr>JSON Objects</vt:lpstr>
      <vt:lpstr>JSON Objects</vt:lpstr>
      <vt:lpstr>JSON Objects</vt:lpstr>
      <vt:lpstr>Building a JSON Object</vt:lpstr>
      <vt:lpstr>JSON Building Function</vt:lpstr>
      <vt:lpstr>JSON Building Function</vt:lpstr>
      <vt:lpstr>JavaScript Object Properties</vt:lpstr>
      <vt:lpstr>JS Object Properties</vt:lpstr>
      <vt:lpstr>JavaScript Object Properties</vt:lpstr>
      <vt:lpstr>Associative Arrays</vt:lpstr>
      <vt:lpstr>Associative Arrays</vt:lpstr>
      <vt:lpstr>Using Objects</vt:lpstr>
      <vt:lpstr>Homework</vt:lpstr>
      <vt:lpstr>Homework (2)</vt:lpstr>
      <vt:lpstr>Homework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Objects</dc:title>
  <dc:creator>Doncho Minkov</dc:creator>
  <cp:lastModifiedBy>Doncho Minkov</cp:lastModifiedBy>
  <cp:revision>727</cp:revision>
  <dcterms:created xsi:type="dcterms:W3CDTF">2013-03-08T15:31:43Z</dcterms:created>
  <dcterms:modified xsi:type="dcterms:W3CDTF">2014-05-09T06:51:51Z</dcterms:modified>
</cp:coreProperties>
</file>