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321" r:id="rId4"/>
    <p:sldId id="259" r:id="rId5"/>
    <p:sldId id="258" r:id="rId6"/>
    <p:sldId id="260" r:id="rId7"/>
    <p:sldId id="261" r:id="rId8"/>
    <p:sldId id="313" r:id="rId9"/>
    <p:sldId id="262" r:id="rId10"/>
    <p:sldId id="270" r:id="rId11"/>
    <p:sldId id="292" r:id="rId12"/>
    <p:sldId id="314" r:id="rId13"/>
    <p:sldId id="263" r:id="rId14"/>
    <p:sldId id="278" r:id="rId15"/>
    <p:sldId id="279" r:id="rId16"/>
    <p:sldId id="280" r:id="rId17"/>
    <p:sldId id="282" r:id="rId18"/>
    <p:sldId id="264" r:id="rId19"/>
    <p:sldId id="283" r:id="rId20"/>
    <p:sldId id="284" r:id="rId21"/>
    <p:sldId id="265" r:id="rId22"/>
    <p:sldId id="267" r:id="rId23"/>
    <p:sldId id="315" r:id="rId24"/>
    <p:sldId id="268" r:id="rId25"/>
    <p:sldId id="306" r:id="rId26"/>
    <p:sldId id="269" r:id="rId27"/>
    <p:sldId id="271" r:id="rId28"/>
    <p:sldId id="273" r:id="rId29"/>
    <p:sldId id="331" r:id="rId30"/>
    <p:sldId id="308" r:id="rId31"/>
    <p:sldId id="309" r:id="rId32"/>
    <p:sldId id="310" r:id="rId33"/>
    <p:sldId id="311" r:id="rId34"/>
    <p:sldId id="312" r:id="rId35"/>
    <p:sldId id="332" r:id="rId36"/>
    <p:sldId id="333" r:id="rId37"/>
    <p:sldId id="335" r:id="rId38"/>
    <p:sldId id="334" r:id="rId39"/>
    <p:sldId id="336" r:id="rId40"/>
    <p:sldId id="307" r:id="rId41"/>
    <p:sldId id="272" r:id="rId42"/>
    <p:sldId id="337" r:id="rId43"/>
    <p:sldId id="338" r:id="rId44"/>
    <p:sldId id="317" r:id="rId45"/>
    <p:sldId id="319" r:id="rId46"/>
    <p:sldId id="320" r:id="rId47"/>
    <p:sldId id="318" r:id="rId48"/>
    <p:sldId id="339" r:id="rId49"/>
    <p:sldId id="340" r:id="rId50"/>
    <p:sldId id="304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8" autoAdjust="0"/>
    <p:restoredTop sz="94647" autoAdjust="0"/>
  </p:normalViewPr>
  <p:slideViewPr>
    <p:cSldViewPr snapToGrid="0">
      <p:cViewPr varScale="1">
        <p:scale>
          <a:sx n="58" d="100"/>
          <a:sy n="58" d="100"/>
        </p:scale>
        <p:origin x="67" y="7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60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240CB6-5C21-4E63-B065-2EDFF493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9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240CB6-5C21-4E63-B065-2EDFF493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6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3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0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83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671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41548" y="2021151"/>
            <a:ext cx="9109494" cy="1524000"/>
          </a:xfrm>
        </p:spPr>
        <p:txBody>
          <a:bodyPr/>
          <a:lstStyle/>
          <a:p>
            <a:r>
              <a:rPr lang="en-US" sz="5000" dirty="0"/>
              <a:t>Functions Declarations, Function Expressions and </a:t>
            </a:r>
            <a:r>
              <a:rPr lang="en-US" sz="5000" dirty="0" smtClean="0"/>
              <a:t>IIFEs</a:t>
            </a:r>
            <a:endParaRPr lang="en-US" sz="5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524967"/>
            <a:ext cx="8229600" cy="569120"/>
          </a:xfrm>
        </p:spPr>
        <p:txBody>
          <a:bodyPr/>
          <a:lstStyle/>
          <a:p>
            <a:r>
              <a:rPr lang="en-US" dirty="0" smtClean="0"/>
              <a:t>Ways of creating functions, nested functions, IIFEs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  <p:sp>
        <p:nvSpPr>
          <p:cNvPr id="1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Telerik Software Academy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3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JavaScript OOP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1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9568"/>
            <a:ext cx="8686800" cy="2980594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Functions are objects</a:t>
            </a:r>
            <a:r>
              <a:rPr lang="en-US" dirty="0" smtClean="0"/>
              <a:t> and they can be used as objects</a:t>
            </a:r>
          </a:p>
          <a:p>
            <a:pPr lvl="1"/>
            <a:r>
              <a:rPr lang="en-US" dirty="0" smtClean="0"/>
              <a:t>Can be passed as arguments to functions</a:t>
            </a:r>
          </a:p>
          <a:p>
            <a:pPr lvl="1"/>
            <a:r>
              <a:rPr lang="en-US" dirty="0" smtClean="0"/>
              <a:t>Can be stored in an array</a:t>
            </a:r>
          </a:p>
          <a:p>
            <a:pPr lvl="1"/>
            <a:r>
              <a:rPr lang="en-US" dirty="0" smtClean="0"/>
              <a:t>Can be assigned to variable</a:t>
            </a:r>
          </a:p>
          <a:p>
            <a:pPr lvl="1"/>
            <a:r>
              <a:rPr lang="en-US" dirty="0" smtClean="0"/>
              <a:t>Can be returned by another function</a:t>
            </a:r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89724" y="4568356"/>
            <a:ext cx="8164551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var </a:t>
            </a:r>
            <a:r>
              <a:rPr lang="en-US" dirty="0" err="1"/>
              <a:t>arr</a:t>
            </a:r>
            <a:r>
              <a:rPr lang="en-US" dirty="0"/>
              <a:t> = [3, 2, 1, 3, 4, 5, 1, 2, 3, 4, 5, 7, </a:t>
            </a:r>
            <a:r>
              <a:rPr lang="en-US" dirty="0" smtClean="0"/>
              <a:t>9];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orderBy</a:t>
            </a:r>
            <a:r>
              <a:rPr lang="en-US" dirty="0"/>
              <a:t>(x, y) </a:t>
            </a:r>
            <a:r>
              <a:rPr lang="en-US" dirty="0" smtClean="0"/>
              <a:t>{ return x </a:t>
            </a:r>
            <a:r>
              <a:rPr lang="en-US" dirty="0"/>
              <a:t>- </a:t>
            </a:r>
            <a:r>
              <a:rPr lang="en-US" dirty="0" smtClean="0"/>
              <a:t>y; }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arr.sort(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orderBy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//better to be done using anonymous function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arr.sort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function(x, y){return x - y;}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114801"/>
            <a:ext cx="7924800" cy="685800"/>
          </a:xfrm>
        </p:spPr>
        <p:txBody>
          <a:bodyPr/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841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flashmagazine.com/images/uploads/cache/javascript-799x2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1631632"/>
            <a:ext cx="7610475" cy="2105026"/>
          </a:xfrm>
          <a:prstGeom prst="roundRect">
            <a:avLst>
              <a:gd name="adj" fmla="val 1584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7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97331"/>
            <a:ext cx="7924800" cy="685800"/>
          </a:xfrm>
        </p:spPr>
        <p:txBody>
          <a:bodyPr/>
          <a:lstStyle/>
          <a:p>
            <a:r>
              <a:rPr lang="en-US" dirty="0" smtClean="0"/>
              <a:t>Defining Functions</a:t>
            </a:r>
            <a:endParaRPr lang="en-US" dirty="0"/>
          </a:p>
        </p:txBody>
      </p:sp>
      <p:pic>
        <p:nvPicPr>
          <p:cNvPr id="4" name="Picture 2" descr="http://moneyfacts.co.uk/resize.axd?w=225&amp;h=170&amp;f=http://media.moneyfacts.co.uk/image/stock%20chart-2new226new_226_x_17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95500" y="2918460"/>
            <a:ext cx="4953000" cy="2362200"/>
          </a:xfrm>
          <a:prstGeom prst="roundRect">
            <a:avLst>
              <a:gd name="adj" fmla="val 20574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152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8952"/>
            <a:ext cx="7086600" cy="838200"/>
          </a:xfrm>
        </p:spPr>
        <p:txBody>
          <a:bodyPr/>
          <a:lstStyle/>
          <a:p>
            <a:r>
              <a:rPr lang="en-US" dirty="0" smtClean="0"/>
              <a:t>Creating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6626"/>
            <a:ext cx="8686800" cy="1200329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Many ways to create functions: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declaration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89724" y="2315418"/>
            <a:ext cx="816455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printMsg (</a:t>
            </a:r>
            <a:r>
              <a:rPr lang="en-US" dirty="0" err="1" smtClean="0"/>
              <a:t>msg</a:t>
            </a:r>
            <a:r>
              <a:rPr lang="en-US" dirty="0" smtClean="0"/>
              <a:t>) {console.log(</a:t>
            </a:r>
            <a:r>
              <a:rPr lang="en-US" dirty="0" err="1" smtClean="0"/>
              <a:t>msg</a:t>
            </a:r>
            <a:r>
              <a:rPr lang="en-US" dirty="0" smtClean="0"/>
              <a:t>);}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3489402"/>
            <a:ext cx="816455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printMsg = function () {console.log(</a:t>
            </a:r>
            <a:r>
              <a:rPr lang="en-US" dirty="0" err="1" smtClean="0"/>
              <a:t>msg</a:t>
            </a:r>
            <a:r>
              <a:rPr lang="en-US" dirty="0" smtClean="0"/>
              <a:t>);}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5" y="4656431"/>
            <a:ext cx="816455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printMsg</a:t>
            </a:r>
            <a:r>
              <a:rPr lang="en-US" dirty="0"/>
              <a:t> </a:t>
            </a:r>
            <a:r>
              <a:rPr lang="en-US" dirty="0" smtClean="0"/>
              <a:t>= new Function("</a:t>
            </a:r>
            <a:r>
              <a:rPr lang="en-US" dirty="0" err="1" smtClean="0"/>
              <a:t>msg</a:t>
            </a:r>
            <a:r>
              <a:rPr lang="en-US" dirty="0" smtClean="0"/>
              <a:t>",'console.log("</a:t>
            </a:r>
            <a:r>
              <a:rPr lang="en-US" dirty="0" err="1" smtClean="0"/>
              <a:t>msg</a:t>
            </a:r>
            <a:r>
              <a:rPr lang="en-US" dirty="0" smtClean="0"/>
              <a:t>");');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2916738"/>
            <a:ext cx="8686800" cy="560596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expression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4096000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constructor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5268664"/>
            <a:ext cx="8686800" cy="1077218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Since functions are quite special in JavaScript, they are loaded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 soon as possible</a:t>
            </a:r>
          </a:p>
        </p:txBody>
      </p:sp>
    </p:spTree>
    <p:extLst>
      <p:ext uri="{BB962C8B-B14F-4D97-AF65-F5344CB8AC3E}">
        <p14:creationId xmlns:p14="http://schemas.microsoft.com/office/powerpoint/2010/main" val="260660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32877"/>
            <a:ext cx="8686800" cy="36101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declarations</a:t>
            </a:r>
            <a:r>
              <a:rPr lang="en-US" dirty="0" smtClean="0"/>
              <a:t> use the function operator to create a function object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Functions created with declaration are </a:t>
            </a:r>
            <a:r>
              <a:rPr lang="en-US" dirty="0"/>
              <a:t>available anywhere in their </a:t>
            </a:r>
            <a:r>
              <a:rPr lang="en-US" dirty="0" smtClean="0"/>
              <a:t>scope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matter where they are declared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allows using a function before it is defined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4713170"/>
            <a:ext cx="8164552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printMsg</a:t>
            </a:r>
            <a:r>
              <a:rPr lang="en-US" dirty="0"/>
              <a:t>("Hello");</a:t>
            </a:r>
          </a:p>
          <a:p>
            <a:r>
              <a:rPr lang="en-US" dirty="0" smtClean="0"/>
              <a:t>function </a:t>
            </a:r>
            <a:r>
              <a:rPr lang="en-US" dirty="0" err="1"/>
              <a:t>printMsg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r>
              <a:rPr lang="en-US" dirty="0"/>
              <a:t>    console.log("Message: " +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58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88771"/>
            <a:ext cx="7924800" cy="685800"/>
          </a:xfrm>
        </p:spPr>
        <p:txBody>
          <a:bodyPr/>
          <a:lstStyle/>
          <a:p>
            <a:r>
              <a:rPr lang="en-US" dirty="0" smtClean="0"/>
              <a:t>Function Declarations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31505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m3tools.net/net/assets/images/return%20value%20code%20graph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220" y="3072050"/>
            <a:ext cx="4697560" cy="3117850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5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Expression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0920" y="807867"/>
            <a:ext cx="8842160" cy="427016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expressions</a:t>
            </a:r>
            <a:r>
              <a:rPr lang="en-US" dirty="0" smtClean="0"/>
              <a:t> are created using the function literal </a:t>
            </a:r>
          </a:p>
          <a:p>
            <a:pPr lvl="1"/>
            <a:r>
              <a:rPr lang="en-US" dirty="0" smtClean="0"/>
              <a:t>They are available where they </a:t>
            </a:r>
            <a:r>
              <a:rPr lang="en-US" smtClean="0"/>
              <a:t>are 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defined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 smtClean="0"/>
              <a:t>And cannot be used beforehand</a:t>
            </a:r>
          </a:p>
          <a:p>
            <a:pPr lvl="1"/>
            <a:r>
              <a:rPr lang="en-US" dirty="0" smtClean="0"/>
              <a:t>Can be invoked immediately</a:t>
            </a:r>
          </a:p>
          <a:p>
            <a:r>
              <a:rPr lang="en-US" dirty="0" smtClean="0"/>
              <a:t>The name of function expressions is optional</a:t>
            </a:r>
          </a:p>
          <a:p>
            <a:pPr lvl="1"/>
            <a:r>
              <a:rPr lang="en-US" dirty="0" smtClean="0"/>
              <a:t>If the name</a:t>
            </a:r>
            <a:r>
              <a:rPr lang="en-US" sz="2400" dirty="0" smtClean="0"/>
              <a:t> </a:t>
            </a:r>
            <a:r>
              <a:rPr lang="en-US" dirty="0" smtClean="0"/>
              <a:t>is</a:t>
            </a:r>
            <a:r>
              <a:rPr lang="en-US" sz="2400" dirty="0" smtClean="0"/>
              <a:t> </a:t>
            </a:r>
            <a:r>
              <a:rPr lang="en-US" dirty="0" smtClean="0"/>
              <a:t>missing</a:t>
            </a:r>
            <a:r>
              <a:rPr lang="en-US" sz="2400" dirty="0" smtClean="0"/>
              <a:t> </a:t>
            </a:r>
            <a:r>
              <a:rPr lang="en-US" dirty="0" smtClean="0"/>
              <a:t>the</a:t>
            </a:r>
            <a:r>
              <a:rPr lang="en-US" sz="2400" dirty="0" smtClean="0"/>
              <a:t> </a:t>
            </a:r>
            <a:r>
              <a:rPr lang="en-US" dirty="0" smtClean="0"/>
              <a:t>function</a:t>
            </a:r>
            <a:r>
              <a:rPr lang="en-US" sz="2400" dirty="0" smtClean="0"/>
              <a:t> </a:t>
            </a:r>
            <a:r>
              <a:rPr lang="en-US" dirty="0" smtClean="0"/>
              <a:t>is</a:t>
            </a:r>
            <a:r>
              <a:rPr lang="en-US" sz="2400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4" y="5160212"/>
            <a:ext cx="8164552" cy="14388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900"/>
              </a:spcBef>
            </a:pPr>
            <a:r>
              <a:rPr lang="en-US" dirty="0" smtClean="0"/>
              <a:t>var printMsg = function 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r>
              <a:rPr lang="en-US" dirty="0"/>
              <a:t>    console.log("Message: " +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  <a:r>
              <a:rPr lang="en-US" dirty="0"/>
              <a:t> </a:t>
            </a:r>
            <a:endParaRPr lang="en-US" dirty="0" smtClean="0"/>
          </a:p>
          <a:p>
            <a:pPr>
              <a:spcBef>
                <a:spcPts val="900"/>
              </a:spcBef>
            </a:pPr>
            <a:r>
              <a:rPr lang="en-US" dirty="0" smtClean="0"/>
              <a:t>printMsg</a:t>
            </a:r>
            <a:r>
              <a:rPr lang="en-US" dirty="0"/>
              <a:t>("Hello</a:t>
            </a:r>
            <a:r>
              <a:rPr lang="en-US" dirty="0" smtClean="0"/>
              <a:t>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Expression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046988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Function expressions do </a:t>
            </a:r>
            <a:r>
              <a:rPr lang="en-US" dirty="0" smtClean="0"/>
              <a:t>not </a:t>
            </a:r>
            <a:r>
              <a:rPr lang="en-US" dirty="0" smtClean="0"/>
              <a:t>need an identifier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optional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Still it is better to define it for easier debugging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Otherwise the debuggers show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Types of function expressions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4" y="4079268"/>
            <a:ext cx="8164552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900"/>
              </a:spcBef>
            </a:pPr>
            <a:r>
              <a:rPr lang="en-US" dirty="0" smtClean="0"/>
              <a:t>var printMsg = function 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r>
              <a:rPr lang="en-US" dirty="0"/>
              <a:t>    console.log("Message: " +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var printMsg = function printMsg(</a:t>
            </a:r>
            <a:r>
              <a:rPr lang="en-US" dirty="0" err="1" smtClean="0"/>
              <a:t>msg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console.log("Message: " + 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(function(){…});</a:t>
            </a:r>
          </a:p>
        </p:txBody>
      </p:sp>
    </p:spTree>
    <p:extLst>
      <p:ext uri="{BB962C8B-B14F-4D97-AF65-F5344CB8AC3E}">
        <p14:creationId xmlns:p14="http://schemas.microsoft.com/office/powerpoint/2010/main" val="18596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80211"/>
            <a:ext cx="7924800" cy="685800"/>
          </a:xfrm>
        </p:spPr>
        <p:txBody>
          <a:bodyPr/>
          <a:lstStyle/>
          <a:p>
            <a:r>
              <a:rPr lang="en-US" dirty="0" smtClean="0"/>
              <a:t>Function Expressions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40649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upload.wikimedia.org/math/1/a/8/1a8460b2df1ca02b9308aa48233bca4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07" t="-4591" r="-3107" b="-4591"/>
          <a:stretch/>
        </p:blipFill>
        <p:spPr bwMode="auto">
          <a:xfrm>
            <a:off x="1668779" y="3143251"/>
            <a:ext cx="5372102" cy="2412678"/>
          </a:xfrm>
          <a:prstGeom prst="roundRect">
            <a:avLst>
              <a:gd name="adj" fmla="val 4823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215905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776382"/>
            <a:ext cx="8686800" cy="5878532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Functions created with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constructor </a:t>
            </a:r>
            <a:r>
              <a:rPr lang="en-US" dirty="0" smtClean="0"/>
              <a:t>are similar to expressions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constructor initializes a function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Available when reached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function constructor form is:</a:t>
            </a:r>
          </a:p>
          <a:p>
            <a:pPr lvl="1">
              <a:lnSpc>
                <a:spcPct val="100000"/>
              </a:lnSpc>
            </a:pPr>
            <a:endParaRPr lang="en-US" sz="16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Not commonly used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Suitable for dynamically generated code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3711100"/>
            <a:ext cx="816455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900"/>
              </a:spcBef>
            </a:pPr>
            <a:r>
              <a:rPr lang="en-US" dirty="0" smtClean="0"/>
              <a:t>new Function([optional arguments],body);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4" y="4701969"/>
            <a:ext cx="816455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printMsg = new Function("</a:t>
            </a:r>
            <a:r>
              <a:rPr lang="en-US" dirty="0" err="1" smtClean="0"/>
              <a:t>msg</a:t>
            </a:r>
            <a:r>
              <a:rPr lang="en-US" dirty="0" smtClean="0"/>
              <a:t>","console.log(</a:t>
            </a:r>
            <a:r>
              <a:rPr lang="en-US" dirty="0" err="1" smtClean="0"/>
              <a:t>msg</a:t>
            </a:r>
            <a:r>
              <a:rPr lang="en-US" dirty="0" smtClean="0"/>
              <a:t>);");</a:t>
            </a:r>
          </a:p>
          <a:p>
            <a:r>
              <a:rPr lang="en-US" dirty="0" err="1" smtClean="0"/>
              <a:t>printMsg</a:t>
            </a:r>
            <a:r>
              <a:rPr lang="en-US" dirty="0" smtClean="0"/>
              <a:t>("Hello!");</a:t>
            </a:r>
          </a:p>
        </p:txBody>
      </p:sp>
    </p:spTree>
    <p:extLst>
      <p:ext uri="{BB962C8B-B14F-4D97-AF65-F5344CB8AC3E}">
        <p14:creationId xmlns:p14="http://schemas.microsoft.com/office/powerpoint/2010/main" val="259251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in JavaScript</a:t>
            </a:r>
          </a:p>
          <a:p>
            <a:r>
              <a:rPr lang="en-US" dirty="0"/>
              <a:t>Function </a:t>
            </a:r>
            <a:r>
              <a:rPr lang="en-US" dirty="0" smtClean="0"/>
              <a:t>object</a:t>
            </a:r>
            <a:endParaRPr lang="en-US" dirty="0"/>
          </a:p>
          <a:p>
            <a:r>
              <a:rPr lang="en-US" dirty="0"/>
              <a:t>Defining Functions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declarations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expressions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constructor</a:t>
            </a:r>
          </a:p>
          <a:p>
            <a:pPr lvl="1"/>
            <a:r>
              <a:rPr lang="en-US" dirty="0" smtClean="0"/>
              <a:t>Expression vs. </a:t>
            </a:r>
            <a:r>
              <a:rPr lang="en-US" dirty="0"/>
              <a:t>declaration</a:t>
            </a:r>
          </a:p>
          <a:p>
            <a:r>
              <a:rPr lang="en-US" dirty="0" smtClean="0"/>
              <a:t>Function </a:t>
            </a:r>
            <a:r>
              <a:rPr lang="en-US" dirty="0"/>
              <a:t>properties</a:t>
            </a:r>
          </a:p>
          <a:p>
            <a:r>
              <a:rPr lang="en-US" dirty="0" smtClean="0"/>
              <a:t>Function methods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72100" y="2842261"/>
            <a:ext cx="33528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223261"/>
            <a:ext cx="7924800" cy="685800"/>
          </a:xfrm>
        </p:spPr>
        <p:txBody>
          <a:bodyPr/>
          <a:lstStyle/>
          <a:p>
            <a:r>
              <a:rPr lang="en-US" dirty="0" smtClean="0"/>
              <a:t>Function Constructor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4954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1" descr="C:\Trash\cran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53150" y="4427220"/>
            <a:ext cx="2381250" cy="1581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http://www.siue.edu/business/cli/img/blueprint__hardhat__hand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86789" y="4427220"/>
            <a:ext cx="2371725" cy="1581150"/>
          </a:xfrm>
          <a:prstGeom prst="roundRect">
            <a:avLst>
              <a:gd name="adj" fmla="val 9686"/>
            </a:avLst>
          </a:prstGeom>
          <a:noFill/>
        </p:spPr>
      </p:pic>
      <p:pic>
        <p:nvPicPr>
          <p:cNvPr id="8" name="Picture 2" descr="http://www.outdoorspecialistinc.com/images/weld_it_up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006340" y="683655"/>
            <a:ext cx="2743200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4" descr="http://www.posseschasancpas.com/images/dv1961011_construction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1729740" y="683655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3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63041"/>
            <a:ext cx="7924800" cy="685800"/>
          </a:xfrm>
        </p:spPr>
        <p:txBody>
          <a:bodyPr/>
          <a:lstStyle/>
          <a:p>
            <a:r>
              <a:rPr lang="en-US" dirty="0" smtClean="0"/>
              <a:t>Function Properties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073439" y="3623310"/>
            <a:ext cx="1901221" cy="1187591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Object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38700" y="2693483"/>
            <a:ext cx="1722120" cy="697231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Values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38700" y="5189219"/>
            <a:ext cx="1722120" cy="697231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Methods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Straight Connector 15"/>
          <p:cNvCxnSpPr>
            <a:stCxn id="14" idx="3"/>
            <a:endCxn id="12" idx="7"/>
          </p:cNvCxnSpPr>
          <p:nvPr/>
        </p:nvCxnSpPr>
        <p:spPr>
          <a:xfrm flipH="1">
            <a:off x="3696233" y="3288607"/>
            <a:ext cx="1394666" cy="508622"/>
          </a:xfrm>
          <a:prstGeom prst="lin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stCxn id="15" idx="1"/>
            <a:endCxn id="12" idx="5"/>
          </p:cNvCxnSpPr>
          <p:nvPr/>
        </p:nvCxnSpPr>
        <p:spPr>
          <a:xfrm flipH="1" flipV="1">
            <a:off x="3696233" y="4636982"/>
            <a:ext cx="1394666" cy="654344"/>
          </a:xfrm>
          <a:prstGeom prst="lin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240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7449" y="80776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function is an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Created either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declaration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constructor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Functions have properties: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function.length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 of parameters</a:t>
            </a:r>
            <a:r>
              <a:rPr lang="en-US" dirty="0" smtClean="0"/>
              <a:t> the function expects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arguments object is not counted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function.name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Identifier </a:t>
            </a:r>
            <a:r>
              <a:rPr lang="en-US" dirty="0" smtClean="0"/>
              <a:t>of the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an empty string if anonymous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3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3918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 smtClean="0"/>
              <a:t>Functions have methods as well</a:t>
            </a:r>
          </a:p>
          <a:p>
            <a:pPr lvl="1">
              <a:lnSpc>
                <a:spcPct val="95000"/>
              </a:lnSpc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.toString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Returns the code of the functions as a string</a:t>
            </a:r>
          </a:p>
          <a:p>
            <a:pPr lvl="1">
              <a:lnSpc>
                <a:spcPct val="95000"/>
              </a:lnSpc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.call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2">
              <a:lnSpc>
                <a:spcPct val="95000"/>
              </a:lnSpc>
            </a:pPr>
            <a:r>
              <a:rPr lang="en-US" sz="2600" dirty="0"/>
              <a:t>Invokes the function with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set to </a:t>
            </a:r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2600" dirty="0"/>
              <a:t> and the given </a:t>
            </a:r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5000"/>
              </a:lnSpc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.apply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[arg1, arg2, …])</a:t>
            </a:r>
          </a:p>
          <a:p>
            <a:pPr lvl="2">
              <a:lnSpc>
                <a:spcPct val="95000"/>
              </a:lnSpc>
            </a:pPr>
            <a:r>
              <a:rPr lang="en-US" sz="2600" dirty="0"/>
              <a:t>Invokes the function with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 to </a:t>
            </a:r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2600" dirty="0"/>
              <a:t> and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arguments</a:t>
            </a:r>
            <a:r>
              <a:rPr lang="en-US" sz="2600" dirty="0" smtClean="0"/>
              <a:t> are </a:t>
            </a:r>
            <a:r>
              <a:rPr lang="en-US" sz="2600" dirty="0"/>
              <a:t>given as an array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[arg1, arg2, …]</a:t>
            </a:r>
          </a:p>
          <a:p>
            <a:pPr>
              <a:lnSpc>
                <a:spcPct val="95000"/>
              </a:lnSpc>
            </a:pPr>
            <a:r>
              <a:rPr lang="en-US" sz="3000" dirty="0" smtClean="0"/>
              <a:t>Basically call and apply do the same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One gets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args</a:t>
            </a:r>
            <a:r>
              <a:rPr lang="en-US" sz="2800" dirty="0" smtClean="0"/>
              <a:t>, the other gets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 of args</a:t>
            </a:r>
          </a:p>
        </p:txBody>
      </p:sp>
    </p:spTree>
    <p:extLst>
      <p:ext uri="{BB962C8B-B14F-4D97-AF65-F5344CB8AC3E}">
        <p14:creationId xmlns:p14="http://schemas.microsoft.com/office/powerpoint/2010/main" val="33280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and Apply: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58231"/>
            <a:ext cx="8686800" cy="1021818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Math.max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Math.min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33400" y="1805364"/>
            <a:ext cx="8077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//regular use:</a:t>
            </a:r>
          </a:p>
          <a:p>
            <a:r>
              <a:rPr lang="en-US" dirty="0" smtClean="0"/>
              <a:t>max = </a:t>
            </a:r>
            <a:r>
              <a:rPr lang="en-US" dirty="0" err="1" smtClean="0"/>
              <a:t>Math.max</a:t>
            </a:r>
            <a:r>
              <a:rPr lang="en-US" dirty="0" smtClean="0"/>
              <a:t>(n1, n2, n3);</a:t>
            </a:r>
          </a:p>
          <a:p>
            <a:r>
              <a:rPr lang="en-US" dirty="0" smtClean="0"/>
              <a:t>//with array:</a:t>
            </a:r>
          </a:p>
          <a:p>
            <a:r>
              <a:rPr lang="en-US" dirty="0"/>
              <a:t>var numbers = </a:t>
            </a:r>
            <a:r>
              <a:rPr lang="en-US" dirty="0" smtClean="0"/>
              <a:t>[…];</a:t>
            </a:r>
          </a:p>
          <a:p>
            <a:r>
              <a:rPr lang="en-US" dirty="0" smtClean="0"/>
              <a:t>max = </a:t>
            </a:r>
            <a:r>
              <a:rPr lang="en-US" dirty="0" err="1" smtClean="0"/>
              <a:t>Math.max.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apply</a:t>
            </a:r>
            <a:r>
              <a:rPr lang="en-US" dirty="0" smtClean="0"/>
              <a:t> (Math, numbers);</a:t>
            </a:r>
          </a:p>
          <a:p>
            <a:r>
              <a:rPr lang="en-US" dirty="0" smtClean="0"/>
              <a:t>min = </a:t>
            </a:r>
            <a:r>
              <a:rPr lang="en-US" dirty="0" err="1" smtClean="0"/>
              <a:t>Math.min.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apply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(Math, numbers);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3796112"/>
            <a:ext cx="8686800" cy="452432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Array#slice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33400" y="4288074"/>
            <a:ext cx="807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sum(){</a:t>
            </a:r>
          </a:p>
          <a:p>
            <a:r>
              <a:rPr lang="en-US" dirty="0"/>
              <a:t> </a:t>
            </a:r>
            <a:r>
              <a:rPr lang="en-US" dirty="0" smtClean="0"/>
              <a:t> var </a:t>
            </a:r>
            <a:r>
              <a:rPr lang="en-US" dirty="0" err="1" smtClean="0"/>
              <a:t>args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[].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slice.call</a:t>
            </a:r>
            <a:r>
              <a:rPr lang="en-US" dirty="0" smtClean="0"/>
              <a:t>(arguments, 0);</a:t>
            </a:r>
          </a:p>
          <a:p>
            <a:r>
              <a:rPr lang="en-US" dirty="0"/>
              <a:t> </a:t>
            </a:r>
            <a:r>
              <a:rPr lang="en-US" dirty="0" smtClean="0"/>
              <a:t> //here </a:t>
            </a:r>
            <a:r>
              <a:rPr lang="en-US" dirty="0" err="1" smtClean="0"/>
              <a:t>args</a:t>
            </a:r>
            <a:r>
              <a:rPr lang="en-US" dirty="0" smtClean="0"/>
              <a:t> is an array</a:t>
            </a:r>
          </a:p>
          <a:p>
            <a:r>
              <a:rPr lang="en-US" dirty="0"/>
              <a:t> </a:t>
            </a:r>
            <a:r>
              <a:rPr lang="en-US" dirty="0" smtClean="0"/>
              <a:t> return </a:t>
            </a:r>
            <a:r>
              <a:rPr lang="en-US" dirty="0" err="1" smtClean="0"/>
              <a:t>args.reduce</a:t>
            </a:r>
            <a:r>
              <a:rPr lang="en-US" dirty="0" smtClean="0"/>
              <a:t>(function(s, n) {</a:t>
            </a:r>
          </a:p>
          <a:p>
            <a:r>
              <a:rPr lang="en-US" dirty="0"/>
              <a:t> </a:t>
            </a:r>
            <a:r>
              <a:rPr lang="en-US" dirty="0" smtClean="0"/>
              <a:t>   return s + n;</a:t>
            </a:r>
          </a:p>
          <a:p>
            <a:r>
              <a:rPr lang="en-US" dirty="0"/>
              <a:t> </a:t>
            </a:r>
            <a:r>
              <a:rPr lang="en-US" dirty="0" smtClean="0"/>
              <a:t> }, 0);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93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2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80161"/>
            <a:ext cx="7924800" cy="685800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2006440"/>
            <a:ext cx="7924800" cy="569120"/>
          </a:xfrm>
        </p:spPr>
        <p:txBody>
          <a:bodyPr/>
          <a:lstStyle/>
          <a:p>
            <a:r>
              <a:rPr lang="en-US" dirty="0" smtClean="0"/>
              <a:t>Calling functions from themselves</a:t>
            </a:r>
            <a:endParaRPr lang="en-US" dirty="0"/>
          </a:p>
        </p:txBody>
      </p:sp>
      <p:pic>
        <p:nvPicPr>
          <p:cNvPr id="3074" name="Picture 2" descr="http://upload.wikimedia.org/wikipedia/commons/thumb/b/b3/Screenshot_Recursion_via_vlc.png/220px-Screenshot_Recursion_via_vl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20" y="2736435"/>
            <a:ext cx="4480560" cy="3584448"/>
          </a:xfrm>
          <a:prstGeom prst="roundRect">
            <a:avLst>
              <a:gd name="adj" fmla="val 1680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98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9034"/>
            <a:ext cx="8686800" cy="2470643"/>
          </a:xfrm>
        </p:spPr>
        <p:txBody>
          <a:bodyPr/>
          <a:lstStyle/>
          <a:p>
            <a:r>
              <a:rPr lang="en-US" dirty="0" smtClean="0"/>
              <a:t>Functions can refer to themselves as call  to themselves</a:t>
            </a:r>
          </a:p>
          <a:p>
            <a:pPr lvl="1"/>
            <a:r>
              <a:rPr lang="en-US" dirty="0" smtClean="0"/>
              <a:t>This is called recursion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400" y="3748450"/>
            <a:ext cx="8077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factorial</a:t>
            </a:r>
            <a:r>
              <a:rPr lang="en-US" dirty="0" smtClean="0"/>
              <a:t>(n</a:t>
            </a:r>
            <a:r>
              <a:rPr lang="en-US" dirty="0"/>
              <a:t>){</a:t>
            </a:r>
          </a:p>
          <a:p>
            <a:r>
              <a:rPr lang="en-US" dirty="0"/>
              <a:t>  </a:t>
            </a:r>
            <a:r>
              <a:rPr lang="en-US" dirty="0" smtClean="0"/>
              <a:t>if(n === 0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  return 1;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factorial(n-1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/>
              <a:t> * n;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61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9034"/>
            <a:ext cx="8686800" cy="2470643"/>
          </a:xfrm>
        </p:spPr>
        <p:txBody>
          <a:bodyPr/>
          <a:lstStyle/>
          <a:p>
            <a:r>
              <a:rPr lang="en-US" dirty="0" smtClean="0"/>
              <a:t>Functions can refer to themselves as call  to themselves</a:t>
            </a:r>
          </a:p>
          <a:p>
            <a:pPr lvl="1"/>
            <a:r>
              <a:rPr lang="en-US" dirty="0" smtClean="0"/>
              <a:t>This is called recursion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400" y="3748450"/>
            <a:ext cx="8077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factorial</a:t>
            </a:r>
            <a:r>
              <a:rPr lang="en-US" dirty="0" smtClean="0"/>
              <a:t>(n</a:t>
            </a:r>
            <a:r>
              <a:rPr lang="en-US" dirty="0"/>
              <a:t>){</a:t>
            </a:r>
          </a:p>
          <a:p>
            <a:r>
              <a:rPr lang="en-US" dirty="0"/>
              <a:t>  </a:t>
            </a:r>
            <a:r>
              <a:rPr lang="en-US" dirty="0" smtClean="0"/>
              <a:t>if(n === 0){</a:t>
            </a:r>
          </a:p>
          <a:p>
            <a:r>
              <a:rPr lang="en-US" dirty="0"/>
              <a:t> </a:t>
            </a:r>
            <a:r>
              <a:rPr lang="en-US" dirty="0" smtClean="0"/>
              <a:t>   return 1;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factorial(n-1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/>
              <a:t> * n;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26525" y="3663222"/>
            <a:ext cx="3839306" cy="953453"/>
          </a:xfrm>
          <a:prstGeom prst="wedgeRoundRectCallout">
            <a:avLst>
              <a:gd name="adj1" fmla="val -83313"/>
              <a:gd name="adj2" fmla="val 1919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recursion must always have an exit condition!</a:t>
            </a:r>
            <a:endParaRPr lang="en-US" sz="20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92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  <a:p>
            <a:pPr lvl="1"/>
            <a:r>
              <a:rPr lang="en-US" dirty="0" smtClean="0"/>
              <a:t>Factorial </a:t>
            </a:r>
            <a:r>
              <a:rPr lang="en-US" dirty="0"/>
              <a:t>example</a:t>
            </a:r>
          </a:p>
          <a:p>
            <a:pPr lvl="1"/>
            <a:r>
              <a:rPr lang="en-US" dirty="0" smtClean="0"/>
              <a:t>Traversing </a:t>
            </a:r>
            <a:r>
              <a:rPr lang="en-US" dirty="0"/>
              <a:t>the DOM</a:t>
            </a:r>
          </a:p>
          <a:p>
            <a:pPr lvl="1"/>
            <a:r>
              <a:rPr lang="en-US" dirty="0" smtClean="0"/>
              <a:t>Recursion </a:t>
            </a:r>
            <a:r>
              <a:rPr lang="en-US" dirty="0"/>
              <a:t>with expressions</a:t>
            </a:r>
          </a:p>
          <a:p>
            <a:r>
              <a:rPr lang="en-US" dirty="0" smtClean="0"/>
              <a:t>Nested </a:t>
            </a:r>
            <a:r>
              <a:rPr lang="en-US" dirty="0"/>
              <a:t>functions</a:t>
            </a:r>
          </a:p>
          <a:p>
            <a:r>
              <a:rPr lang="en-US" dirty="0" smtClean="0"/>
              <a:t>Immediately-invoked function </a:t>
            </a:r>
            <a:r>
              <a:rPr lang="en-US" dirty="0" smtClean="0"/>
              <a:t>expressions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01496" y="1315386"/>
            <a:ext cx="33528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Recursion works quite well when: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Traversing</a:t>
            </a:r>
            <a:r>
              <a:rPr lang="en-US" dirty="0" smtClean="0"/>
              <a:t> data structures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Trees, matrices, graphs, DOM nodes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Generating</a:t>
            </a:r>
            <a:r>
              <a:rPr lang="en-US" dirty="0" smtClean="0"/>
              <a:t> combinations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Generating</a:t>
            </a:r>
            <a:r>
              <a:rPr lang="en-US" dirty="0" smtClean="0"/>
              <a:t> sequences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Fibonacci, factorial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Every recursion can be replaced by enough loops, and form the so called iterative solution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Yet, in some cases using recursion is much simpler than using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7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Recursion: Factorial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07841" y="2799659"/>
            <a:ext cx="8077200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</a:t>
            </a:r>
            <a:r>
              <a:rPr lang="en-US" dirty="0" smtClean="0"/>
              <a:t>factorial(n</a:t>
            </a:r>
            <a:r>
              <a:rPr lang="en-US" dirty="0"/>
              <a:t>){</a:t>
            </a:r>
          </a:p>
          <a:p>
            <a:r>
              <a:rPr lang="en-US" dirty="0" smtClean="0"/>
              <a:t>  if(n</a:t>
            </a:r>
            <a:r>
              <a:rPr lang="en-US" dirty="0"/>
              <a:t> </a:t>
            </a:r>
            <a:r>
              <a:rPr lang="en-US" dirty="0" smtClean="0"/>
              <a:t>=== 0){</a:t>
            </a:r>
            <a:endParaRPr lang="en-US" dirty="0"/>
          </a:p>
          <a:p>
            <a:r>
              <a:rPr lang="en-US" dirty="0" smtClean="0"/>
              <a:t>    return </a:t>
            </a:r>
            <a:r>
              <a:rPr lang="en-US" dirty="0"/>
              <a:t>1;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  return </a:t>
            </a:r>
            <a:r>
              <a:rPr lang="en-US" dirty="0" smtClean="0"/>
              <a:t>factorial(</a:t>
            </a:r>
            <a:r>
              <a:rPr lang="en-US" dirty="0" smtClean="0"/>
              <a:t>n-1</a:t>
            </a:r>
            <a:r>
              <a:rPr lang="en-US" dirty="0"/>
              <a:t>) * n;	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console.log(factorial(5));  </a:t>
            </a:r>
            <a:r>
              <a:rPr lang="en-US" dirty="0" smtClean="0"/>
              <a:t>//120</a:t>
            </a:r>
            <a:endParaRPr lang="en-US" dirty="0"/>
          </a:p>
          <a:p>
            <a:r>
              <a:rPr lang="en-US" dirty="0" smtClean="0"/>
              <a:t>console.log(factorial(12)); //479001600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498057"/>
            <a:ext cx="8686800" cy="123110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Using recursion to calculate factorial numbers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the formula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F(N) = F(N-1) * N</a:t>
            </a:r>
          </a:p>
        </p:txBody>
      </p:sp>
    </p:spTree>
    <p:extLst>
      <p:ext uri="{BB962C8B-B14F-4D97-AF65-F5344CB8AC3E}">
        <p14:creationId xmlns:p14="http://schemas.microsoft.com/office/powerpoint/2010/main" val="32963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69130" y="2708911"/>
            <a:ext cx="3543300" cy="685800"/>
          </a:xfrm>
        </p:spPr>
        <p:txBody>
          <a:bodyPr/>
          <a:lstStyle/>
          <a:p>
            <a:r>
              <a:rPr lang="en-US" dirty="0" smtClean="0">
                <a:effectLst/>
              </a:rPr>
              <a:t>Factorial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69130" y="3435190"/>
            <a:ext cx="35433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upload.wikimedia.org/wikipedia/commons/thumb/c/c6/Factorial05.jpg/400px-Factorial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5490" y="1686840"/>
            <a:ext cx="4469996" cy="3520123"/>
          </a:xfrm>
          <a:prstGeom prst="roundRect">
            <a:avLst>
              <a:gd name="adj" fmla="val 270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47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0108"/>
            <a:ext cx="8686800" cy="1638300"/>
          </a:xfrm>
        </p:spPr>
        <p:txBody>
          <a:bodyPr/>
          <a:lstStyle/>
          <a:p>
            <a:r>
              <a:rPr lang="en-US" dirty="0" smtClean="0"/>
              <a:t>Passing a root element</a:t>
            </a:r>
          </a:p>
          <a:p>
            <a:pPr lvl="1"/>
            <a:r>
              <a:rPr lang="en-US" dirty="0" smtClean="0"/>
              <a:t>Each element print its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 name</a:t>
            </a:r>
            <a:r>
              <a:rPr lang="en-US" dirty="0" smtClean="0"/>
              <a:t> and invokes the same function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each of its children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98963" y="2536843"/>
            <a:ext cx="807720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/>
              <a:t>function traverse(element) {</a:t>
            </a:r>
          </a:p>
          <a:p>
            <a:r>
              <a:rPr lang="en-US" sz="1900" dirty="0" smtClean="0"/>
              <a:t>  function </a:t>
            </a:r>
            <a:r>
              <a:rPr lang="en-US" sz="19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traverseElement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(element, spacing)</a:t>
            </a:r>
            <a:r>
              <a:rPr lang="en-US" sz="1900" dirty="0"/>
              <a:t> </a:t>
            </a:r>
            <a:r>
              <a:rPr lang="en-US" sz="1900" dirty="0" smtClean="0"/>
              <a:t>{</a:t>
            </a:r>
            <a:endParaRPr lang="bg-BG" sz="1900" dirty="0" smtClean="0"/>
          </a:p>
          <a:p>
            <a:r>
              <a:rPr lang="bg-BG" sz="1900" dirty="0"/>
              <a:t> </a:t>
            </a:r>
            <a:r>
              <a:rPr lang="bg-BG" sz="1900" dirty="0" smtClean="0"/>
              <a:t>   </a:t>
            </a:r>
            <a:r>
              <a:rPr lang="en-US" sz="1900" dirty="0" smtClean="0"/>
              <a:t>spacing = spacing || "  ";</a:t>
            </a:r>
            <a:endParaRPr lang="en-US" sz="1900" dirty="0"/>
          </a:p>
          <a:p>
            <a:r>
              <a:rPr lang="en-US" sz="1900" dirty="0"/>
              <a:t>  </a:t>
            </a:r>
            <a:r>
              <a:rPr lang="en-US" sz="1900" dirty="0" smtClean="0"/>
              <a:t> 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console.log(spacing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+ </a:t>
            </a:r>
            <a:r>
              <a:rPr lang="en-US" sz="19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element.nodeName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var </a:t>
            </a:r>
            <a:r>
              <a:rPr lang="en-US" sz="1900" dirty="0" err="1" smtClean="0"/>
              <a:t>len</a:t>
            </a:r>
            <a:r>
              <a:rPr lang="en-US" sz="1900" dirty="0" smtClean="0"/>
              <a:t> = </a:t>
            </a:r>
            <a:r>
              <a:rPr lang="en-US" sz="1900" dirty="0" err="1" smtClean="0"/>
              <a:t>element.childNodes.length</a:t>
            </a:r>
            <a:r>
              <a:rPr lang="en-US" sz="1900" dirty="0" smtClean="0"/>
              <a:t>;</a:t>
            </a:r>
            <a:endParaRPr lang="en-US" sz="1900" dirty="0"/>
          </a:p>
          <a:p>
            <a:r>
              <a:rPr lang="en-US" sz="1900" dirty="0"/>
              <a:t>    </a:t>
            </a:r>
            <a:r>
              <a:rPr lang="en-US" sz="1900" dirty="0" smtClean="0"/>
              <a:t>for </a:t>
            </a:r>
            <a:r>
              <a:rPr lang="en-US" sz="1900" dirty="0"/>
              <a:t>(var i = </a:t>
            </a:r>
            <a:r>
              <a:rPr lang="en-US" sz="1900" dirty="0" smtClean="0"/>
              <a:t>0; </a:t>
            </a:r>
            <a:r>
              <a:rPr lang="en-US" sz="1900" dirty="0"/>
              <a:t>i &lt; </a:t>
            </a:r>
            <a:r>
              <a:rPr lang="en-US" sz="1900" dirty="0" err="1"/>
              <a:t>len</a:t>
            </a:r>
            <a:r>
              <a:rPr lang="en-US" sz="1900" dirty="0"/>
              <a:t>; i += 1) {</a:t>
            </a:r>
          </a:p>
          <a:p>
            <a:r>
              <a:rPr lang="en-US" sz="1900" dirty="0" smtClean="0"/>
              <a:t>      var </a:t>
            </a:r>
            <a:r>
              <a:rPr lang="en-US" sz="1900" dirty="0"/>
              <a:t>child = </a:t>
            </a:r>
            <a:r>
              <a:rPr lang="en-US" sz="1900" dirty="0" err="1"/>
              <a:t>element.childNodes</a:t>
            </a:r>
            <a:r>
              <a:rPr lang="en-US" sz="1900" dirty="0"/>
              <a:t>[i];</a:t>
            </a:r>
          </a:p>
          <a:p>
            <a:r>
              <a:rPr lang="en-US" sz="1900" dirty="0"/>
              <a:t>      </a:t>
            </a:r>
            <a:r>
              <a:rPr lang="en-US" sz="1900" dirty="0" smtClean="0"/>
              <a:t>if </a:t>
            </a:r>
            <a:r>
              <a:rPr lang="en-US" sz="1900" dirty="0"/>
              <a:t>(</a:t>
            </a:r>
            <a:r>
              <a:rPr lang="en-US" sz="1900" dirty="0" err="1"/>
              <a:t>child.nodeType</a:t>
            </a:r>
            <a:r>
              <a:rPr lang="en-US" sz="1900" dirty="0"/>
              <a:t> === 1) {</a:t>
            </a:r>
          </a:p>
          <a:p>
            <a:r>
              <a:rPr lang="en-US" sz="1900" dirty="0"/>
              <a:t>      </a:t>
            </a:r>
            <a:r>
              <a:rPr lang="en-US" sz="1900" dirty="0" smtClean="0"/>
              <a:t>  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traverseElement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(child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spacing + "--");</a:t>
            </a:r>
          </a:p>
          <a:p>
            <a:pPr>
              <a:lnSpc>
                <a:spcPct val="75000"/>
              </a:lnSpc>
            </a:pPr>
            <a:r>
              <a:rPr lang="en-US" sz="1900" dirty="0"/>
              <a:t>      </a:t>
            </a:r>
            <a:r>
              <a:rPr lang="en-US" sz="1900" dirty="0" smtClean="0"/>
              <a:t>}</a:t>
            </a:r>
            <a:endParaRPr lang="en-US" sz="1900" dirty="0"/>
          </a:p>
          <a:p>
            <a:pPr>
              <a:lnSpc>
                <a:spcPct val="75000"/>
              </a:lnSpc>
            </a:pPr>
            <a:r>
              <a:rPr lang="en-US" sz="1900" dirty="0"/>
              <a:t>    </a:t>
            </a:r>
            <a:r>
              <a:rPr lang="en-US" sz="1900" dirty="0" smtClean="0"/>
              <a:t>}</a:t>
            </a:r>
            <a:endParaRPr lang="en-US" sz="1900" dirty="0"/>
          </a:p>
          <a:p>
            <a:r>
              <a:rPr lang="en-US" sz="1900" dirty="0"/>
              <a:t>    </a:t>
            </a:r>
            <a:r>
              <a:rPr lang="en-US" sz="1900" dirty="0" smtClean="0"/>
              <a:t>console.log(spacing </a:t>
            </a:r>
            <a:r>
              <a:rPr lang="en-US" sz="1900" dirty="0"/>
              <a:t>+ "/" + </a:t>
            </a:r>
            <a:r>
              <a:rPr lang="en-US" sz="1900" dirty="0" err="1"/>
              <a:t>element.nodeName</a:t>
            </a:r>
            <a:r>
              <a:rPr lang="en-US" sz="1900" dirty="0"/>
              <a:t>);</a:t>
            </a:r>
          </a:p>
          <a:p>
            <a:pPr>
              <a:lnSpc>
                <a:spcPct val="75000"/>
              </a:lnSpc>
            </a:pPr>
            <a:r>
              <a:rPr lang="en-US" sz="1900" dirty="0"/>
              <a:t>  </a:t>
            </a:r>
            <a:r>
              <a:rPr lang="en-US" sz="1900" dirty="0" smtClean="0"/>
              <a:t>}</a:t>
            </a:r>
            <a:endParaRPr lang="en-US" sz="1900" dirty="0"/>
          </a:p>
          <a:p>
            <a:r>
              <a:rPr lang="en-US" sz="1900" dirty="0"/>
              <a:t>  </a:t>
            </a:r>
            <a:r>
              <a:rPr lang="en-US" sz="1900" dirty="0" err="1" smtClean="0"/>
              <a:t>traverseElement</a:t>
            </a:r>
            <a:r>
              <a:rPr lang="en-US" sz="1900" dirty="0" smtClean="0"/>
              <a:t>(element</a:t>
            </a:r>
            <a:r>
              <a:rPr lang="en-US" sz="1900" dirty="0"/>
              <a:t>, "");</a:t>
            </a:r>
          </a:p>
          <a:p>
            <a:pPr>
              <a:lnSpc>
                <a:spcPct val="75000"/>
              </a:lnSpc>
            </a:pPr>
            <a:r>
              <a:rPr lang="en-US" sz="1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635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11780" y="1479214"/>
            <a:ext cx="4549140" cy="685800"/>
          </a:xfrm>
        </p:spPr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11780" y="2205493"/>
            <a:ext cx="454914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04" y="2443143"/>
            <a:ext cx="5370806" cy="408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7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with </a:t>
            </a:r>
            <a:br>
              <a:rPr lang="en-US" dirty="0" smtClean="0"/>
            </a:br>
            <a:r>
              <a:rPr lang="en-US" dirty="0" smtClean="0"/>
              <a:t>Function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90410"/>
            <a:ext cx="8686800" cy="1765099"/>
          </a:xfrm>
        </p:spPr>
        <p:txBody>
          <a:bodyPr>
            <a:spAutoFit/>
          </a:bodyPr>
          <a:lstStyle/>
          <a:p>
            <a:r>
              <a:rPr lang="en-US" dirty="0" smtClean="0"/>
              <a:t>Recursion is simple enough with function declarations</a:t>
            </a:r>
          </a:p>
          <a:p>
            <a:pPr lvl="1"/>
            <a:r>
              <a:rPr lang="en-US" dirty="0" smtClean="0"/>
              <a:t>But not so easy with function expressions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71500" y="3442185"/>
            <a:ext cx="7124692" cy="19832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fact = function (</a:t>
            </a:r>
            <a:r>
              <a:rPr lang="en-US" dirty="0"/>
              <a:t>n) {</a:t>
            </a:r>
          </a:p>
          <a:p>
            <a:r>
              <a:rPr lang="en-US" dirty="0" smtClean="0"/>
              <a:t>  if </a:t>
            </a:r>
            <a:r>
              <a:rPr lang="en-US" dirty="0"/>
              <a:t>(n </a:t>
            </a:r>
            <a:r>
              <a:rPr lang="en-US" dirty="0" smtClean="0"/>
              <a:t>=== 0)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smtClean="0"/>
              <a:t>  return </a:t>
            </a:r>
            <a:r>
              <a:rPr lang="en-US" dirty="0"/>
              <a:t>1;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return </a:t>
            </a:r>
            <a:r>
              <a:rPr lang="en-US" dirty="0"/>
              <a:t>n * fact </a:t>
            </a:r>
            <a:r>
              <a:rPr lang="en-US" dirty="0" smtClean="0"/>
              <a:t>(n </a:t>
            </a:r>
            <a:r>
              <a:rPr lang="en-US" dirty="0"/>
              <a:t>- 1);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with </a:t>
            </a:r>
            <a:br>
              <a:rPr lang="en-US" dirty="0" smtClean="0"/>
            </a:br>
            <a:r>
              <a:rPr lang="en-US" dirty="0" smtClean="0"/>
              <a:t>Function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90410"/>
            <a:ext cx="8686800" cy="1765099"/>
          </a:xfrm>
        </p:spPr>
        <p:txBody>
          <a:bodyPr>
            <a:spAutoFit/>
          </a:bodyPr>
          <a:lstStyle/>
          <a:p>
            <a:r>
              <a:rPr lang="en-US" dirty="0" smtClean="0"/>
              <a:t>Recursion is simple enough with function declarations</a:t>
            </a:r>
          </a:p>
          <a:p>
            <a:pPr lvl="1"/>
            <a:r>
              <a:rPr lang="en-US" dirty="0" smtClean="0"/>
              <a:t>But not so easy with function expressions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71500" y="3442185"/>
            <a:ext cx="4536433" cy="19832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fact = function (</a:t>
            </a:r>
            <a:r>
              <a:rPr lang="en-US" dirty="0"/>
              <a:t>n) {</a:t>
            </a:r>
          </a:p>
          <a:p>
            <a:r>
              <a:rPr lang="en-US" dirty="0" smtClean="0"/>
              <a:t>  if </a:t>
            </a:r>
            <a:r>
              <a:rPr lang="en-US" dirty="0"/>
              <a:t>(n </a:t>
            </a:r>
            <a:r>
              <a:rPr lang="en-US" dirty="0" smtClean="0"/>
              <a:t>=== 0)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smtClean="0"/>
              <a:t>  return </a:t>
            </a:r>
            <a:r>
              <a:rPr lang="en-US" dirty="0"/>
              <a:t>1;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return </a:t>
            </a:r>
            <a:r>
              <a:rPr lang="en-US" dirty="0"/>
              <a:t>n * fact </a:t>
            </a:r>
            <a:r>
              <a:rPr lang="en-US" dirty="0" smtClean="0"/>
              <a:t>(n </a:t>
            </a:r>
            <a:r>
              <a:rPr lang="en-US" dirty="0"/>
              <a:t>- 1);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5212716" y="3442185"/>
            <a:ext cx="248347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fact(5)</a:t>
            </a:r>
            <a:r>
              <a:rPr lang="bg-BG" dirty="0" smtClean="0"/>
              <a:t>;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75" y="3303134"/>
            <a:ext cx="559412" cy="539161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5608133"/>
            <a:ext cx="8686800" cy="52322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/>
              <a:t>Logs 120</a:t>
            </a:r>
          </a:p>
        </p:txBody>
      </p:sp>
    </p:spTree>
    <p:extLst>
      <p:ext uri="{BB962C8B-B14F-4D97-AF65-F5344CB8AC3E}">
        <p14:creationId xmlns:p14="http://schemas.microsoft.com/office/powerpoint/2010/main" val="275982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with </a:t>
            </a:r>
            <a:br>
              <a:rPr lang="en-US" dirty="0" smtClean="0"/>
            </a:br>
            <a:r>
              <a:rPr lang="en-US" dirty="0" smtClean="0"/>
              <a:t>Function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90410"/>
            <a:ext cx="8686800" cy="1765099"/>
          </a:xfrm>
        </p:spPr>
        <p:txBody>
          <a:bodyPr>
            <a:spAutoFit/>
          </a:bodyPr>
          <a:lstStyle/>
          <a:p>
            <a:r>
              <a:rPr lang="en-US" dirty="0" smtClean="0"/>
              <a:t>Recursion is simple enough with function declarations</a:t>
            </a:r>
          </a:p>
          <a:p>
            <a:pPr lvl="1"/>
            <a:r>
              <a:rPr lang="en-US" dirty="0" smtClean="0"/>
              <a:t>But not so easy with function expressions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71500" y="3442185"/>
            <a:ext cx="4536433" cy="19832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fact = function (</a:t>
            </a:r>
            <a:r>
              <a:rPr lang="en-US" dirty="0"/>
              <a:t>n) {</a:t>
            </a:r>
          </a:p>
          <a:p>
            <a:r>
              <a:rPr lang="en-US" dirty="0" smtClean="0"/>
              <a:t>  if </a:t>
            </a:r>
            <a:r>
              <a:rPr lang="en-US" dirty="0"/>
              <a:t>(n </a:t>
            </a:r>
            <a:r>
              <a:rPr lang="en-US" dirty="0" smtClean="0"/>
              <a:t>=== 0)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smtClean="0"/>
              <a:t>  return </a:t>
            </a:r>
            <a:r>
              <a:rPr lang="en-US" dirty="0"/>
              <a:t>1;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return </a:t>
            </a:r>
            <a:r>
              <a:rPr lang="en-US" dirty="0"/>
              <a:t>n * fact </a:t>
            </a:r>
            <a:r>
              <a:rPr lang="en-US" dirty="0" smtClean="0"/>
              <a:t>(n </a:t>
            </a:r>
            <a:r>
              <a:rPr lang="en-US" dirty="0"/>
              <a:t>- 1);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5212716" y="3442185"/>
            <a:ext cx="248347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fact(5)</a:t>
            </a:r>
            <a:r>
              <a:rPr lang="bg-BG" dirty="0" smtClean="0"/>
              <a:t>;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75" y="3303134"/>
            <a:ext cx="559412" cy="539161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/>
          </p:cNvSpPr>
          <p:nvPr/>
        </p:nvSpPr>
        <p:spPr>
          <a:xfrm>
            <a:off x="5212716" y="3925979"/>
            <a:ext cx="248347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f = fact;</a:t>
            </a:r>
          </a:p>
          <a:p>
            <a:r>
              <a:rPr lang="en-US" dirty="0" smtClean="0"/>
              <a:t>f(5);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75" y="4094704"/>
            <a:ext cx="559412" cy="539161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228600" y="5608133"/>
            <a:ext cx="8686800" cy="110799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 smtClean="0"/>
              <a:t>Assign the function to a variable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Still logs 120</a:t>
            </a:r>
          </a:p>
        </p:txBody>
      </p:sp>
    </p:spTree>
    <p:extLst>
      <p:ext uri="{BB962C8B-B14F-4D97-AF65-F5344CB8AC3E}">
        <p14:creationId xmlns:p14="http://schemas.microsoft.com/office/powerpoint/2010/main" val="137022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with </a:t>
            </a:r>
            <a:br>
              <a:rPr lang="en-US" dirty="0" smtClean="0"/>
            </a:br>
            <a:r>
              <a:rPr lang="en-US" dirty="0" smtClean="0"/>
              <a:t>Function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90410"/>
            <a:ext cx="8686800" cy="1765099"/>
          </a:xfrm>
        </p:spPr>
        <p:txBody>
          <a:bodyPr>
            <a:spAutoFit/>
          </a:bodyPr>
          <a:lstStyle/>
          <a:p>
            <a:r>
              <a:rPr lang="en-US" dirty="0" smtClean="0"/>
              <a:t>Recursion is simple enough with function declarations</a:t>
            </a:r>
          </a:p>
          <a:p>
            <a:pPr lvl="1"/>
            <a:r>
              <a:rPr lang="en-US" dirty="0" smtClean="0"/>
              <a:t>But not so easy with function expressions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71500" y="3442185"/>
            <a:ext cx="4536433" cy="19832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fact = function (</a:t>
            </a:r>
            <a:r>
              <a:rPr lang="en-US" dirty="0"/>
              <a:t>n) {</a:t>
            </a:r>
          </a:p>
          <a:p>
            <a:r>
              <a:rPr lang="en-US" dirty="0" smtClean="0"/>
              <a:t>  if </a:t>
            </a:r>
            <a:r>
              <a:rPr lang="en-US" dirty="0"/>
              <a:t>(n </a:t>
            </a:r>
            <a:r>
              <a:rPr lang="en-US" dirty="0" smtClean="0"/>
              <a:t>=== 0)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smtClean="0"/>
              <a:t>  return </a:t>
            </a:r>
            <a:r>
              <a:rPr lang="en-US" dirty="0"/>
              <a:t>1;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return </a:t>
            </a:r>
            <a:r>
              <a:rPr lang="en-US" dirty="0"/>
              <a:t>n * fact </a:t>
            </a:r>
            <a:r>
              <a:rPr lang="en-US" dirty="0" smtClean="0"/>
              <a:t>(n </a:t>
            </a:r>
            <a:r>
              <a:rPr lang="en-US" dirty="0"/>
              <a:t>- 1);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5212716" y="3442185"/>
            <a:ext cx="248347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fact(5)</a:t>
            </a:r>
            <a:r>
              <a:rPr lang="bg-BG" dirty="0" smtClean="0"/>
              <a:t>;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75" y="3303134"/>
            <a:ext cx="559412" cy="539161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/>
          </p:cNvSpPr>
          <p:nvPr/>
        </p:nvSpPr>
        <p:spPr>
          <a:xfrm>
            <a:off x="5212716" y="3925979"/>
            <a:ext cx="248347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f = fact;</a:t>
            </a:r>
          </a:p>
          <a:p>
            <a:r>
              <a:rPr lang="en-US" dirty="0" smtClean="0"/>
              <a:t>f(5);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75" y="4094704"/>
            <a:ext cx="559412" cy="539161"/>
          </a:xfrm>
          <a:prstGeom prst="rect">
            <a:avLst/>
          </a:prstGeom>
        </p:spPr>
      </p:pic>
      <p:sp>
        <p:nvSpPr>
          <p:cNvPr id="16" name="Text Placeholder 3"/>
          <p:cNvSpPr txBox="1">
            <a:spLocks/>
          </p:cNvSpPr>
          <p:nvPr/>
        </p:nvSpPr>
        <p:spPr>
          <a:xfrm>
            <a:off x="5212716" y="4717549"/>
            <a:ext cx="248347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fact = 5;</a:t>
            </a:r>
          </a:p>
          <a:p>
            <a:r>
              <a:rPr lang="en-US" dirty="0" smtClean="0"/>
              <a:t>f(5);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074" y="4867122"/>
            <a:ext cx="558313" cy="558313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5608133"/>
            <a:ext cx="8686800" cy="110799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 smtClean="0"/>
              <a:t>Assign a number value to the original function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Throws TypeError</a:t>
            </a:r>
            <a:r>
              <a:rPr lang="en-US" sz="2800" dirty="0"/>
              <a:t> </a:t>
            </a:r>
            <a:r>
              <a:rPr lang="en-US" sz="2800" dirty="0" smtClean="0"/>
              <a:t>(Number is not a function)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031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308194"/>
            <a:ext cx="7924800" cy="1555814"/>
          </a:xfrm>
        </p:spPr>
        <p:txBody>
          <a:bodyPr/>
          <a:lstStyle/>
          <a:p>
            <a:r>
              <a:rPr lang="en-US" dirty="0" smtClean="0"/>
              <a:t>Buggy Recursion with </a:t>
            </a:r>
            <a:br>
              <a:rPr lang="en-US" dirty="0" smtClean="0"/>
            </a:br>
            <a:r>
              <a:rPr lang="en-US" dirty="0" smtClean="0"/>
              <a:t>Function Expressions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0763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54481"/>
            <a:ext cx="7924800" cy="685800"/>
          </a:xfrm>
        </p:spPr>
        <p:txBody>
          <a:bodyPr/>
          <a:lstStyle/>
          <a:p>
            <a:r>
              <a:rPr lang="en-US" dirty="0" smtClean="0"/>
              <a:t>Functions in JavaScript</a:t>
            </a:r>
            <a:endParaRPr lang="en-US" dirty="0"/>
          </a:p>
        </p:txBody>
      </p:sp>
      <p:pic>
        <p:nvPicPr>
          <p:cNvPr id="6" name="Picture 2" descr="http://programmedevelopment.com/public/uploads/images/puzzle_pieces_house_teamwork_1600_cl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22" t="-20730" r="-17619" b="-24745"/>
          <a:stretch/>
        </p:blipFill>
        <p:spPr bwMode="auto">
          <a:xfrm>
            <a:off x="4945186" y="3077027"/>
            <a:ext cx="3043490" cy="2437354"/>
          </a:xfrm>
          <a:prstGeom prst="roundRect">
            <a:avLst>
              <a:gd name="adj" fmla="val 2871"/>
            </a:avLst>
          </a:prstGeom>
          <a:solidFill>
            <a:srgbClr val="F8F8F8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7" name="Picture 4" descr="http://educationalstar.com/wp-content/uploads/2012/11/focusgroup1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92" y="3077027"/>
            <a:ext cx="3276600" cy="2427112"/>
          </a:xfrm>
          <a:prstGeom prst="roundRect">
            <a:avLst>
              <a:gd name="adj" fmla="val 2871"/>
            </a:avLst>
          </a:prstGeom>
          <a:solidFill>
            <a:srgbClr val="F8F8F8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38471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4775"/>
            <a:ext cx="7086600" cy="838200"/>
          </a:xfrm>
        </p:spPr>
        <p:txBody>
          <a:bodyPr/>
          <a:lstStyle/>
          <a:p>
            <a:r>
              <a:rPr lang="en-US" dirty="0"/>
              <a:t>Recursion with </a:t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smtClean="0"/>
              <a:t>Expression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19175"/>
            <a:ext cx="8686800" cy="1822935"/>
          </a:xfrm>
        </p:spPr>
        <p:txBody>
          <a:bodyPr/>
          <a:lstStyle/>
          <a:p>
            <a:r>
              <a:rPr lang="en-US" dirty="0" smtClean="0"/>
              <a:t>The previous example can be solved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giving an identifier</a:t>
            </a:r>
            <a:r>
              <a:rPr lang="en-US" dirty="0" smtClean="0"/>
              <a:t> to the function expression</a:t>
            </a:r>
          </a:p>
          <a:p>
            <a:pPr lvl="1"/>
            <a:r>
              <a:rPr lang="en-US" dirty="0" smtClean="0"/>
              <a:t>Only the function itself can use this identifier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03738" y="2842110"/>
            <a:ext cx="8077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factorial </a:t>
            </a:r>
            <a:r>
              <a:rPr lang="en-US" dirty="0"/>
              <a:t>= </a:t>
            </a:r>
            <a:r>
              <a:rPr lang="en-US" dirty="0" smtClean="0"/>
              <a:t>function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factorial(n</a:t>
            </a:r>
            <a:r>
              <a:rPr lang="en-US" dirty="0"/>
              <a:t>) {</a:t>
            </a:r>
          </a:p>
          <a:p>
            <a:r>
              <a:rPr lang="en-US" dirty="0" smtClean="0"/>
              <a:t>  if </a:t>
            </a:r>
            <a:r>
              <a:rPr lang="en-US" dirty="0"/>
              <a:t>(n == 1) {</a:t>
            </a:r>
          </a:p>
          <a:p>
            <a:r>
              <a:rPr lang="en-US" dirty="0"/>
              <a:t>  </a:t>
            </a:r>
            <a:r>
              <a:rPr lang="en-US" dirty="0" smtClean="0"/>
              <a:t>  return </a:t>
            </a:r>
            <a:r>
              <a:rPr lang="en-US" dirty="0"/>
              <a:t>1;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return </a:t>
            </a:r>
            <a:r>
              <a:rPr lang="en-US" dirty="0"/>
              <a:t>n *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factorial</a:t>
            </a:r>
            <a:r>
              <a:rPr lang="en-US" dirty="0" smtClean="0"/>
              <a:t> (n </a:t>
            </a:r>
            <a:r>
              <a:rPr lang="en-US" dirty="0"/>
              <a:t>- 1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//or use </a:t>
            </a:r>
            <a:r>
              <a:rPr lang="en-US" dirty="0" err="1" smtClean="0"/>
              <a:t>arguments.callee</a:t>
            </a:r>
            <a:endParaRPr lang="en-US" dirty="0"/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var factorial2 = factorial; </a:t>
            </a:r>
          </a:p>
          <a:p>
            <a:r>
              <a:rPr lang="en-US" dirty="0" smtClean="0"/>
              <a:t>factorial = 5;</a:t>
            </a:r>
          </a:p>
          <a:p>
            <a:r>
              <a:rPr lang="en-US" dirty="0"/>
              <a:t>console.log(factorial2(5)); //logs 120 - correct</a:t>
            </a:r>
          </a:p>
        </p:txBody>
      </p:sp>
    </p:spTree>
    <p:extLst>
      <p:ext uri="{BB962C8B-B14F-4D97-AF65-F5344CB8AC3E}">
        <p14:creationId xmlns:p14="http://schemas.microsoft.com/office/powerpoint/2010/main" val="46965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57427"/>
            <a:ext cx="7924800" cy="1352548"/>
          </a:xfrm>
        </p:spPr>
        <p:txBody>
          <a:bodyPr/>
          <a:lstStyle/>
          <a:p>
            <a:r>
              <a:rPr lang="en-US" dirty="0" smtClean="0"/>
              <a:t>Working Recursion With Function Expressions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376475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7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 in Function in Function,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02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92771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Functions can be declared everywhere in the JavaScript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inside another function: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95654" y="2620644"/>
            <a:ext cx="835269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1800" dirty="0" err="1" smtClean="0"/>
              <a:t>funciton</a:t>
            </a:r>
            <a:r>
              <a:rPr lang="en-US" sz="1800" dirty="0" smtClean="0"/>
              <a:t> x(){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</a:t>
            </a:r>
            <a:r>
              <a:rPr lang="en-US" sz="1800" dirty="0" smtClean="0"/>
              <a:t> function y() { /* solves international problems  */ 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}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3804257"/>
            <a:ext cx="8686800" cy="267765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/>
              <a:t>Inner functions are available only inside their parent scope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i.e. y() can be called only from inside x()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Remark: every time x() is invoked, a new y() is created!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891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Immediately Invoked Function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28585"/>
            <a:ext cx="7924800" cy="569120"/>
          </a:xfrm>
        </p:spPr>
        <p:txBody>
          <a:bodyPr/>
          <a:lstStyle/>
          <a:p>
            <a:r>
              <a:rPr lang="en-US" dirty="0" smtClean="0"/>
              <a:t>Functions invoked immediately </a:t>
            </a:r>
            <a:br>
              <a:rPr lang="en-US" dirty="0" smtClean="0"/>
            </a:br>
            <a:r>
              <a:rPr lang="en-US" dirty="0" smtClean="0"/>
              <a:t>after they are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3825"/>
            <a:ext cx="7086600" cy="838200"/>
          </a:xfrm>
        </p:spPr>
        <p:txBody>
          <a:bodyPr/>
          <a:lstStyle/>
          <a:p>
            <a:r>
              <a:rPr lang="en-US" dirty="0"/>
              <a:t>Immediately Invoked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 </a:t>
            </a:r>
            <a:r>
              <a:rPr lang="en-US" dirty="0"/>
              <a:t>Expressions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33474"/>
            <a:ext cx="8686800" cy="5572125"/>
          </a:xfrm>
        </p:spPr>
        <p:txBody>
          <a:bodyPr/>
          <a:lstStyle/>
          <a:p>
            <a:r>
              <a:rPr lang="en-US" dirty="0" smtClean="0"/>
              <a:t>In JavaScript, functions expressions can be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invoked immediately</a:t>
            </a:r>
            <a:r>
              <a:rPr lang="en-US" dirty="0" smtClean="0"/>
              <a:t> after they are defined</a:t>
            </a:r>
          </a:p>
          <a:p>
            <a:pPr lvl="1"/>
            <a:r>
              <a:rPr lang="en-US" dirty="0" smtClean="0"/>
              <a:t>Can be anonymous</a:t>
            </a:r>
          </a:p>
          <a:p>
            <a:pPr lvl="1"/>
            <a:r>
              <a:rPr lang="en-US" dirty="0" smtClean="0"/>
              <a:t>Create a function scope</a:t>
            </a:r>
          </a:p>
          <a:p>
            <a:pPr lvl="1"/>
            <a:r>
              <a:rPr lang="en-US" dirty="0" smtClean="0"/>
              <a:t>Don't pollute the global scope</a:t>
            </a:r>
          </a:p>
          <a:p>
            <a:pPr lvl="1"/>
            <a:r>
              <a:rPr lang="en-US" dirty="0" smtClean="0"/>
              <a:t>Handle objects with the same identifier</a:t>
            </a:r>
          </a:p>
          <a:p>
            <a:r>
              <a:rPr lang="en-US" dirty="0" smtClean="0"/>
              <a:t>IIFE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always an expression</a:t>
            </a:r>
          </a:p>
          <a:p>
            <a:pPr lvl="1"/>
            <a:r>
              <a:rPr lang="en-US" dirty="0" smtClean="0"/>
              <a:t>Otherwise the browsers don't know what to do with the declaration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3825"/>
            <a:ext cx="7086600" cy="838200"/>
          </a:xfrm>
        </p:spPr>
        <p:txBody>
          <a:bodyPr/>
          <a:lstStyle/>
          <a:p>
            <a:r>
              <a:rPr lang="en-US" dirty="0" smtClean="0"/>
              <a:t>Valid IIFE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1866" y="962025"/>
            <a:ext cx="8686800" cy="685801"/>
          </a:xfrm>
        </p:spPr>
        <p:txBody>
          <a:bodyPr/>
          <a:lstStyle/>
          <a:p>
            <a:r>
              <a:rPr lang="en-US" dirty="0" smtClean="0"/>
              <a:t>Valid IIFEs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48920" y="1695450"/>
            <a:ext cx="8352692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1800" dirty="0"/>
              <a:t>var </a:t>
            </a:r>
            <a:r>
              <a:rPr lang="en-US" sz="1800" dirty="0" err="1"/>
              <a:t>iife</a:t>
            </a:r>
            <a:r>
              <a:rPr lang="en-US" sz="1800" dirty="0"/>
              <a:t> = function</a:t>
            </a:r>
            <a:r>
              <a:rPr lang="en-US" sz="1800" dirty="0" smtClean="0"/>
              <a:t>(){ console.log</a:t>
            </a:r>
            <a:r>
              <a:rPr lang="en-US" sz="1800" dirty="0"/>
              <a:t>("invoked</a:t>
            </a:r>
            <a:r>
              <a:rPr lang="en-US" sz="1800" dirty="0" smtClean="0"/>
              <a:t>!"); }();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(function</a:t>
            </a:r>
            <a:r>
              <a:rPr lang="en-US" sz="1800" dirty="0" smtClean="0"/>
              <a:t>(){ console.log</a:t>
            </a:r>
            <a:r>
              <a:rPr lang="en-US" sz="1800" dirty="0"/>
              <a:t>("invoked</a:t>
            </a:r>
            <a:r>
              <a:rPr lang="en-US" sz="1800" dirty="0" smtClean="0"/>
              <a:t>!"); }());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(function</a:t>
            </a:r>
            <a:r>
              <a:rPr lang="en-US" sz="1800" dirty="0" smtClean="0"/>
              <a:t>(){ console.log</a:t>
            </a:r>
            <a:r>
              <a:rPr lang="en-US" sz="1800" dirty="0"/>
              <a:t>("invoked</a:t>
            </a:r>
            <a:r>
              <a:rPr lang="en-US" sz="1800" dirty="0" smtClean="0"/>
              <a:t>!"); })();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!function</a:t>
            </a:r>
            <a:r>
              <a:rPr lang="en-US" sz="1800" dirty="0" smtClean="0"/>
              <a:t>(){ console.log</a:t>
            </a:r>
            <a:r>
              <a:rPr lang="en-US" sz="1800" dirty="0"/>
              <a:t>("invoked</a:t>
            </a:r>
            <a:r>
              <a:rPr lang="en-US" sz="1800" dirty="0" smtClean="0"/>
              <a:t>!"); }();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true &amp;&amp; function(){</a:t>
            </a:r>
            <a:r>
              <a:rPr lang="en-US" sz="1800" dirty="0"/>
              <a:t>console.log("invoked!"); }();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1 </a:t>
            </a:r>
            <a:r>
              <a:rPr lang="en-US" sz="1800" dirty="0"/>
              <a:t>+ function(){console.log("invoked!"); }();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81866" y="4023360"/>
            <a:ext cx="8686800" cy="2403735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In all cases the browser must be explicitly told that the thing before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is an expression</a:t>
            </a:r>
          </a:p>
          <a:p>
            <a:r>
              <a:rPr lang="en-US" dirty="0" smtClean="0"/>
              <a:t>IIFEs are primary used to create function scope</a:t>
            </a:r>
          </a:p>
          <a:p>
            <a:pPr lvl="1"/>
            <a:r>
              <a:rPr lang="en-US" dirty="0" smtClean="0"/>
              <a:t>And prevent naming collisions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Immediately Invoked Function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7143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017916"/>
            <a:ext cx="8686800" cy="163121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A module is the result that is returned from an IIFE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Allows hidden data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Evades the polluting of the global scope</a:t>
            </a:r>
            <a:endParaRPr lang="en-US" sz="2600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95654" y="2752645"/>
            <a:ext cx="8352692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1800" dirty="0"/>
              <a:t>var </a:t>
            </a:r>
            <a:r>
              <a:rPr lang="en-US" sz="1800" dirty="0" err="1"/>
              <a:t>getNextId</a:t>
            </a:r>
            <a:r>
              <a:rPr lang="en-US" sz="1800" dirty="0"/>
              <a:t> = (function () </a:t>
            </a:r>
            <a:r>
              <a:rPr lang="en-US" sz="1800" dirty="0" smtClean="0"/>
              <a:t>{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</a:t>
            </a:r>
            <a:r>
              <a:rPr lang="en-US" sz="1800" dirty="0" smtClean="0"/>
              <a:t> //</a:t>
            </a:r>
            <a:r>
              <a:rPr lang="en-US" sz="1800" dirty="0" err="1" smtClean="0"/>
              <a:t>lastId</a:t>
            </a:r>
            <a:r>
              <a:rPr lang="en-US" sz="1800" dirty="0" smtClean="0"/>
              <a:t> is available only inside the IIFE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bg-BG" sz="1800" dirty="0" smtClean="0"/>
              <a:t>  </a:t>
            </a:r>
            <a:r>
              <a:rPr lang="en-US" sz="1800" dirty="0" smtClean="0"/>
              <a:t>var </a:t>
            </a:r>
            <a:r>
              <a:rPr lang="en-US" sz="1800" dirty="0" err="1"/>
              <a:t>lastId</a:t>
            </a:r>
            <a:r>
              <a:rPr lang="en-US" sz="1800" dirty="0"/>
              <a:t> = 0;</a:t>
            </a:r>
          </a:p>
          <a:p>
            <a:pPr>
              <a:spcBef>
                <a:spcPts val="600"/>
              </a:spcBef>
            </a:pPr>
            <a:r>
              <a:rPr lang="bg-BG" sz="1800" dirty="0" smtClean="0"/>
              <a:t>  </a:t>
            </a:r>
            <a:r>
              <a:rPr lang="en-US" sz="1800" dirty="0" smtClean="0"/>
              <a:t>return </a:t>
            </a:r>
            <a:r>
              <a:rPr lang="en-US" sz="1800" dirty="0"/>
              <a:t>function () {</a:t>
            </a:r>
          </a:p>
          <a:p>
            <a:pPr>
              <a:spcBef>
                <a:spcPts val="600"/>
              </a:spcBef>
            </a:pPr>
            <a:r>
              <a:rPr lang="bg-BG" sz="1800" dirty="0" smtClean="0"/>
              <a:t>    </a:t>
            </a:r>
            <a:r>
              <a:rPr lang="en-US" sz="1800" dirty="0" smtClean="0"/>
              <a:t>return </a:t>
            </a:r>
            <a:r>
              <a:rPr lang="en-US" sz="1800" dirty="0" err="1"/>
              <a:t>lastId</a:t>
            </a:r>
            <a:r>
              <a:rPr lang="en-US" sz="1800" dirty="0"/>
              <a:t> += 1;</a:t>
            </a:r>
          </a:p>
          <a:p>
            <a:pPr>
              <a:spcBef>
                <a:spcPts val="600"/>
              </a:spcBef>
            </a:pPr>
            <a:r>
              <a:rPr lang="bg-BG" sz="1800" dirty="0" smtClean="0"/>
              <a:t>  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}());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console.log(</a:t>
            </a:r>
            <a:r>
              <a:rPr lang="en-US" sz="1800" dirty="0" err="1" smtClean="0"/>
              <a:t>getNextId</a:t>
            </a:r>
            <a:r>
              <a:rPr lang="en-US" sz="1800" dirty="0" smtClean="0"/>
              <a:t>());</a:t>
            </a:r>
            <a:r>
              <a:rPr lang="bg-BG" sz="1800" dirty="0" smtClean="0"/>
              <a:t>     //</a:t>
            </a:r>
            <a:r>
              <a:rPr lang="en-US" sz="1800" dirty="0" smtClean="0"/>
              <a:t>prints 1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console.log(</a:t>
            </a:r>
            <a:r>
              <a:rPr lang="en-US" sz="1800" dirty="0" err="1"/>
              <a:t>getNextId</a:t>
            </a:r>
            <a:r>
              <a:rPr lang="en-US" sz="1800" dirty="0" smtClean="0"/>
              <a:t>());     //prints 2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console.log(</a:t>
            </a:r>
            <a:r>
              <a:rPr lang="en-US" sz="1800" dirty="0" err="1" smtClean="0"/>
              <a:t>lastId</a:t>
            </a:r>
            <a:r>
              <a:rPr lang="en-US" sz="1800" dirty="0" smtClean="0"/>
              <a:t>); //throws </a:t>
            </a:r>
            <a:r>
              <a:rPr lang="en-US" sz="1800" dirty="0" err="1" smtClean="0"/>
              <a:t>ReferenceError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17461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Modules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43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35557"/>
            <a:ext cx="8686800" cy="603452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Functions are small named snippets of code 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Can be invoked using their identifier (name)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Functions can take parameters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Parameters can be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type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Each function gets two special objects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dirty="0" smtClean="0"/>
              <a:t> contains all passed arguments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contains information about the context</a:t>
            </a:r>
          </a:p>
          <a:p>
            <a:pPr marL="747713" lvl="2" indent="-228600">
              <a:lnSpc>
                <a:spcPct val="95000"/>
              </a:lnSpc>
            </a:pPr>
            <a:r>
              <a:rPr lang="en-US" dirty="0" smtClean="0"/>
              <a:t>Different</a:t>
            </a:r>
            <a:r>
              <a:rPr lang="en-US" sz="2000" dirty="0" smtClean="0"/>
              <a:t> </a:t>
            </a:r>
            <a:r>
              <a:rPr lang="en-US" dirty="0" smtClean="0"/>
              <a:t>depending</a:t>
            </a:r>
            <a:r>
              <a:rPr lang="en-US" sz="2000" dirty="0" smtClean="0"/>
              <a:t> </a:t>
            </a:r>
            <a:r>
              <a:rPr lang="en-US" dirty="0" smtClean="0"/>
              <a:t>of</a:t>
            </a:r>
            <a:r>
              <a:rPr lang="en-US" sz="2000" dirty="0" smtClean="0"/>
              <a:t> </a:t>
            </a:r>
            <a:r>
              <a:rPr lang="en-US" dirty="0" smtClean="0"/>
              <a:t>the</a:t>
            </a:r>
            <a:r>
              <a:rPr lang="en-US" sz="2000" dirty="0" smtClean="0"/>
              <a:t> </a:t>
            </a:r>
            <a:r>
              <a:rPr lang="en-US" dirty="0" smtClean="0"/>
              <a:t>way</a:t>
            </a:r>
            <a:r>
              <a:rPr lang="en-US" sz="2000" dirty="0" smtClean="0"/>
              <a:t> </a:t>
            </a:r>
            <a:r>
              <a:rPr lang="en-US" dirty="0" smtClean="0"/>
              <a:t>the</a:t>
            </a:r>
            <a:r>
              <a:rPr lang="en-US" sz="2000" dirty="0" smtClean="0"/>
              <a:t> </a:t>
            </a:r>
            <a:r>
              <a:rPr lang="en-US" dirty="0" smtClean="0"/>
              <a:t>function</a:t>
            </a:r>
            <a:r>
              <a:rPr lang="en-US" sz="2000" dirty="0" smtClean="0"/>
              <a:t> </a:t>
            </a:r>
            <a:r>
              <a:rPr lang="en-US" dirty="0" smtClean="0"/>
              <a:t>is</a:t>
            </a:r>
            <a:r>
              <a:rPr lang="en-US" sz="2000" dirty="0" smtClean="0"/>
              <a:t> </a:t>
            </a:r>
            <a:r>
              <a:rPr lang="en-US" dirty="0" smtClean="0"/>
              <a:t>used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Function can return a result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type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 is returned if no return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69652"/>
            <a:ext cx="7086600" cy="838200"/>
          </a:xfrm>
        </p:spPr>
        <p:txBody>
          <a:bodyPr/>
          <a:lstStyle/>
          <a:p>
            <a:r>
              <a:rPr lang="en-US" dirty="0" smtClean="0"/>
              <a:t>Functions Declarations, Function Expressions and IIFEs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9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</a:t>
            </a:r>
            <a:r>
              <a:rPr lang="en-US" dirty="0" smtClean="0"/>
              <a:t>JavaScript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07120"/>
            <a:ext cx="8686800" cy="579646"/>
          </a:xfrm>
        </p:spPr>
        <p:txBody>
          <a:bodyPr/>
          <a:lstStyle/>
          <a:p>
            <a:r>
              <a:rPr lang="en-US" sz="3200" dirty="0" smtClean="0"/>
              <a:t>Different function usages: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165838"/>
            <a:ext cx="8077200" cy="3477875"/>
          </a:xfrm>
        </p:spPr>
        <p:txBody>
          <a:bodyPr/>
          <a:lstStyle/>
          <a:p>
            <a:r>
              <a:rPr lang="en-US" dirty="0" smtClean="0"/>
              <a:t>function max (</a:t>
            </a:r>
            <a:r>
              <a:rPr lang="en-US" dirty="0" err="1" smtClean="0"/>
              <a:t>arr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var </a:t>
            </a:r>
            <a:r>
              <a:rPr lang="en-US" dirty="0" err="1" smtClean="0"/>
              <a:t>maxValue</a:t>
            </a:r>
            <a:r>
              <a:rPr lang="en-US" dirty="0" smtClean="0"/>
              <a:t> = </a:t>
            </a:r>
            <a:r>
              <a:rPr lang="en-US" dirty="0" err="1" smtClean="0"/>
              <a:t>arr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for 	(var i = 1; i &lt; </a:t>
            </a:r>
            <a:r>
              <a:rPr lang="en-US" dirty="0" err="1" smtClean="0"/>
              <a:t>arr.length</a:t>
            </a:r>
            <a:r>
              <a:rPr lang="en-US" dirty="0" smtClean="0"/>
              <a:t>; i++)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maxValue</a:t>
            </a:r>
            <a:r>
              <a:rPr lang="en-US" dirty="0" smtClean="0"/>
              <a:t> = </a:t>
            </a:r>
            <a:r>
              <a:rPr lang="en-US" dirty="0" err="1" smtClean="0"/>
              <a:t>Math.max</a:t>
            </a:r>
            <a:r>
              <a:rPr lang="en-US" dirty="0" smtClean="0"/>
              <a:t>(</a:t>
            </a:r>
            <a:r>
              <a:rPr lang="en-US" dirty="0" err="1" smtClean="0"/>
              <a:t>maxValue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[i]);</a:t>
            </a:r>
          </a:p>
          <a:p>
            <a:r>
              <a:rPr lang="en-US" dirty="0" smtClean="0"/>
              <a:t>  }  </a:t>
            </a:r>
          </a:p>
          <a:p>
            <a:r>
              <a:rPr lang="en-US" dirty="0" smtClean="0"/>
              <a:t>  return </a:t>
            </a:r>
            <a:r>
              <a:rPr lang="en-US" dirty="0" err="1" smtClean="0"/>
              <a:t>maxValue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function </a:t>
            </a:r>
            <a:r>
              <a:rPr lang="en-US" dirty="0" err="1" smtClean="0"/>
              <a:t>printMsg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console.log(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3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88721"/>
            <a:ext cx="7924800" cy="685800"/>
          </a:xfrm>
        </p:spPr>
        <p:txBody>
          <a:bodyPr/>
          <a:lstStyle/>
          <a:p>
            <a:r>
              <a:rPr lang="en-US" dirty="0"/>
              <a:t>Functions in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1915000"/>
            <a:ext cx="7924800" cy="569120"/>
          </a:xfrm>
        </p:spPr>
        <p:txBody>
          <a:bodyPr/>
          <a:lstStyle/>
          <a:p>
            <a:r>
              <a:rPr lang="en-US" sz="3200" dirty="0" smtClean="0"/>
              <a:t>Live Demo</a:t>
            </a:r>
            <a:endParaRPr lang="en-US" sz="3200" dirty="0"/>
          </a:p>
        </p:txBody>
      </p:sp>
      <p:pic>
        <p:nvPicPr>
          <p:cNvPr id="4" name="Picture 2" descr="http://getbutterfly.com/wp-content/uploads/2012/03/javascript-global-vari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2804160"/>
            <a:ext cx="4013200" cy="3009900"/>
          </a:xfrm>
          <a:prstGeom prst="roundRect">
            <a:avLst>
              <a:gd name="adj" fmla="val 5697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5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80211"/>
            <a:ext cx="7924800" cy="685800"/>
          </a:xfrm>
        </p:spPr>
        <p:txBody>
          <a:bodyPr/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pic>
        <p:nvPicPr>
          <p:cNvPr id="5" name="Picture 2" descr="http://www.launchlab.co.uk/manager/tinymce/jscripts/tiny_mce/plugins/imagemanager/files/keyboard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46093" y="3089910"/>
            <a:ext cx="5051814" cy="2796540"/>
          </a:xfrm>
          <a:prstGeom prst="roundRect">
            <a:avLst>
              <a:gd name="adj" fmla="val 815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6223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3474"/>
            <a:ext cx="8686800" cy="44003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 smtClean="0"/>
              <a:t>Functions are one of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 powerful features</a:t>
            </a:r>
            <a:r>
              <a:rPr lang="en-US" sz="3000" dirty="0" smtClean="0"/>
              <a:t> in JavaScript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And one of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 important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First-class functions </a:t>
            </a:r>
            <a:r>
              <a:rPr lang="en-US" sz="3000" dirty="0"/>
              <a:t>in JavaScript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They can be assigned to variables or properties, passed as arguments and returned by other  functions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They have properties of their own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caller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33400" y="5163842"/>
            <a:ext cx="80772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max(</a:t>
            </a:r>
            <a:r>
              <a:rPr lang="en-US" dirty="0" err="1"/>
              <a:t>arr</a:t>
            </a:r>
            <a:r>
              <a:rPr lang="en-US" dirty="0" smtClean="0"/>
              <a:t>){ … }</a:t>
            </a:r>
          </a:p>
          <a:p>
            <a:pPr>
              <a:spcBef>
                <a:spcPts val="600"/>
              </a:spcBef>
            </a:pPr>
            <a:r>
              <a:rPr lang="en-US" dirty="0"/>
              <a:t>console.log(</a:t>
            </a:r>
            <a:r>
              <a:rPr lang="en-US" dirty="0" err="1"/>
              <a:t>max.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length</a:t>
            </a:r>
            <a:r>
              <a:rPr lang="en-US" dirty="0"/>
              <a:t>); //returns 1</a:t>
            </a:r>
          </a:p>
          <a:p>
            <a:r>
              <a:rPr lang="en-US" dirty="0" smtClean="0"/>
              <a:t>console.log(max.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 smtClean="0"/>
              <a:t>); //returns "max"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console.log((function(){}).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 smtClean="0"/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4764</TotalTime>
  <Words>1806</Words>
  <Application>Microsoft Office PowerPoint</Application>
  <PresentationFormat>On-screen Show (4:3)</PresentationFormat>
  <Paragraphs>364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Cambria</vt:lpstr>
      <vt:lpstr>Consolas</vt:lpstr>
      <vt:lpstr>Corbel</vt:lpstr>
      <vt:lpstr>Wingdings 2</vt:lpstr>
      <vt:lpstr>Telerik Academy theme</vt:lpstr>
      <vt:lpstr>Functions Declarations, Function Expressions and IIFEs</vt:lpstr>
      <vt:lpstr>Table of Contents</vt:lpstr>
      <vt:lpstr>Table of Contents (2)</vt:lpstr>
      <vt:lpstr>Functions in JavaScript</vt:lpstr>
      <vt:lpstr>Functions in JavaScript</vt:lpstr>
      <vt:lpstr>Functions in JavaScript (2)</vt:lpstr>
      <vt:lpstr>Functions in JavaScript</vt:lpstr>
      <vt:lpstr>Function Object</vt:lpstr>
      <vt:lpstr>Function Object</vt:lpstr>
      <vt:lpstr>Function Object</vt:lpstr>
      <vt:lpstr>Function Object</vt:lpstr>
      <vt:lpstr>Defining Functions</vt:lpstr>
      <vt:lpstr>Creating Functions</vt:lpstr>
      <vt:lpstr>Function Declaration</vt:lpstr>
      <vt:lpstr>Function Declarations</vt:lpstr>
      <vt:lpstr>Function Expression</vt:lpstr>
      <vt:lpstr>Function Expression (2)</vt:lpstr>
      <vt:lpstr>Function Expressions</vt:lpstr>
      <vt:lpstr>Function Constructor</vt:lpstr>
      <vt:lpstr>Function Constructor</vt:lpstr>
      <vt:lpstr>Function Properties</vt:lpstr>
      <vt:lpstr>Function Properties</vt:lpstr>
      <vt:lpstr>Function Methods</vt:lpstr>
      <vt:lpstr>Function Methods</vt:lpstr>
      <vt:lpstr>Call and Apply: Examples</vt:lpstr>
      <vt:lpstr>Function Methods</vt:lpstr>
      <vt:lpstr>Recursion</vt:lpstr>
      <vt:lpstr>Recursion</vt:lpstr>
      <vt:lpstr>Recursion</vt:lpstr>
      <vt:lpstr>Recursion (2)</vt:lpstr>
      <vt:lpstr>Recursion: Factorial</vt:lpstr>
      <vt:lpstr>Factorial</vt:lpstr>
      <vt:lpstr>Traversing the DOM</vt:lpstr>
      <vt:lpstr>DOM Traversal</vt:lpstr>
      <vt:lpstr>Recursion with  Function Expression</vt:lpstr>
      <vt:lpstr>Recursion with  Function Expression</vt:lpstr>
      <vt:lpstr>Recursion with  Function Expression</vt:lpstr>
      <vt:lpstr>Recursion with  Function Expression</vt:lpstr>
      <vt:lpstr>Buggy Recursion with  Function Expressions</vt:lpstr>
      <vt:lpstr>Recursion with  Function Expression (2)</vt:lpstr>
      <vt:lpstr>Working Recursion With Function Expressions</vt:lpstr>
      <vt:lpstr>Nested Functions</vt:lpstr>
      <vt:lpstr>Nested Functions</vt:lpstr>
      <vt:lpstr>Immediately Invoked Function Expressions</vt:lpstr>
      <vt:lpstr>Immediately Invoked  Function Expressions</vt:lpstr>
      <vt:lpstr>Valid IIFE</vt:lpstr>
      <vt:lpstr>Immediately Invoked Function Expressions</vt:lpstr>
      <vt:lpstr>Modules</vt:lpstr>
      <vt:lpstr>Simple Modules</vt:lpstr>
      <vt:lpstr>Functions Declarations, Function Expressions and IIFEs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evlogi</cp:lastModifiedBy>
  <cp:revision>1226</cp:revision>
  <dcterms:created xsi:type="dcterms:W3CDTF">2013-04-04T07:35:06Z</dcterms:created>
  <dcterms:modified xsi:type="dcterms:W3CDTF">2015-06-16T10:31:56Z</dcterms:modified>
</cp:coreProperties>
</file>