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0"/>
  </p:notesMasterIdLst>
  <p:handoutMasterIdLst>
    <p:handoutMasterId r:id="rId41"/>
  </p:handoutMasterIdLst>
  <p:sldIdLst>
    <p:sldId id="320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0" r:id="rId38"/>
    <p:sldId id="333" r:id="rId39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468" autoAdjust="0"/>
  </p:normalViewPr>
  <p:slideViewPr>
    <p:cSldViewPr>
      <p:cViewPr varScale="1">
        <p:scale>
          <a:sx n="106" d="100"/>
          <a:sy n="106" d="100"/>
        </p:scale>
        <p:origin x="103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2/23/2015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C424DA-7BA2-45FF-BE9A-1DFDEE8CAB8C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63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03559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F398A5-76F1-4F89-B195-D20EAF081762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634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85541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E1D4CE-86AF-45DA-8A9D-2B904CCC43F3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55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75434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4A69B2-E48D-40A4-A868-56192CA06198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70279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69F979-6036-4AC6-9658-94B8622CB9C6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854885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DDABA3-5382-48D1-94EC-1651B196C235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556803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5C244D-260F-4411-A724-694B843B705A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6147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51C6FA-E3FE-4DBF-8AD6-5D8D8690AE35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6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144516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E8AFCF-28C4-49D0-B044-E430F0C2F2EB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923795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A4314D-9142-443D-9050-C21ABEC42780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2270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C95E61-8B48-4534-9139-FB9A581BED15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814807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524B3F-307C-46D2-B2A1-9A0C3BF3E426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63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62558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149E57-0798-442F-9EDF-19F617E03DDC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699008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51C6FA-E3FE-4DBF-8AD6-5D8D8690AE35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56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302431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DB17E8-3CA4-4ECA-A466-92E529222AEA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643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644514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DEC5F-A820-4C1A-AE57-56124B9DFBD3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64845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6CEA00-236F-49E8-9320-6F1A3663A681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64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13514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51C6FA-E3FE-4DBF-8AD6-5D8D8690AE35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56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856482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3A83B8-2519-41A8-83DC-21AD8F4CC80D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927030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DD92AE-254A-448F-B235-F9EFA2042F54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59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107968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F0BA62-3ACE-41F1-A92A-05FBE87679B7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0739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E20DFF-BB92-4114-9F67-FA76F92D8BE7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10201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EE1E64-20FC-4D06-B2D9-D0477C9C9B6E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86192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1D6CF6-A71C-4D1E-8FAD-621F3D856F7D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42945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5882A2-37B3-4CA8-9793-FBC405D86674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049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63BD6D-9D7D-45EA-A389-0928B22EF8A7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61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36437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229CA6-5BB0-4430-A3FD-9E6B29777C56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5459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A5838B-DEB8-4267-8F41-57F86C547C9E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54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71709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hyperlink" Target="http://csharpfundamentals.telerik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a/9037944/1862812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4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 descr="http://loneranger2008.files.wordpress.com/2008/05/lightning-gallery-18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20A2F"/>
              </a:clrFrom>
              <a:clrTo>
                <a:srgbClr val="020A2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47800" y="457200"/>
            <a:ext cx="7239000" cy="2057400"/>
          </a:xfrm>
          <a:prstGeom prst="rect">
            <a:avLst/>
          </a:prstGeom>
          <a:noFill/>
          <a:effectLst>
            <a:softEdge rad="1270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52600"/>
            <a:ext cx="8229600" cy="1524000"/>
          </a:xfrm>
        </p:spPr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349736"/>
            <a:ext cx="8229600" cy="569120"/>
          </a:xfrm>
        </p:spPr>
        <p:txBody>
          <a:bodyPr/>
          <a:lstStyle/>
          <a:p>
            <a:r>
              <a:rPr lang="en-US" dirty="0"/>
              <a:t>Handling Errors during the Program Execution</a:t>
            </a:r>
          </a:p>
        </p:txBody>
      </p:sp>
      <p:sp>
        <p:nvSpPr>
          <p:cNvPr id="12" name="TextBox 10"/>
          <p:cNvSpPr txBox="1"/>
          <p:nvPr/>
        </p:nvSpPr>
        <p:spPr>
          <a:xfrm rot="21108038">
            <a:off x="1645315" y="459998"/>
            <a:ext cx="541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  <a:hlinkClick r:id="rId4"/>
              </a:rPr>
              <a:t>http://csharpfundamentals.telerik.com</a:t>
            </a:r>
            <a:endParaRPr lang="en-US" sz="2400" b="1" dirty="0">
              <a:ln w="1905"/>
              <a:solidFill>
                <a:schemeClr val="tx1">
                  <a:lumMod val="40000"/>
                  <a:lumOff val="6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0" stA="50000" endPos="50000" dist="12700" dir="5400000" sy="-100000" algn="bl" rotWithShape="0"/>
              </a:effectLst>
            </a:endParaRPr>
          </a:p>
        </p:txBody>
      </p:sp>
      <p:pic>
        <p:nvPicPr>
          <p:cNvPr id="19" name="Picture 18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921" y="4626204"/>
            <a:ext cx="1690210" cy="1611475"/>
          </a:xfrm>
          <a:prstGeom prst="rect">
            <a:avLst/>
          </a:prstGeom>
        </p:spPr>
      </p:pic>
      <p:pic>
        <p:nvPicPr>
          <p:cNvPr id="21" name="Picture 2" descr="http://ralphlosey.files.wordpress.com/2008/08/quantum_computing.jpg?w=297&amp;h=210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556062"/>
            <a:ext cx="2560133" cy="1768538"/>
          </a:xfrm>
          <a:prstGeom prst="roundRect">
            <a:avLst>
              <a:gd name="adj" fmla="val 9598"/>
            </a:avLst>
          </a:prstGeom>
          <a:noFill/>
          <a:effectLst>
            <a:softEdge rad="12700"/>
          </a:effectLst>
        </p:spPr>
      </p:pic>
      <p:sp>
        <p:nvSpPr>
          <p:cNvPr id="11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3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7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C# Fundamentals – Part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Exception Properties – Example</a:t>
            </a:r>
            <a:endParaRPr lang="bg-BG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43748" name="Rectangle 4"/>
          <p:cNvSpPr>
            <a:spLocks noChangeArrowheads="1"/>
          </p:cNvSpPr>
          <p:nvPr/>
        </p:nvSpPr>
        <p:spPr bwMode="auto">
          <a:xfrm>
            <a:off x="539750" y="998577"/>
            <a:ext cx="8064500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Exceptions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Example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static void CauseFormatException()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s = "an invalid number";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Int32.Parse(s);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try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CauseFormatException();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catch (FormatException fe)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Console.Error.WriteLine("Exception: {0}\n{1}",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fe.Message, fe.StackTrace);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1856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Exception Properties</a:t>
            </a:r>
            <a:endParaRPr lang="bg-BG" dirty="0"/>
          </a:p>
        </p:txBody>
      </p:sp>
      <p:sp>
        <p:nvSpPr>
          <p:cNvPr id="5457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en-US" sz="2800" dirty="0"/>
              <a:t>The</a:t>
            </a:r>
            <a:r>
              <a:rPr lang="bg-BG" sz="2800" dirty="0"/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en-US" sz="2800" dirty="0"/>
              <a:t> property gives brief description of the problem</a:t>
            </a:r>
            <a:endParaRPr lang="bg-BG" sz="2800" dirty="0"/>
          </a:p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en-US" sz="2800" dirty="0"/>
              <a:t>The</a:t>
            </a:r>
            <a:r>
              <a:rPr lang="bg-BG" sz="2800" dirty="0"/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StackTrace</a:t>
            </a:r>
            <a:r>
              <a:rPr lang="en-US" sz="2800" dirty="0"/>
              <a:t> property is extremely useful when identifying the reason </a:t>
            </a:r>
            <a:r>
              <a:rPr lang="en-US" sz="2800" dirty="0" smtClean="0"/>
              <a:t>caused </a:t>
            </a:r>
            <a:r>
              <a:rPr lang="en-US" sz="2800" dirty="0"/>
              <a:t>the exception</a:t>
            </a:r>
            <a:endParaRPr lang="bg-BG" sz="28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45796" name="Rectangle 4"/>
          <p:cNvSpPr>
            <a:spLocks noChangeArrowheads="1"/>
          </p:cNvSpPr>
          <p:nvPr/>
        </p:nvSpPr>
        <p:spPr bwMode="auto">
          <a:xfrm>
            <a:off x="609601" y="3352800"/>
            <a:ext cx="7924799" cy="29700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Exception caught: Input string was not in a correct format.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at System.Number.ParseInt32(String s, NumberStyles style, NumberFormatInfo info)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at System.Int32.Parse(String 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at ExceptionsTest.CauseFormatException() in c:\consoleapplication1\exceptionstest.cs:line 8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at ExceptionsTest.Main(String[] args) in c:\consoleapplication1\exceptionstest.cs:line 15</a:t>
            </a:r>
          </a:p>
        </p:txBody>
      </p:sp>
    </p:spTree>
    <p:extLst>
      <p:ext uri="{BB962C8B-B14F-4D97-AF65-F5344CB8AC3E}">
        <p14:creationId xmlns:p14="http://schemas.microsoft.com/office/powerpoint/2010/main" val="946943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Exception Properties (2)</a:t>
            </a:r>
            <a:endParaRPr lang="bg-BG" dirty="0"/>
          </a:p>
        </p:txBody>
      </p:sp>
      <p:sp>
        <p:nvSpPr>
          <p:cNvPr id="547843" name="Rectangle 3"/>
          <p:cNvSpPr>
            <a:spLocks noGrp="1" noChangeArrowheads="1"/>
          </p:cNvSpPr>
          <p:nvPr>
            <p:ph idx="1"/>
          </p:nvPr>
        </p:nvSpPr>
        <p:spPr>
          <a:noFill/>
          <a:ln/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/>
              <a:t>File names and line numbers are accessible only if the compilation </a:t>
            </a:r>
            <a:r>
              <a:rPr lang="en-US" sz="2800" dirty="0" smtClean="0"/>
              <a:t>was in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Debug</a:t>
            </a:r>
            <a:r>
              <a:rPr lang="en-US" sz="2800" dirty="0" smtClean="0"/>
              <a:t> </a:t>
            </a:r>
            <a:r>
              <a:rPr lang="en-US" sz="2800" dirty="0"/>
              <a:t>mode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When compiled </a:t>
            </a:r>
            <a:r>
              <a:rPr lang="en-US" sz="2800" dirty="0"/>
              <a:t>in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Release</a:t>
            </a:r>
            <a:r>
              <a:rPr lang="en-US" sz="2800" dirty="0"/>
              <a:t> mode, the </a:t>
            </a:r>
            <a:r>
              <a:rPr lang="en-US" sz="2800" dirty="0" smtClean="0"/>
              <a:t>information in the </a:t>
            </a:r>
            <a:r>
              <a:rPr lang="en-US" sz="2800" dirty="0"/>
              <a:t>property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StackTrace</a:t>
            </a:r>
            <a:r>
              <a:rPr lang="en-US" sz="2800" dirty="0"/>
              <a:t> </a:t>
            </a:r>
            <a:r>
              <a:rPr lang="en-US" sz="2800" dirty="0" smtClean="0"/>
              <a:t>is quite </a:t>
            </a:r>
            <a:r>
              <a:rPr lang="en-US" sz="2800" dirty="0"/>
              <a:t>different:</a:t>
            </a:r>
            <a:endParaRPr lang="bg-BG" sz="28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47844" name="Rectangle 4"/>
          <p:cNvSpPr>
            <a:spLocks noChangeArrowheads="1"/>
          </p:cNvSpPr>
          <p:nvPr/>
        </p:nvSpPr>
        <p:spPr bwMode="auto">
          <a:xfrm>
            <a:off x="627063" y="3276600"/>
            <a:ext cx="7907338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Exception caught: Input string was not in a correct format.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at System.Number.ParseInt32(String s, NumberStyles style, NumberFormatInfo info)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at ExceptionsTest.Main(String[] args)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295900"/>
            <a:ext cx="5238750" cy="1181100"/>
          </a:xfrm>
          <a:prstGeom prst="roundRect">
            <a:avLst>
              <a:gd name="adj" fmla="val 1613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904157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8974" y="4572000"/>
            <a:ext cx="7693026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Exception Properties</a:t>
            </a:r>
            <a:endParaRPr lang="bg-BG" dirty="0"/>
          </a:p>
        </p:txBody>
      </p:sp>
      <p:sp>
        <p:nvSpPr>
          <p:cNvPr id="631811" name="Rectangle 3"/>
          <p:cNvSpPr>
            <a:spLocks noChangeArrowheads="1"/>
          </p:cNvSpPr>
          <p:nvPr/>
        </p:nvSpPr>
        <p:spPr bwMode="auto">
          <a:xfrm>
            <a:off x="1292225" y="5489575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 smtClean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46082" name="Picture 2" descr="http://static.flickr.com/2473/3884326164_19b7f14915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108" y="1216024"/>
            <a:ext cx="4345492" cy="29114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411598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4403724"/>
            <a:ext cx="6480175" cy="15398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Hierarchy of</a:t>
            </a:r>
            <a:r>
              <a:rPr lang="bg-BG" dirty="0" smtClean="0"/>
              <a:t> </a:t>
            </a:r>
            <a:r>
              <a:rPr lang="en-US" dirty="0" smtClean="0"/>
              <a:t>Exceptions</a:t>
            </a:r>
            <a:endParaRPr lang="bg-BG" dirty="0"/>
          </a:p>
        </p:txBody>
      </p:sp>
      <p:pic>
        <p:nvPicPr>
          <p:cNvPr id="44034" name="Picture 2" descr="http://www.kudermann.de/diplom/LIB/ILL/other/hierarch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17" t="-7651" r="-7762" b="-5257"/>
          <a:stretch>
            <a:fillRect/>
          </a:stretch>
        </p:blipFill>
        <p:spPr bwMode="auto">
          <a:xfrm>
            <a:off x="2888839" y="1075174"/>
            <a:ext cx="3083162" cy="2963426"/>
          </a:xfrm>
          <a:prstGeom prst="roundRect">
            <a:avLst>
              <a:gd name="adj" fmla="val 8684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7001862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1" name="Rectangle 3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Exception Hierarchy</a:t>
            </a:r>
            <a:endParaRPr lang="bg-BG" dirty="0"/>
          </a:p>
        </p:txBody>
      </p:sp>
      <p:sp>
        <p:nvSpPr>
          <p:cNvPr id="549890" name="Rectangle 2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3832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Exceptions </a:t>
            </a:r>
            <a:r>
              <a:rPr lang="en-US" dirty="0" smtClean="0"/>
              <a:t>in .NET Framework are organized in a hierarchy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549892" name="Picture 4" descr="Exceptions-Hierarch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9" t="-4600" r="-1981" b="-4447"/>
          <a:stretch>
            <a:fillRect/>
          </a:stretch>
        </p:blipFill>
        <p:spPr bwMode="auto">
          <a:xfrm>
            <a:off x="452176" y="2345453"/>
            <a:ext cx="8259745" cy="4009292"/>
          </a:xfrm>
          <a:prstGeom prst="roundRect">
            <a:avLst>
              <a:gd name="adj" fmla="val 4241"/>
            </a:avLst>
          </a:prstGeom>
          <a:solidFill>
            <a:schemeClr val="accent5">
              <a:lumMod val="20000"/>
              <a:lumOff val="80000"/>
            </a:schemeClr>
          </a:solidFill>
          <a:ln w="317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425689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Exceptions</a:t>
            </a:r>
            <a:endParaRPr lang="bg-BG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38797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3000" dirty="0" smtClean="0"/>
              <a:t>.NET exceptions inherit from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System.Exception</a:t>
            </a:r>
          </a:p>
          <a:p>
            <a:pPr>
              <a:lnSpc>
                <a:spcPct val="110000"/>
              </a:lnSpc>
            </a:pPr>
            <a:r>
              <a:rPr lang="en-US" sz="3000" dirty="0" smtClean="0"/>
              <a:t>The </a:t>
            </a:r>
            <a:r>
              <a:rPr lang="en-US" sz="3000" dirty="0"/>
              <a:t>system exceptions </a:t>
            </a:r>
            <a:r>
              <a:rPr lang="en-US" sz="3000" dirty="0" smtClean="0"/>
              <a:t>inherit from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System.SystemException</a:t>
            </a:r>
            <a:r>
              <a:rPr lang="en-US" sz="3000" dirty="0" smtClean="0"/>
              <a:t>, e.g.</a:t>
            </a:r>
            <a:endParaRPr lang="bg-BG" sz="3000" dirty="0"/>
          </a:p>
          <a:p>
            <a:pPr lvl="1">
              <a:lnSpc>
                <a:spcPct val="11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System.ArgumentException</a:t>
            </a:r>
          </a:p>
          <a:p>
            <a:pPr lvl="1">
              <a:lnSpc>
                <a:spcPct val="11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System.NullReferenceException</a:t>
            </a:r>
          </a:p>
          <a:p>
            <a:pPr lvl="1">
              <a:lnSpc>
                <a:spcPct val="11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System.OutOfMemoryException</a:t>
            </a:r>
          </a:p>
          <a:p>
            <a:pPr lvl="1">
              <a:lnSpc>
                <a:spcPct val="11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System.StackOverflowException</a:t>
            </a:r>
          </a:p>
          <a:p>
            <a:pPr>
              <a:lnSpc>
                <a:spcPct val="110000"/>
              </a:lnSpc>
            </a:pPr>
            <a:r>
              <a:rPr lang="en-US" sz="3000" dirty="0" smtClean="0"/>
              <a:t>User-defined exceptions should </a:t>
            </a:r>
            <a:r>
              <a:rPr lang="en-US" sz="3000" dirty="0"/>
              <a:t>inherit </a:t>
            </a:r>
            <a:r>
              <a:rPr lang="en-US" sz="3000" dirty="0" smtClean="0"/>
              <a:t>from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System.Exception</a:t>
            </a:r>
            <a:r>
              <a:rPr lang="en-US" sz="3000" noProof="1"/>
              <a:t> </a:t>
            </a:r>
            <a:r>
              <a:rPr lang="en-US" sz="3000" noProof="1" smtClean="0"/>
              <a:t>([</a:t>
            </a:r>
            <a:r>
              <a:rPr lang="en-US" sz="3000" noProof="1" smtClean="0">
                <a:hlinkClick r:id="rId3"/>
              </a:rPr>
              <a:t>more info</a:t>
            </a:r>
            <a:r>
              <a:rPr lang="en-US" sz="3000" noProof="1" smtClean="0"/>
              <a:t>])</a:t>
            </a:r>
            <a:endParaRPr lang="bg-BG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5463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Exceptions</a:t>
            </a:r>
            <a:endParaRPr lang="bg-BG" dirty="0"/>
          </a:p>
        </p:txBody>
      </p:sp>
      <p:sp>
        <p:nvSpPr>
          <p:cNvPr id="55398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23950"/>
            <a:ext cx="8496300" cy="542925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3000" dirty="0"/>
              <a:t>When </a:t>
            </a:r>
            <a:r>
              <a:rPr lang="en-US" sz="3000" dirty="0" smtClean="0"/>
              <a:t>catching an </a:t>
            </a:r>
            <a:r>
              <a:rPr lang="en-US" sz="3000" dirty="0"/>
              <a:t>exception of a particular class, </a:t>
            </a:r>
            <a:r>
              <a:rPr lang="en-US" sz="3000" dirty="0" smtClean="0"/>
              <a:t>all </a:t>
            </a:r>
            <a:r>
              <a:rPr lang="en-US" sz="3000" dirty="0"/>
              <a:t>its inheritors </a:t>
            </a:r>
            <a:r>
              <a:rPr lang="en-US" sz="3000" dirty="0" smtClean="0"/>
              <a:t>(child </a:t>
            </a:r>
            <a:r>
              <a:rPr lang="en-US" sz="3000" dirty="0"/>
              <a:t>exceptions) </a:t>
            </a:r>
            <a:r>
              <a:rPr lang="en-US" sz="3000" dirty="0" smtClean="0"/>
              <a:t>are caught too</a:t>
            </a:r>
            <a:endParaRPr lang="en-US" sz="3000" dirty="0"/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3000" dirty="0" smtClean="0"/>
              <a:t>Example:</a:t>
            </a:r>
            <a:endParaRPr lang="en-US" sz="3000" dirty="0"/>
          </a:p>
          <a:p>
            <a:pPr>
              <a:lnSpc>
                <a:spcPct val="100000"/>
              </a:lnSpc>
              <a:spcBef>
                <a:spcPct val="25000"/>
              </a:spcBef>
            </a:pPr>
            <a:endParaRPr lang="en-US" sz="2600" dirty="0"/>
          </a:p>
          <a:p>
            <a:pPr>
              <a:lnSpc>
                <a:spcPct val="100000"/>
              </a:lnSpc>
              <a:spcBef>
                <a:spcPct val="25000"/>
              </a:spcBef>
            </a:pPr>
            <a:endParaRPr lang="en-US" sz="2600" dirty="0"/>
          </a:p>
          <a:p>
            <a:pPr>
              <a:lnSpc>
                <a:spcPct val="100000"/>
              </a:lnSpc>
              <a:spcBef>
                <a:spcPct val="25000"/>
              </a:spcBef>
            </a:pPr>
            <a:endParaRPr lang="en-US" sz="2600" dirty="0"/>
          </a:p>
          <a:p>
            <a:pPr>
              <a:lnSpc>
                <a:spcPct val="100000"/>
              </a:lnSpc>
              <a:spcBef>
                <a:spcPct val="25000"/>
              </a:spcBef>
            </a:pPr>
            <a:endParaRPr lang="en-US" sz="2600" dirty="0"/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2600" dirty="0" smtClean="0"/>
          </a:p>
          <a:p>
            <a:pPr>
              <a:lnSpc>
                <a:spcPct val="100000"/>
              </a:lnSpc>
              <a:buFontTx/>
              <a:buNone/>
            </a:pPr>
            <a:r>
              <a:rPr lang="bg-BG" sz="2600" dirty="0"/>
              <a:t>	</a:t>
            </a:r>
            <a:r>
              <a:rPr lang="en-US" sz="2700" dirty="0"/>
              <a:t>Handles</a:t>
            </a:r>
            <a:r>
              <a:rPr lang="bg-BG" sz="2700" dirty="0"/>
              <a:t>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ArithmeticException</a:t>
            </a:r>
            <a:r>
              <a:rPr lang="bg-BG" sz="2700" dirty="0" smtClean="0"/>
              <a:t> </a:t>
            </a:r>
            <a:r>
              <a:rPr lang="en-US" sz="2700" dirty="0"/>
              <a:t>and</a:t>
            </a:r>
            <a:r>
              <a:rPr lang="bg-BG" sz="2700" dirty="0"/>
              <a:t> </a:t>
            </a:r>
            <a:r>
              <a:rPr lang="en-US" sz="2700" dirty="0" smtClean="0"/>
              <a:t>its descendants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DivideByZeroException</a:t>
            </a:r>
            <a:r>
              <a:rPr lang="bg-BG" sz="2700" dirty="0" smtClean="0"/>
              <a:t> </a:t>
            </a:r>
            <a:r>
              <a:rPr lang="en-US" sz="2700" dirty="0"/>
              <a:t>and</a:t>
            </a:r>
            <a:r>
              <a:rPr lang="bg-BG" sz="2700" dirty="0"/>
              <a:t>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OverflowException</a:t>
            </a:r>
            <a:endParaRPr lang="en-US" sz="27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53988" name="Rectangle 4"/>
          <p:cNvSpPr>
            <a:spLocks noChangeArrowheads="1"/>
          </p:cNvSpPr>
          <p:nvPr/>
        </p:nvSpPr>
        <p:spPr bwMode="auto">
          <a:xfrm>
            <a:off x="900113" y="2953365"/>
            <a:ext cx="7326312" cy="24314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Do some works that can cause an exception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(System.ArithmeticException)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Handle the caught arithmetic exception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7890" name="Picture 2" descr="http://butterflywebsite.com/clipart/butterfly_net_1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419350"/>
            <a:ext cx="1308634" cy="1314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51630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</a:t>
            </a:r>
            <a:r>
              <a:rPr lang="en-US" dirty="0" smtClean="0"/>
              <a:t>Mistake!</a:t>
            </a: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56035" name="Rectangle 3"/>
          <p:cNvSpPr>
            <a:spLocks noChangeArrowheads="1"/>
          </p:cNvSpPr>
          <p:nvPr/>
        </p:nvSpPr>
        <p:spPr bwMode="auto">
          <a:xfrm>
            <a:off x="507441" y="873978"/>
            <a:ext cx="8158162" cy="57554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 Console.ReadLine();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Int32.Parse(s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(Exception)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("Can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parse the number!");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(FormatException)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("Invalid integer number!");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(OverflowException)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number is too big to fit in Int32!");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3810000" y="2012196"/>
            <a:ext cx="3048000" cy="527804"/>
          </a:xfrm>
          <a:prstGeom prst="wedgeRoundRectCallout">
            <a:avLst>
              <a:gd name="adj1" fmla="val -61358"/>
              <a:gd name="adj2" fmla="val 11888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should be last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4775200" y="3701296"/>
            <a:ext cx="3048000" cy="527804"/>
          </a:xfrm>
          <a:prstGeom prst="wedgeRoundRectCallout">
            <a:avLst>
              <a:gd name="adj1" fmla="val -64984"/>
              <a:gd name="adj2" fmla="val 465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Unreachable code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067300" y="4940300"/>
            <a:ext cx="3048000" cy="527804"/>
          </a:xfrm>
          <a:prstGeom prst="wedgeRoundRectCallout">
            <a:avLst>
              <a:gd name="adj1" fmla="val -64654"/>
              <a:gd name="adj2" fmla="val -3532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Unreachable code</a:t>
            </a:r>
          </a:p>
        </p:txBody>
      </p:sp>
    </p:spTree>
    <p:extLst>
      <p:ext uri="{BB962C8B-B14F-4D97-AF65-F5344CB8AC3E}">
        <p14:creationId xmlns:p14="http://schemas.microsoft.com/office/powerpoint/2010/main" val="32964783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All Exceptions</a:t>
            </a:r>
            <a:endParaRPr lang="bg-BG" dirty="0"/>
          </a:p>
        </p:txBody>
      </p:sp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381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All exceptions thrown by .NET managed code inherit the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System.Exception</a:t>
            </a:r>
            <a:r>
              <a:rPr lang="en-US" sz="3000" dirty="0" smtClean="0"/>
              <a:t> </a:t>
            </a:r>
            <a:r>
              <a:rPr lang="en-US" sz="3000" dirty="0"/>
              <a:t>exception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Unmanaged code can throw other exceptions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For handling all exceptions </a:t>
            </a:r>
            <a:r>
              <a:rPr lang="en-US" sz="3000" dirty="0" smtClean="0"/>
              <a:t>(even unmanaged) use </a:t>
            </a:r>
            <a:r>
              <a:rPr lang="en-US" sz="3000" dirty="0"/>
              <a:t>the construction:</a:t>
            </a:r>
            <a:endParaRPr lang="bg-BG" sz="30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762000" y="4016276"/>
            <a:ext cx="7596188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Do some works that can raise any exception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Handle the caught exception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3794" name="Picture 2" descr="http://www.agentcats.com/img/catchball1pic2.jpg"/>
          <p:cNvPicPr>
            <a:picLocks noChangeAspect="1" noChangeArrowheads="1"/>
          </p:cNvPicPr>
          <p:nvPr/>
        </p:nvPicPr>
        <p:blipFill>
          <a:blip r:embed="rId3" cstate="screen">
            <a:lum bright="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692254"/>
            <a:ext cx="1447800" cy="1695622"/>
          </a:xfrm>
          <a:prstGeom prst="roundRect">
            <a:avLst>
              <a:gd name="adj" fmla="val 1319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423970032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en-US" dirty="0"/>
              <a:t>What </a:t>
            </a:r>
            <a:r>
              <a:rPr lang="en-US" dirty="0" smtClean="0"/>
              <a:t>are Exceptions?</a:t>
            </a:r>
            <a:endParaRPr lang="bg-BG" dirty="0"/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en-US" dirty="0"/>
              <a:t>Handling Exceptions</a:t>
            </a:r>
            <a:endParaRPr lang="bg-BG" dirty="0"/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The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System.Exception</a:t>
            </a:r>
            <a:r>
              <a:rPr lang="en-US" dirty="0" smtClean="0"/>
              <a:t> Class</a:t>
            </a:r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Types </a:t>
            </a:r>
            <a:r>
              <a:rPr lang="en-US" dirty="0"/>
              <a:t>of </a:t>
            </a:r>
            <a:r>
              <a:rPr lang="en-US" dirty="0" smtClean="0"/>
              <a:t>Exceptions and their		 Hierarchy</a:t>
            </a:r>
            <a:endParaRPr lang="ru-RU" dirty="0"/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Raising </a:t>
            </a:r>
            <a:r>
              <a:rPr lang="ru-RU" dirty="0" smtClean="0"/>
              <a:t>(</a:t>
            </a:r>
            <a:r>
              <a:rPr lang="en-US" dirty="0"/>
              <a:t>Throwing</a:t>
            </a:r>
            <a:r>
              <a:rPr lang="ru-RU" dirty="0"/>
              <a:t>)</a:t>
            </a:r>
            <a:r>
              <a:rPr lang="en-US" dirty="0"/>
              <a:t> Exceptions</a:t>
            </a:r>
            <a:endParaRPr lang="ru-RU" dirty="0"/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Best Practices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4" name="Picture 5" descr="C:\Users\nakov\AppData\Local\Microsoft\Windows\Temporary Internet Files\Content.IE5\PNSQKAF4\MPj04395270000[1]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353401"/>
            <a:ext cx="1752600" cy="3828199"/>
          </a:xfrm>
          <a:prstGeom prst="roundRect">
            <a:avLst>
              <a:gd name="adj" fmla="val 1036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291334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1676400"/>
            <a:ext cx="6232526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Throwing Exceptions</a:t>
            </a:r>
            <a:endParaRPr lang="bg-BG" dirty="0"/>
          </a:p>
        </p:txBody>
      </p:sp>
      <p:pic>
        <p:nvPicPr>
          <p:cNvPr id="31746" name="Picture 2" descr="http://www.visitbritain.co.uk/Images/putting-the-shot_tcm19-27934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971800"/>
            <a:ext cx="3810000" cy="2998033"/>
          </a:xfrm>
          <a:prstGeom prst="roundRect">
            <a:avLst>
              <a:gd name="adj" fmla="val 6612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3685267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Throwing Exceptions</a:t>
            </a:r>
            <a:endParaRPr lang="bg-BG" dirty="0"/>
          </a:p>
        </p:txBody>
      </p:sp>
      <p:sp>
        <p:nvSpPr>
          <p:cNvPr id="562179" name="Rectangle 3"/>
          <p:cNvSpPr>
            <a:spLocks noGrp="1" noChangeArrowheads="1"/>
          </p:cNvSpPr>
          <p:nvPr>
            <p:ph idx="1"/>
          </p:nvPr>
        </p:nvSpPr>
        <p:spPr>
          <a:xfrm>
            <a:off x="338138" y="1143000"/>
            <a:ext cx="8435975" cy="5381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400" dirty="0" smtClean="0"/>
              <a:t>Exceptions are thrown (raised) by </a:t>
            </a:r>
            <a:r>
              <a:rPr lang="en-US" sz="3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US" sz="3400" dirty="0" smtClean="0"/>
              <a:t> keyword in C#</a:t>
            </a:r>
            <a:endParaRPr lang="en-US" sz="3400" dirty="0"/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Used to notify the calling code in case of error or unusual situation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When an exception is thrown: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program </a:t>
            </a:r>
            <a:r>
              <a:rPr lang="en-US" dirty="0" smtClean="0"/>
              <a:t>execution stops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exception travels </a:t>
            </a:r>
            <a:r>
              <a:rPr lang="en-US" dirty="0"/>
              <a:t>over the stack until </a:t>
            </a:r>
            <a:r>
              <a:rPr lang="en-US" dirty="0" smtClean="0"/>
              <a:t>a suitable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dirty="0"/>
              <a:t> block is reached </a:t>
            </a:r>
            <a:r>
              <a:rPr lang="en-US" dirty="0" smtClean="0"/>
              <a:t>to handle it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Unhandled exceptions display error message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241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Curved Connector 111"/>
          <p:cNvCxnSpPr>
            <a:stCxn id="83" idx="0"/>
            <a:endCxn id="104" idx="0"/>
          </p:cNvCxnSpPr>
          <p:nvPr/>
        </p:nvCxnSpPr>
        <p:spPr>
          <a:xfrm rot="16200000" flipH="1">
            <a:off x="3474358" y="-167695"/>
            <a:ext cx="2530" cy="3981450"/>
          </a:xfrm>
          <a:prstGeom prst="curvedConnector3">
            <a:avLst>
              <a:gd name="adj1" fmla="val -18447634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none" w="lg" len="lg"/>
            <a:tailEnd type="stealth" w="lg" len="lg"/>
          </a:ln>
          <a:effectLst>
            <a:outerShdw dist="12700" dir="2700000" algn="ctr" rotWithShape="0">
              <a:schemeClr val="bg1">
                <a:lumMod val="75000"/>
                <a:lumOff val="25000"/>
              </a:schemeClr>
            </a:outerShdw>
          </a:effectLst>
        </p:spPr>
      </p:cxnSp>
      <p:cxnSp>
        <p:nvCxnSpPr>
          <p:cNvPr id="65" name="AutoShape 44"/>
          <p:cNvCxnSpPr>
            <a:cxnSpLocks noChangeShapeType="1"/>
          </p:cNvCxnSpPr>
          <p:nvPr/>
        </p:nvCxnSpPr>
        <p:spPr bwMode="auto">
          <a:xfrm flipH="1" flipV="1">
            <a:off x="2207796" y="3756710"/>
            <a:ext cx="2004" cy="720000"/>
          </a:xfrm>
          <a:prstGeom prst="curvedConnector3">
            <a:avLst>
              <a:gd name="adj1" fmla="val -23397174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none" w="lg" len="lg"/>
            <a:tailEnd type="stealth" w="lg" len="lg"/>
          </a:ln>
          <a:effectLst>
            <a:outerShdw dist="12700" dir="2700000" algn="ctr" rotWithShape="0">
              <a:schemeClr val="bg1">
                <a:lumMod val="75000"/>
                <a:lumOff val="25000"/>
              </a:schemeClr>
            </a:outerShdw>
          </a:effectLst>
        </p:spPr>
      </p:cxnSp>
      <p:cxnSp>
        <p:nvCxnSpPr>
          <p:cNvPr id="74" name="AutoShape 44"/>
          <p:cNvCxnSpPr>
            <a:cxnSpLocks noChangeShapeType="1"/>
          </p:cNvCxnSpPr>
          <p:nvPr/>
        </p:nvCxnSpPr>
        <p:spPr bwMode="auto">
          <a:xfrm flipH="1" flipV="1">
            <a:off x="2207796" y="2908985"/>
            <a:ext cx="2004" cy="720000"/>
          </a:xfrm>
          <a:prstGeom prst="curvedConnector3">
            <a:avLst>
              <a:gd name="adj1" fmla="val -23397174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none" w="lg" len="lg"/>
            <a:tailEnd type="stealth" w="lg" len="lg"/>
          </a:ln>
          <a:effectLst>
            <a:outerShdw dist="12700" dir="2700000" algn="ctr" rotWithShape="0">
              <a:schemeClr val="bg1">
                <a:lumMod val="75000"/>
                <a:lumOff val="25000"/>
              </a:schemeClr>
            </a:outerShdw>
          </a:effectLst>
        </p:spPr>
      </p:cxnSp>
      <p:cxnSp>
        <p:nvCxnSpPr>
          <p:cNvPr id="82" name="AutoShape 44"/>
          <p:cNvCxnSpPr>
            <a:cxnSpLocks noChangeShapeType="1"/>
          </p:cNvCxnSpPr>
          <p:nvPr/>
        </p:nvCxnSpPr>
        <p:spPr bwMode="auto">
          <a:xfrm flipH="1" flipV="1">
            <a:off x="2207796" y="2063790"/>
            <a:ext cx="2004" cy="720000"/>
          </a:xfrm>
          <a:prstGeom prst="curvedConnector3">
            <a:avLst>
              <a:gd name="adj1" fmla="val -23397174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none" w="lg" len="lg"/>
            <a:tailEnd type="stealth" w="lg" len="lg"/>
          </a:ln>
          <a:effectLst>
            <a:outerShdw dist="12700" dir="2700000" algn="ctr" rotWithShape="0">
              <a:schemeClr val="bg1">
                <a:lumMod val="75000"/>
                <a:lumOff val="25000"/>
              </a:schemeClr>
            </a:outerShdw>
          </a:effec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Exceptions Work?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110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762000" y="4250640"/>
            <a:ext cx="1445796" cy="483245"/>
          </a:xfrm>
          <a:prstGeom prst="roundRect">
            <a:avLst>
              <a:gd name="adj" fmla="val 10310"/>
            </a:avLst>
          </a:prstGeom>
          <a:solidFill>
            <a:schemeClr val="accent5">
              <a:lumMod val="40000"/>
              <a:lumOff val="60000"/>
              <a:alpha val="50000"/>
            </a:schemeClr>
          </a:solidFill>
          <a:ln w="2222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Main()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762000" y="3438485"/>
            <a:ext cx="1445796" cy="483245"/>
          </a:xfrm>
          <a:prstGeom prst="roundRect">
            <a:avLst>
              <a:gd name="adj" fmla="val 10310"/>
            </a:avLst>
          </a:prstGeom>
          <a:solidFill>
            <a:schemeClr val="accent5">
              <a:lumMod val="40000"/>
              <a:lumOff val="60000"/>
              <a:alpha val="50000"/>
            </a:schemeClr>
          </a:solidFill>
          <a:ln w="2222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 1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762000" y="2628860"/>
            <a:ext cx="1445796" cy="483245"/>
          </a:xfrm>
          <a:prstGeom prst="roundRect">
            <a:avLst>
              <a:gd name="adj" fmla="val 10310"/>
            </a:avLst>
          </a:prstGeom>
          <a:solidFill>
            <a:schemeClr val="accent5">
              <a:lumMod val="40000"/>
              <a:lumOff val="60000"/>
              <a:alpha val="50000"/>
            </a:schemeClr>
          </a:solidFill>
          <a:ln w="2222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 2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762000" y="1821765"/>
            <a:ext cx="1445796" cy="483245"/>
          </a:xfrm>
          <a:prstGeom prst="roundRect">
            <a:avLst>
              <a:gd name="adj" fmla="val 10310"/>
            </a:avLst>
          </a:prstGeom>
          <a:solidFill>
            <a:schemeClr val="accent5">
              <a:lumMod val="40000"/>
              <a:lumOff val="60000"/>
              <a:alpha val="50000"/>
            </a:schemeClr>
          </a:solidFill>
          <a:ln w="2222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 N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686050" y="3936315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Method call</a:t>
            </a:r>
            <a:endParaRPr lang="en-US" sz="18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686050" y="3100258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Method call</a:t>
            </a:r>
            <a:endParaRPr lang="en-US" sz="18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686050" y="2240865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Method call</a:t>
            </a:r>
            <a:endParaRPr lang="en-US" sz="18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289756" y="2212290"/>
            <a:ext cx="386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en-US" sz="18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8" name="AutoShape 44"/>
          <p:cNvCxnSpPr>
            <a:cxnSpLocks noChangeShapeType="1"/>
          </p:cNvCxnSpPr>
          <p:nvPr/>
        </p:nvCxnSpPr>
        <p:spPr bwMode="auto">
          <a:xfrm flipH="1" flipV="1">
            <a:off x="6189246" y="3759240"/>
            <a:ext cx="2004" cy="720000"/>
          </a:xfrm>
          <a:prstGeom prst="curvedConnector3">
            <a:avLst>
              <a:gd name="adj1" fmla="val -23397174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none" w="lg" len="lg"/>
          </a:ln>
          <a:effectLst>
            <a:outerShdw dist="12700" dir="2700000" algn="ctr" rotWithShape="0">
              <a:schemeClr val="bg1">
                <a:lumMod val="75000"/>
                <a:lumOff val="25000"/>
              </a:schemeClr>
            </a:outerShdw>
          </a:effectLst>
        </p:spPr>
      </p:cxnSp>
      <p:cxnSp>
        <p:nvCxnSpPr>
          <p:cNvPr id="99" name="AutoShape 44"/>
          <p:cNvCxnSpPr>
            <a:cxnSpLocks noChangeShapeType="1"/>
          </p:cNvCxnSpPr>
          <p:nvPr/>
        </p:nvCxnSpPr>
        <p:spPr bwMode="auto">
          <a:xfrm flipH="1" flipV="1">
            <a:off x="6189246" y="2911515"/>
            <a:ext cx="2004" cy="720000"/>
          </a:xfrm>
          <a:prstGeom prst="curvedConnector3">
            <a:avLst>
              <a:gd name="adj1" fmla="val -23397174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none" w="lg" len="lg"/>
          </a:ln>
          <a:effectLst>
            <a:outerShdw dist="12700" dir="2700000" algn="ctr" rotWithShape="0">
              <a:schemeClr val="bg1">
                <a:lumMod val="75000"/>
                <a:lumOff val="25000"/>
              </a:schemeClr>
            </a:outerShdw>
          </a:effectLst>
        </p:spPr>
      </p:cxnSp>
      <p:cxnSp>
        <p:nvCxnSpPr>
          <p:cNvPr id="100" name="AutoShape 44"/>
          <p:cNvCxnSpPr>
            <a:cxnSpLocks noChangeShapeType="1"/>
          </p:cNvCxnSpPr>
          <p:nvPr/>
        </p:nvCxnSpPr>
        <p:spPr bwMode="auto">
          <a:xfrm flipH="1" flipV="1">
            <a:off x="6189246" y="2066320"/>
            <a:ext cx="2004" cy="720000"/>
          </a:xfrm>
          <a:prstGeom prst="curvedConnector3">
            <a:avLst>
              <a:gd name="adj1" fmla="val -23397174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none" w="lg" len="lg"/>
          </a:ln>
          <a:effectLst>
            <a:outerShdw dist="12700" dir="2700000" algn="ctr" rotWithShape="0">
              <a:schemeClr val="bg1">
                <a:lumMod val="75000"/>
                <a:lumOff val="25000"/>
              </a:schemeClr>
            </a:outerShdw>
          </a:effectLst>
        </p:spPr>
      </p:cxnSp>
      <p:sp>
        <p:nvSpPr>
          <p:cNvPr id="101" name="Rounded Rectangle 100"/>
          <p:cNvSpPr/>
          <p:nvPr/>
        </p:nvSpPr>
        <p:spPr>
          <a:xfrm>
            <a:off x="4743450" y="4253170"/>
            <a:ext cx="1445796" cy="483245"/>
          </a:xfrm>
          <a:prstGeom prst="roundRect">
            <a:avLst>
              <a:gd name="adj" fmla="val 10310"/>
            </a:avLst>
          </a:prstGeom>
          <a:solidFill>
            <a:schemeClr val="accent5">
              <a:lumMod val="40000"/>
              <a:lumOff val="60000"/>
              <a:alpha val="50000"/>
            </a:schemeClr>
          </a:solidFill>
          <a:ln w="2222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Main()</a:t>
            </a:r>
          </a:p>
        </p:txBody>
      </p:sp>
      <p:sp>
        <p:nvSpPr>
          <p:cNvPr id="102" name="Rounded Rectangle 101"/>
          <p:cNvSpPr/>
          <p:nvPr/>
        </p:nvSpPr>
        <p:spPr>
          <a:xfrm>
            <a:off x="4743450" y="3441015"/>
            <a:ext cx="1445796" cy="483245"/>
          </a:xfrm>
          <a:prstGeom prst="roundRect">
            <a:avLst>
              <a:gd name="adj" fmla="val 10310"/>
            </a:avLst>
          </a:prstGeom>
          <a:solidFill>
            <a:schemeClr val="accent5">
              <a:lumMod val="40000"/>
              <a:lumOff val="60000"/>
              <a:alpha val="50000"/>
            </a:schemeClr>
          </a:solidFill>
          <a:ln w="2222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 1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4743450" y="2631390"/>
            <a:ext cx="1445796" cy="483245"/>
          </a:xfrm>
          <a:prstGeom prst="roundRect">
            <a:avLst>
              <a:gd name="adj" fmla="val 10310"/>
            </a:avLst>
          </a:prstGeom>
          <a:solidFill>
            <a:schemeClr val="accent5">
              <a:lumMod val="40000"/>
              <a:lumOff val="60000"/>
              <a:alpha val="50000"/>
            </a:schemeClr>
          </a:solidFill>
          <a:ln w="2222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 2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4743450" y="1824295"/>
            <a:ext cx="1445796" cy="483245"/>
          </a:xfrm>
          <a:prstGeom prst="roundRect">
            <a:avLst>
              <a:gd name="adj" fmla="val 10310"/>
            </a:avLst>
          </a:prstGeom>
          <a:solidFill>
            <a:schemeClr val="accent5">
              <a:lumMod val="40000"/>
              <a:lumOff val="60000"/>
              <a:alpha val="50000"/>
            </a:schemeClr>
          </a:solidFill>
          <a:ln w="2222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 N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667500" y="3938845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 Find handler</a:t>
            </a:r>
            <a:endParaRPr lang="en-US" sz="18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667500" y="3102788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Find handler</a:t>
            </a:r>
            <a:endParaRPr lang="en-US" sz="18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667500" y="2224345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Find handler</a:t>
            </a:r>
            <a:endParaRPr lang="en-US" sz="18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271206" y="2214820"/>
            <a:ext cx="386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en-US" sz="18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9" name="AutoShape 44"/>
          <p:cNvCxnSpPr>
            <a:cxnSpLocks noChangeShapeType="1"/>
            <a:stCxn id="116" idx="0"/>
            <a:endCxn id="101" idx="2"/>
          </p:cNvCxnSpPr>
          <p:nvPr/>
        </p:nvCxnSpPr>
        <p:spPr bwMode="auto">
          <a:xfrm flipV="1">
            <a:off x="4208817" y="4736415"/>
            <a:ext cx="1257531" cy="515551"/>
          </a:xfrm>
          <a:prstGeom prst="curvedConnector2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none" w="lg" len="lg"/>
          </a:ln>
          <a:effectLst>
            <a:outerShdw dist="12700" dir="2700000" algn="ctr" rotWithShape="0">
              <a:schemeClr val="bg1">
                <a:lumMod val="75000"/>
                <a:lumOff val="25000"/>
              </a:schemeClr>
            </a:outerShdw>
          </a:effectLst>
        </p:spPr>
      </p:cxnSp>
      <p:sp>
        <p:nvSpPr>
          <p:cNvPr id="115" name="TextBox 114"/>
          <p:cNvSpPr txBox="1"/>
          <p:nvPr/>
        </p:nvSpPr>
        <p:spPr>
          <a:xfrm>
            <a:off x="2342996" y="971550"/>
            <a:ext cx="2366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Throw an exception</a:t>
            </a:r>
            <a:endParaRPr lang="en-US" sz="18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" name="Cloud 115"/>
          <p:cNvSpPr/>
          <p:nvPr/>
        </p:nvSpPr>
        <p:spPr>
          <a:xfrm>
            <a:off x="2914496" y="4743450"/>
            <a:ext cx="1295400" cy="1017032"/>
          </a:xfrm>
          <a:prstGeom prst="cloud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2222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.NET CLR</a:t>
            </a:r>
          </a:p>
        </p:txBody>
      </p:sp>
      <p:cxnSp>
        <p:nvCxnSpPr>
          <p:cNvPr id="118" name="Curved Connector 117"/>
          <p:cNvCxnSpPr>
            <a:stCxn id="116" idx="2"/>
            <a:endCxn id="72" idx="2"/>
          </p:cNvCxnSpPr>
          <p:nvPr/>
        </p:nvCxnSpPr>
        <p:spPr>
          <a:xfrm rot="10800000">
            <a:off x="1484898" y="4733886"/>
            <a:ext cx="1433616" cy="518081"/>
          </a:xfrm>
          <a:prstGeom prst="curvedConnector2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none" w="lg" len="lg"/>
            <a:tailEnd type="stealth" w="lg" len="lg"/>
          </a:ln>
          <a:effectLst>
            <a:outerShdw dist="12700" dir="2700000" algn="ctr" rotWithShape="0">
              <a:schemeClr val="bg1">
                <a:lumMod val="75000"/>
                <a:lumOff val="25000"/>
              </a:schemeClr>
            </a:outerShdw>
          </a:effectLst>
        </p:spPr>
      </p:cxnSp>
      <p:sp>
        <p:nvSpPr>
          <p:cNvPr id="120" name="TextBox 119"/>
          <p:cNvSpPr txBox="1"/>
          <p:nvPr/>
        </p:nvSpPr>
        <p:spPr>
          <a:xfrm rot="809375">
            <a:off x="1291433" y="5149554"/>
            <a:ext cx="1598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Execute the</a:t>
            </a:r>
          </a:p>
          <a:p>
            <a:pPr algn="ctr"/>
            <a:r>
              <a:rPr lang="en-US" sz="1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US" sz="18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4" name="TextBox 123"/>
          <p:cNvSpPr txBox="1"/>
          <p:nvPr/>
        </p:nvSpPr>
        <p:spPr>
          <a:xfrm rot="20288132">
            <a:off x="4359361" y="5066916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 Find handler</a:t>
            </a:r>
            <a:endParaRPr lang="en-US" sz="18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7" name="TextBox 146"/>
          <p:cNvSpPr txBox="1"/>
          <p:nvPr/>
        </p:nvSpPr>
        <p:spPr>
          <a:xfrm rot="369246">
            <a:off x="3269336" y="6000659"/>
            <a:ext cx="272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 Display error message</a:t>
            </a:r>
            <a:endParaRPr lang="en-US" sz="18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6" name="AutoShape 44"/>
          <p:cNvCxnSpPr>
            <a:cxnSpLocks noChangeShapeType="1"/>
            <a:endCxn id="116" idx="1"/>
          </p:cNvCxnSpPr>
          <p:nvPr/>
        </p:nvCxnSpPr>
        <p:spPr bwMode="auto">
          <a:xfrm rot="10800000">
            <a:off x="3562196" y="5759400"/>
            <a:ext cx="2552700" cy="336601"/>
          </a:xfrm>
          <a:prstGeom prst="curvedConnector2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none" w="lg" len="lg"/>
          </a:ln>
          <a:effectLst>
            <a:outerShdw dist="12700" dir="2700000" algn="ctr" rotWithShape="0">
              <a:schemeClr val="bg1">
                <a:lumMod val="75000"/>
                <a:lumOff val="25000"/>
              </a:schemeClr>
            </a:outerShdw>
          </a:effectLst>
        </p:spPr>
      </p:cxnSp>
      <p:pic>
        <p:nvPicPr>
          <p:cNvPr id="3121" name="Picture 49" descr="C:\Trash\CLR-exception-dialog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895" y="5704561"/>
            <a:ext cx="2257579" cy="8105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4955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throw</a:t>
            </a:r>
            <a:r>
              <a:rPr lang="en-US" dirty="0" smtClean="0"/>
              <a:t> Keyword</a:t>
            </a:r>
            <a:endParaRPr lang="bg-BG" dirty="0"/>
          </a:p>
        </p:txBody>
      </p:sp>
      <p:sp>
        <p:nvSpPr>
          <p:cNvPr id="564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 sz="3000" dirty="0"/>
              <a:t>Throwing an </a:t>
            </a:r>
            <a:r>
              <a:rPr lang="en-US" sz="3000" dirty="0" smtClean="0"/>
              <a:t>exception with an error message:</a:t>
            </a:r>
            <a:endParaRPr lang="en-US" sz="3000" dirty="0"/>
          </a:p>
          <a:p>
            <a:pPr>
              <a:lnSpc>
                <a:spcPct val="100000"/>
              </a:lnSpc>
              <a:spcBef>
                <a:spcPct val="30000"/>
              </a:spcBef>
            </a:pPr>
            <a:endParaRPr lang="bg-BG" sz="3000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3000" dirty="0" smtClean="0"/>
              <a:t>Exceptions can accept message and cause: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3000" dirty="0" smtClean="0"/>
          </a:p>
          <a:p>
            <a:pPr>
              <a:lnSpc>
                <a:spcPct val="100000"/>
              </a:lnSpc>
            </a:pPr>
            <a:r>
              <a:rPr lang="en-US" sz="3000" dirty="0" smtClean="0"/>
              <a:t>Note</a:t>
            </a:r>
            <a:r>
              <a:rPr lang="bg-BG" sz="3000" dirty="0" smtClean="0"/>
              <a:t>:</a:t>
            </a:r>
            <a:r>
              <a:rPr lang="en-US" sz="3000" dirty="0" smtClean="0"/>
              <a:t> </a:t>
            </a:r>
            <a:r>
              <a:rPr lang="en-US" dirty="0" smtClean="0"/>
              <a:t>if </a:t>
            </a:r>
            <a:r>
              <a:rPr lang="en-US" dirty="0"/>
              <a:t>the original exception is not passed </a:t>
            </a:r>
            <a:r>
              <a:rPr lang="en-US" dirty="0" smtClean="0"/>
              <a:t>the initial cause of the exception is lost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677862" y="1733490"/>
            <a:ext cx="77041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throw new ArgumentException("Invalid amount!");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77862" y="2931855"/>
            <a:ext cx="7704138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Int32.Parse(str);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(FormatException fe)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throw new ArgumentException("Invalid number", fe);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2851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Re-Throwing Exceptions</a:t>
            </a:r>
            <a:endParaRPr lang="bg-BG" dirty="0"/>
          </a:p>
        </p:txBody>
      </p:sp>
      <p:sp>
        <p:nvSpPr>
          <p:cNvPr id="637955" name="Rectangle 3"/>
          <p:cNvSpPr>
            <a:spLocks noGrp="1" noChangeArrowheads="1"/>
          </p:cNvSpPr>
          <p:nvPr>
            <p:ph idx="1"/>
          </p:nvPr>
        </p:nvSpPr>
        <p:spPr>
          <a:xfrm>
            <a:off x="338138" y="990600"/>
            <a:ext cx="8435975" cy="55229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Caught exceptions can be re-thrown again: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54062" y="1785878"/>
            <a:ext cx="7551738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Int32.Parse(str);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(FormatException fe)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Console.WriteLine("Parse failed!");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throw fe; // Re-throw the caught exception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5029200"/>
            <a:ext cx="755173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(FormatException)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throw; // Re-throws the last caught exception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3561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Throwing Exceptions – Example</a:t>
            </a:r>
            <a:endParaRPr lang="bg-BG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66275" name="Rectangle 3"/>
          <p:cNvSpPr>
            <a:spLocks noChangeArrowheads="1"/>
          </p:cNvSpPr>
          <p:nvPr/>
        </p:nvSpPr>
        <p:spPr bwMode="auto">
          <a:xfrm>
            <a:off x="703264" y="1224742"/>
            <a:ext cx="7754936" cy="50998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double Sqrt(double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alue)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alue &lt; 0)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throw new System.ArgumentOutOfRangeException(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"Sqrt for negative numbers is undefined!");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return Math.Sqrt(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alue);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try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Sqrt(-1);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catch (ArgumentOutOfRangeException ex)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Console.Error.WriteLine("Error: " + ex.Message);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throw;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2700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1828800"/>
            <a:ext cx="6232526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Throwing Exceptions</a:t>
            </a:r>
            <a:endParaRPr lang="bg-BG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292225" y="2822575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 smtClean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5122" name="Picture 2" descr="http://www.theunionleader.com/uploads/media-items/2008/may/512throw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577626"/>
            <a:ext cx="1123950" cy="2238375"/>
          </a:xfrm>
          <a:prstGeom prst="roundRect">
            <a:avLst>
              <a:gd name="adj" fmla="val 11872"/>
            </a:avLst>
          </a:prstGeom>
          <a:noFill/>
        </p:spPr>
      </p:pic>
      <p:pic>
        <p:nvPicPr>
          <p:cNvPr id="5124" name="Picture 4" descr="http://newsimg.bbc.co.uk/media/images/40716000/jpg/_40716330_overarm_throw203_get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25" y="4359722"/>
            <a:ext cx="1933575" cy="1447800"/>
          </a:xfrm>
          <a:prstGeom prst="roundRect">
            <a:avLst>
              <a:gd name="adj" fmla="val 8338"/>
            </a:avLst>
          </a:prstGeom>
          <a:noFill/>
        </p:spPr>
      </p:pic>
      <p:pic>
        <p:nvPicPr>
          <p:cNvPr id="5126" name="Picture 6" descr="http://www.tribuneindia.com/2005/20050709/sp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425226"/>
            <a:ext cx="1981200" cy="2371725"/>
          </a:xfrm>
          <a:prstGeom prst="roundRect">
            <a:avLst>
              <a:gd name="adj" fmla="val 6015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7387606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Choosing the Exception </a:t>
            </a:r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When an invalid parameter is passed to a method: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ArgumentException</a:t>
            </a:r>
            <a:r>
              <a:rPr lang="en-US" sz="2800" dirty="0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ArgumentNullException</a:t>
            </a:r>
            <a:r>
              <a:rPr lang="en-US" sz="2800" dirty="0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ArgumentOutOfRangeException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When requested operation is not supported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NotSupportedException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When a method is still not implemented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NotImplementedException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If no suitable standard exception class is available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Create own exception class (inherit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Exception</a:t>
            </a:r>
            <a:r>
              <a:rPr lang="en-US" sz="2800" dirty="0" smtClean="0"/>
              <a:t>)</a:t>
            </a:r>
            <a:endParaRPr lang="en-US" sz="28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5976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600200"/>
            <a:ext cx="7451726" cy="736600"/>
          </a:xfrm>
        </p:spPr>
        <p:txBody>
          <a:bodyPr/>
          <a:lstStyle/>
          <a:p>
            <a:pPr>
              <a:lnSpc>
                <a:spcPct val="110000"/>
              </a:lnSpc>
              <a:tabLst>
                <a:tab pos="7264400" algn="l"/>
              </a:tabLst>
            </a:pPr>
            <a:r>
              <a:rPr lang="en-US" dirty="0" smtClean="0"/>
              <a:t>Using Try-Finally Blocks</a:t>
            </a:r>
            <a:endParaRPr lang="bg-BG" dirty="0"/>
          </a:p>
        </p:txBody>
      </p:sp>
      <p:pic>
        <p:nvPicPr>
          <p:cNvPr id="21506" name="Picture 2" descr="http://p2pexeem.net/fanimages/finish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096" y="2819400"/>
            <a:ext cx="2971800" cy="3207253"/>
          </a:xfrm>
          <a:prstGeom prst="roundRect">
            <a:avLst>
              <a:gd name="adj" fmla="val 7876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7564199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The</a:t>
            </a:r>
            <a:r>
              <a:rPr lang="bg-BG" sz="3800" dirty="0"/>
              <a:t> </a:t>
            </a:r>
            <a:r>
              <a:rPr lang="en-US" sz="3800" dirty="0">
                <a:latin typeface="Consolas" pitchFamily="49" charset="0"/>
                <a:cs typeface="Consolas" pitchFamily="49" charset="0"/>
              </a:rPr>
              <a:t>try-finally</a:t>
            </a:r>
            <a:r>
              <a:rPr lang="en-US" sz="3800" dirty="0"/>
              <a:t> </a:t>
            </a:r>
            <a:r>
              <a:rPr lang="en-US" sz="3800" dirty="0" smtClean="0"/>
              <a:t>Statement</a:t>
            </a:r>
            <a:endParaRPr lang="bg-BG" sz="3800" dirty="0"/>
          </a:p>
        </p:txBody>
      </p:sp>
      <p:sp>
        <p:nvSpPr>
          <p:cNvPr id="6440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sz="3000" dirty="0"/>
              <a:t>The </a:t>
            </a:r>
            <a:r>
              <a:rPr lang="en-US" sz="3000" dirty="0" smtClean="0"/>
              <a:t>statement:</a:t>
            </a:r>
            <a:endParaRPr lang="en-US" sz="3000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buFontTx/>
              <a:buNone/>
            </a:pPr>
            <a:endParaRPr lang="en-US" dirty="0"/>
          </a:p>
          <a:p>
            <a:endParaRPr lang="en-US" sz="3000" dirty="0"/>
          </a:p>
          <a:p>
            <a:endParaRPr lang="en-US" sz="3000" dirty="0"/>
          </a:p>
          <a:p>
            <a:pPr>
              <a:spcBef>
                <a:spcPts val="1800"/>
              </a:spcBef>
            </a:pPr>
            <a:r>
              <a:rPr lang="en-US" sz="3000" dirty="0" smtClean="0"/>
              <a:t>Ensures execution </a:t>
            </a:r>
            <a:r>
              <a:rPr lang="en-US" sz="3000" dirty="0"/>
              <a:t>of </a:t>
            </a:r>
            <a:r>
              <a:rPr lang="en-US" sz="3000" dirty="0" smtClean="0"/>
              <a:t>given </a:t>
            </a:r>
            <a:r>
              <a:rPr lang="en-US" sz="3000" dirty="0"/>
              <a:t>block </a:t>
            </a:r>
            <a:r>
              <a:rPr lang="en-US" sz="3000" dirty="0" smtClean="0"/>
              <a:t>in all cases</a:t>
            </a:r>
          </a:p>
          <a:p>
            <a:pPr lvl="1"/>
            <a:r>
              <a:rPr lang="en-US" sz="2800" dirty="0" smtClean="0"/>
              <a:t>When exception is raised or not in </a:t>
            </a:r>
            <a:r>
              <a:rPr lang="en-US" sz="2800" dirty="0"/>
              <a:t>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  <a:r>
              <a:rPr lang="en-US" sz="2800" dirty="0"/>
              <a:t> </a:t>
            </a:r>
            <a:r>
              <a:rPr lang="en-US" sz="2800" dirty="0" smtClean="0"/>
              <a:t>block</a:t>
            </a:r>
            <a:endParaRPr lang="en-US" sz="2800" dirty="0"/>
          </a:p>
          <a:p>
            <a:r>
              <a:rPr lang="en-US" sz="3000" dirty="0"/>
              <a:t>Used for execution of cleaning-up code</a:t>
            </a:r>
            <a:r>
              <a:rPr lang="en-US" sz="3000" dirty="0" smtClean="0"/>
              <a:t>, e.g</a:t>
            </a:r>
            <a:r>
              <a:rPr lang="en-US" sz="3000" dirty="0"/>
              <a:t>. releasing resources</a:t>
            </a:r>
            <a:endParaRPr lang="bg-BG" sz="30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644100" name="Rectangle 4"/>
          <p:cNvSpPr>
            <a:spLocks noChangeArrowheads="1"/>
          </p:cNvSpPr>
          <p:nvPr/>
        </p:nvSpPr>
        <p:spPr bwMode="auto">
          <a:xfrm>
            <a:off x="827088" y="1752600"/>
            <a:ext cx="7326312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Do some work that can cause an exception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finally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This block will always execute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5530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25026" y="1447800"/>
            <a:ext cx="6689726" cy="92075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What are Exceptions?</a:t>
            </a:r>
            <a:endParaRPr lang="bg-BG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330811" y="2444750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</a:t>
            </a: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Paradigm</a:t>
            </a: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of Exceptions in OOP</a:t>
            </a:r>
            <a:endParaRPr lang="bg-BG" sz="2800" b="1" dirty="0" smtClean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62466" name="Picture 2" descr="http://www.contentimages.de/content/GlobalPictureGallery/35/1895600935_1187195747078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784" y="3276600"/>
            <a:ext cx="4114800" cy="2895600"/>
          </a:xfrm>
          <a:prstGeom prst="roundRect">
            <a:avLst>
              <a:gd name="adj" fmla="val 5794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8533209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1958"/>
            <a:ext cx="7086600" cy="882442"/>
          </a:xfrm>
        </p:spPr>
        <p:txBody>
          <a:bodyPr/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try-finally</a:t>
            </a:r>
            <a:r>
              <a:rPr lang="en-US" dirty="0"/>
              <a:t> 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646147" name="Rectangle 3"/>
          <p:cNvSpPr>
            <a:spLocks noChangeArrowheads="1"/>
          </p:cNvSpPr>
          <p:nvPr/>
        </p:nvSpPr>
        <p:spPr bwMode="auto">
          <a:xfrm>
            <a:off x="381000" y="914400"/>
            <a:ext cx="8382000" cy="55981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TestTryFinally()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Console.WriteLine("Code executed before try-finally.");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try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str = Console.ReadLine();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Int32.Parse(str);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Console.WriteLine("Parsing was successful.");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return; // Exit from the current method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catch (FormatException)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Console.WriteLine("Parsing failed!");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finally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5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"This cleanup code is always executed.");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5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"This code is after the try-finally block.");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185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14466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1447800"/>
            <a:ext cx="6232526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Try-Finally</a:t>
            </a:r>
            <a:endParaRPr lang="bg-BG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322369" y="2441575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 smtClean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79874" name="Picture 2" descr="http://cherishthepossibilities.com/images/ManFinishLine.jpg"/>
          <p:cNvPicPr>
            <a:picLocks noChangeAspect="1" noChangeArrowheads="1"/>
          </p:cNvPicPr>
          <p:nvPr/>
        </p:nvPicPr>
        <p:blipFill>
          <a:blip r:embed="rId3" cstate="screen"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936" y="3532683"/>
            <a:ext cx="1676400" cy="2487117"/>
          </a:xfrm>
          <a:prstGeom prst="roundRect">
            <a:avLst>
              <a:gd name="adj" fmla="val 7651"/>
            </a:avLst>
          </a:prstGeom>
          <a:noFill/>
        </p:spPr>
      </p:pic>
      <p:pic>
        <p:nvPicPr>
          <p:cNvPr id="2050" name="Picture 2" descr="checkered, finish, flag, goal ico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93434" y="2770734"/>
            <a:ext cx="1864766" cy="218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hemistry, laboratory, science, test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1940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4538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1578" y="4673600"/>
            <a:ext cx="7776622" cy="965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Exceptions: Best Practices</a:t>
            </a:r>
            <a:endParaRPr lang="bg-BG" dirty="0"/>
          </a:p>
        </p:txBody>
      </p:sp>
      <p:pic>
        <p:nvPicPr>
          <p:cNvPr id="15362" name="Picture 2" descr="http://www.nzcbesd.org.nz/images/section_image4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208" y="1066800"/>
            <a:ext cx="4343400" cy="31138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15909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– Best Practices</a:t>
            </a:r>
            <a:r>
              <a:rPr lang="bg-BG" dirty="0" smtClean="0"/>
              <a:t> </a:t>
            </a:r>
            <a:endParaRPr lang="bg-BG" dirty="0"/>
          </a:p>
        </p:txBody>
      </p:sp>
      <p:sp>
        <p:nvSpPr>
          <p:cNvPr id="5908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dirty="0"/>
              <a:t> blocks should begin with the exceptions lowest in the </a:t>
            </a:r>
            <a:r>
              <a:rPr lang="en-US" dirty="0" smtClean="0"/>
              <a:t>hierarchy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And </a:t>
            </a:r>
            <a:r>
              <a:rPr lang="en-US" dirty="0"/>
              <a:t>continue with the more general </a:t>
            </a:r>
            <a:r>
              <a:rPr lang="en-US" dirty="0" smtClean="0"/>
              <a:t>exceptions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Otherwise a compilation error will occur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Each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/>
              <a:t>block should handle only these exceptions which it </a:t>
            </a:r>
            <a:r>
              <a:rPr lang="en-US" dirty="0" smtClean="0"/>
              <a:t>expects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If a method is not competent to handle an exception, it should be left unhandled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Handling </a:t>
            </a:r>
            <a:r>
              <a:rPr lang="en-US" dirty="0"/>
              <a:t>all </a:t>
            </a:r>
            <a:r>
              <a:rPr lang="en-US" dirty="0" smtClean="0"/>
              <a:t>exceptions disregarding their type is popular bad practice (anti-pattern)!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018013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– Best Practices</a:t>
            </a:r>
            <a:r>
              <a:rPr lang="bg-BG" dirty="0"/>
              <a:t> 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" y="939800"/>
            <a:ext cx="8640031" cy="5638800"/>
          </a:xfrm>
        </p:spPr>
        <p:txBody>
          <a:bodyPr/>
          <a:lstStyle/>
          <a:p>
            <a:r>
              <a:rPr lang="en-US" dirty="0"/>
              <a:t>When raising an exception always pass to the constructor good explanation message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When </a:t>
            </a:r>
            <a:r>
              <a:rPr lang="en-US" dirty="0" smtClean="0"/>
              <a:t>throwing an exception </a:t>
            </a:r>
            <a:r>
              <a:rPr lang="en-US" dirty="0"/>
              <a:t>always pass </a:t>
            </a:r>
            <a:r>
              <a:rPr lang="en-US" dirty="0" smtClean="0"/>
              <a:t>a good description of the problem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Exception message</a:t>
            </a:r>
            <a:r>
              <a:rPr lang="en-US" dirty="0" smtClean="0"/>
              <a:t> </a:t>
            </a:r>
            <a:r>
              <a:rPr lang="en-US" dirty="0"/>
              <a:t>should explain what causes the problem and how to solve </a:t>
            </a:r>
            <a:r>
              <a:rPr lang="en-US" dirty="0" smtClean="0"/>
              <a:t>it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Good: "</a:t>
            </a:r>
            <a:r>
              <a:rPr lang="en-US" i="1" dirty="0" smtClean="0"/>
              <a:t>Size </a:t>
            </a:r>
            <a:r>
              <a:rPr lang="en-US" i="1" dirty="0"/>
              <a:t>should be integer in range [</a:t>
            </a:r>
            <a:r>
              <a:rPr lang="en-US" i="1" dirty="0" smtClean="0"/>
              <a:t>1…15]</a:t>
            </a:r>
            <a:r>
              <a:rPr lang="en-US" dirty="0" smtClean="0"/>
              <a:t>"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Good: "</a:t>
            </a:r>
            <a:r>
              <a:rPr lang="en-US" i="1" dirty="0" smtClean="0"/>
              <a:t>Invalid </a:t>
            </a:r>
            <a:r>
              <a:rPr lang="en-US" i="1" dirty="0"/>
              <a:t>state. First call Initialize</a:t>
            </a:r>
            <a:r>
              <a:rPr lang="en-US" i="1" dirty="0" smtClean="0"/>
              <a:t>()</a:t>
            </a:r>
            <a:r>
              <a:rPr lang="en-US" dirty="0" smtClean="0"/>
              <a:t>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Bad: "</a:t>
            </a:r>
            <a:r>
              <a:rPr lang="en-US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Unexpected error</a:t>
            </a:r>
            <a:r>
              <a:rPr lang="en-US" dirty="0"/>
              <a:t>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Bad: </a:t>
            </a:r>
            <a:r>
              <a:rPr lang="en-US" dirty="0" smtClean="0"/>
              <a:t>"</a:t>
            </a:r>
            <a:r>
              <a:rPr lang="en-US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Invalid argument</a:t>
            </a:r>
            <a:r>
              <a:rPr lang="en-US" dirty="0" smtClean="0"/>
              <a:t>"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13" name="Picture 2" descr="accept, accord, check, correct, green, ok, success, ye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1" y="4511200"/>
            <a:ext cx="1041400" cy="100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ancel, close, cross, delete, exit, no, remov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573" y="5664200"/>
            <a:ext cx="923327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7976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– Best</a:t>
            </a:r>
            <a:r>
              <a:rPr lang="bg-BG" dirty="0" smtClean="0"/>
              <a:t> </a:t>
            </a:r>
            <a:r>
              <a:rPr lang="en-US" dirty="0" smtClean="0"/>
              <a:t>Practices (3)</a:t>
            </a:r>
            <a:endParaRPr lang="bg-BG" dirty="0"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Exceptions can decrease the application </a:t>
            </a:r>
            <a:r>
              <a:rPr lang="en-US" dirty="0" smtClean="0"/>
              <a:t>performance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Throw exceptions only in situations which are really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exceptional</a:t>
            </a:r>
            <a:r>
              <a:rPr lang="en-US" dirty="0" smtClean="0"/>
              <a:t> and should be handled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Do not throw exceptions in the normal program control flow (e.g. for invalid user input)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CLR could throw exceptions at </a:t>
            </a:r>
            <a:r>
              <a:rPr lang="en-US" dirty="0"/>
              <a:t>any time with no way to predict </a:t>
            </a:r>
            <a:r>
              <a:rPr lang="en-US" dirty="0" smtClean="0"/>
              <a:t>them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E.g. </a:t>
            </a:r>
            <a:r>
              <a:rPr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System.OutOfMemoryException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939391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Exceptions provide flexible error handling mechanism in .NET Framework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Allow errors to be handled at multiple levels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Each exception handler processes only errors of particular type (and its child types)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Other types of errors are processed by some other handlers later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Unhandled exceptions cause error messages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Try-finally ensures given code block is always executed (even when an exception is thrown)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37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</a:t>
            </a:r>
            <a:r>
              <a:rPr lang="en-US" dirty="0"/>
              <a:t>Handling</a:t>
            </a:r>
            <a:endParaRPr lang="bg-BG" dirty="0"/>
          </a:p>
        </p:txBody>
      </p:sp>
      <p:sp>
        <p:nvSpPr>
          <p:cNvPr id="14" name="TextBox 5"/>
          <p:cNvSpPr txBox="1"/>
          <p:nvPr/>
        </p:nvSpPr>
        <p:spPr>
          <a:xfrm>
            <a:off x="4901698" y="6350000"/>
            <a:ext cx="4104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smtClean="0">
                <a:hlinkClick r:id="rId2"/>
              </a:rPr>
              <a:t>http://csharpfundamentals.telerik.com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8903155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Exceptions?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exceptions</a:t>
            </a:r>
            <a:r>
              <a:rPr lang="en-US" dirty="0"/>
              <a:t> in .NET </a:t>
            </a:r>
            <a:r>
              <a:rPr lang="en-US" dirty="0" smtClean="0"/>
              <a:t>Framework are </a:t>
            </a:r>
            <a:r>
              <a:rPr lang="en-US" dirty="0"/>
              <a:t>classic implementation of the OOP exception model</a:t>
            </a:r>
          </a:p>
          <a:p>
            <a:pPr>
              <a:lnSpc>
                <a:spcPct val="100000"/>
              </a:lnSpc>
            </a:pPr>
            <a:r>
              <a:rPr lang="en-US" dirty="0"/>
              <a:t>Deliver powerful mechanism for centralized </a:t>
            </a:r>
            <a:r>
              <a:rPr lang="en-US" dirty="0" smtClean="0"/>
              <a:t>handling of errors </a:t>
            </a:r>
            <a:r>
              <a:rPr lang="en-US" dirty="0"/>
              <a:t>and unusual </a:t>
            </a:r>
            <a:r>
              <a:rPr lang="en-US" dirty="0" smtClean="0"/>
              <a:t>events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Substitute procedure-oriented approach, </a:t>
            </a:r>
            <a:br>
              <a:rPr lang="en-US" dirty="0"/>
            </a:br>
            <a:r>
              <a:rPr lang="en-US" dirty="0"/>
              <a:t>in which each function returns error </a:t>
            </a:r>
            <a:r>
              <a:rPr lang="en-US" dirty="0" smtClean="0"/>
              <a:t>code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Simplify code construction and maintenance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Allow the problematic situations to be </a:t>
            </a:r>
            <a:br>
              <a:rPr lang="en-US" dirty="0" smtClean="0"/>
            </a:br>
            <a:r>
              <a:rPr lang="en-US" dirty="0" smtClean="0"/>
              <a:t>processed at multiple levels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0356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4191000"/>
            <a:ext cx="6548978" cy="898524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Handling Exceptions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22459" y="5188549"/>
            <a:ext cx="6491724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Catching and Processing Errors</a:t>
            </a:r>
            <a:endParaRPr lang="bg-BG" sz="2800" b="1" dirty="0" smtClean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58370" name="Picture 2" descr="http://umbrellajournal.com/Computer4.jpg"/>
          <p:cNvPicPr>
            <a:picLocks noChangeAspect="1" noChangeArrowheads="1"/>
          </p:cNvPicPr>
          <p:nvPr/>
        </p:nvPicPr>
        <p:blipFill>
          <a:blip r:embed="rId3" cstate="screen"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008" y="1219200"/>
            <a:ext cx="2971800" cy="2638958"/>
          </a:xfrm>
          <a:prstGeom prst="roundRect">
            <a:avLst>
              <a:gd name="adj" fmla="val 6005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7564894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Exceptions</a:t>
            </a:r>
            <a:endParaRPr lang="bg-BG" dirty="0"/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C# the exceptions can be handled by the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try-catch-finally</a:t>
            </a:r>
            <a:r>
              <a:rPr lang="en-US" dirty="0" smtClean="0"/>
              <a:t> construction</a:t>
            </a: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ru-RU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ru-RU" dirty="0" smtClean="0"/>
              <a:t> </a:t>
            </a:r>
            <a:r>
              <a:rPr lang="en-US" dirty="0" smtClean="0"/>
              <a:t>blocks </a:t>
            </a:r>
            <a:r>
              <a:rPr lang="en-US" dirty="0"/>
              <a:t>can be </a:t>
            </a:r>
            <a:r>
              <a:rPr lang="en-US" dirty="0" smtClean="0"/>
              <a:t>used multiple times to process different exception types</a:t>
            </a:r>
            <a:endParaRPr lang="ru-RU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31460" name="Rectangle 4"/>
          <p:cNvSpPr>
            <a:spLocks noChangeArrowheads="1"/>
          </p:cNvSpPr>
          <p:nvPr/>
        </p:nvSpPr>
        <p:spPr bwMode="auto">
          <a:xfrm>
            <a:off x="685800" y="2292965"/>
            <a:ext cx="7631113" cy="24314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Do some work that can raise an exception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(SomeException)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Handle the caught exception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6323" name="Picture 3" descr="http://ts3.mm.bing.net/images/thumbnail.aspx?q=1386114390746&amp;id=047150d196e33d2fd1c4ea310fb807be&amp;url=http%3a%2f%2fiphonefan.com%2fblog%2fwp-content%2fuploads%2f2009%2f08%2fbom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209800"/>
            <a:ext cx="1083733" cy="1219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9232675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/>
              <a:t>Handling Exceptions </a:t>
            </a:r>
            <a:r>
              <a:rPr lang="en-US" sz="3900" dirty="0" smtClean="0"/>
              <a:t>– Example</a:t>
            </a:r>
            <a:endParaRPr lang="bg-BG" sz="3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33508" name="Rectangle 4"/>
          <p:cNvSpPr>
            <a:spLocks noChangeArrowheads="1"/>
          </p:cNvSpPr>
          <p:nvPr/>
        </p:nvSpPr>
        <p:spPr bwMode="auto">
          <a:xfrm>
            <a:off x="623888" y="1144720"/>
            <a:ext cx="7910512" cy="51798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s = Console.ReadLine();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9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Int32.Parse(s);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"You entered valid Int32 number {0}.", s);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9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(FormatException)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Console.WriteLine("Invalid integer number!");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9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(OverflowException)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"The number is too big to fit in Int32!");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" name="Picture 2" descr="http://alieneyes.files.wordpress.com/2008/04/explosion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980" y="1323976"/>
            <a:ext cx="1622020" cy="14954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566748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1524000"/>
            <a:ext cx="3352800" cy="152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Handling Exceptions</a:t>
            </a:r>
            <a:endParaRPr lang="bg-BG" dirty="0"/>
          </a:p>
        </p:txBody>
      </p:sp>
      <p:sp>
        <p:nvSpPr>
          <p:cNvPr id="618499" name="Rectangle 3"/>
          <p:cNvSpPr>
            <a:spLocks noChangeArrowheads="1"/>
          </p:cNvSpPr>
          <p:nvPr/>
        </p:nvSpPr>
        <p:spPr bwMode="auto">
          <a:xfrm>
            <a:off x="1138219" y="3336024"/>
            <a:ext cx="3433549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 smtClean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53250" name="Picture 2" descr="http://tubulamarok.free.fr/magma/explosion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379" y="2514600"/>
            <a:ext cx="3164396" cy="3733800"/>
          </a:xfrm>
          <a:prstGeom prst="roundRect">
            <a:avLst>
              <a:gd name="adj" fmla="val 6086"/>
            </a:avLst>
          </a:prstGeom>
          <a:noFill/>
        </p:spPr>
      </p:pic>
      <p:pic>
        <p:nvPicPr>
          <p:cNvPr id="1026" name="Picture 2" descr="bomb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3282">
            <a:off x="1849916" y="4314793"/>
            <a:ext cx="1835117" cy="1835117"/>
          </a:xfrm>
          <a:prstGeom prst="rect">
            <a:avLst/>
          </a:prstGeom>
          <a:noFill/>
          <a:effectLst>
            <a:glow rad="190500">
              <a:schemeClr val="accent5">
                <a:satMod val="175000"/>
                <a:alpha val="2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5967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System.Exception</a:t>
            </a:r>
            <a:r>
              <a:rPr lang="en-US" dirty="0"/>
              <a:t> Class</a:t>
            </a:r>
            <a:endParaRPr lang="bg-BG" dirty="0"/>
          </a:p>
        </p:txBody>
      </p:sp>
      <p:sp>
        <p:nvSpPr>
          <p:cNvPr id="5427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Exceptions </a:t>
            </a:r>
            <a:r>
              <a:rPr lang="en-US" sz="3000" dirty="0"/>
              <a:t>in</a:t>
            </a:r>
            <a:r>
              <a:rPr lang="ru-RU" sz="3000" dirty="0"/>
              <a:t> .NET </a:t>
            </a:r>
            <a:r>
              <a:rPr lang="en-US" sz="3000" dirty="0"/>
              <a:t>are objects</a:t>
            </a:r>
            <a:endParaRPr lang="ru-RU" sz="3000" dirty="0"/>
          </a:p>
          <a:p>
            <a:pPr>
              <a:lnSpc>
                <a:spcPct val="100000"/>
              </a:lnSpc>
            </a:pPr>
            <a:r>
              <a:rPr lang="en-US" sz="3000" dirty="0"/>
              <a:t>The</a:t>
            </a:r>
            <a:r>
              <a:rPr lang="ru-RU" sz="3000" dirty="0"/>
              <a:t> </a:t>
            </a:r>
            <a:r>
              <a:rPr lang="ru-RU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System.Exception</a:t>
            </a:r>
            <a:r>
              <a:rPr lang="ru-RU" sz="3000" dirty="0"/>
              <a:t> </a:t>
            </a:r>
            <a:r>
              <a:rPr lang="en-US" sz="3000" dirty="0"/>
              <a:t>class is base for all exceptions in CLR</a:t>
            </a:r>
            <a:endParaRPr lang="ru-RU" sz="30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Contains information for the cause of the error </a:t>
            </a:r>
            <a:r>
              <a:rPr lang="en-US" sz="2800" dirty="0" smtClean="0"/>
              <a:t>/ unusual </a:t>
            </a:r>
            <a:r>
              <a:rPr lang="en-US" sz="2800" dirty="0"/>
              <a:t>situation</a:t>
            </a:r>
            <a:endParaRPr lang="ru-RU" sz="2800" dirty="0"/>
          </a:p>
          <a:p>
            <a:pPr lvl="2">
              <a:lnSpc>
                <a:spcPct val="100000"/>
              </a:lnSpc>
            </a:pPr>
            <a:r>
              <a:rPr lang="ru-RU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ru-RU" sz="2600" dirty="0"/>
              <a:t> – </a:t>
            </a:r>
            <a:r>
              <a:rPr lang="en-US" sz="2600" dirty="0"/>
              <a:t>text description of the exception</a:t>
            </a:r>
            <a:endParaRPr lang="ru-RU" sz="2600" dirty="0"/>
          </a:p>
          <a:p>
            <a:pPr lvl="2">
              <a:lnSpc>
                <a:spcPct val="100000"/>
              </a:lnSpc>
            </a:pPr>
            <a:r>
              <a:rPr lang="ru-RU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StackTrace</a:t>
            </a:r>
            <a:r>
              <a:rPr lang="ru-RU" sz="2600" dirty="0"/>
              <a:t> </a:t>
            </a:r>
            <a:r>
              <a:rPr lang="ru-RU" sz="2600" dirty="0" smtClean="0"/>
              <a:t>–</a:t>
            </a:r>
            <a:r>
              <a:rPr lang="en-US" sz="2600" dirty="0" smtClean="0"/>
              <a:t> the snapshot of the stack at </a:t>
            </a:r>
            <a:r>
              <a:rPr lang="en-US" sz="2600" dirty="0"/>
              <a:t>the moment of exception throwing</a:t>
            </a:r>
            <a:endParaRPr lang="ru-RU" sz="2600" dirty="0"/>
          </a:p>
          <a:p>
            <a:pPr lvl="2">
              <a:lnSpc>
                <a:spcPct val="100000"/>
              </a:lnSpc>
            </a:pPr>
            <a:r>
              <a:rPr lang="ru-RU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InnerException</a:t>
            </a:r>
            <a:r>
              <a:rPr lang="ru-RU" sz="2600" dirty="0"/>
              <a:t> – </a:t>
            </a:r>
            <a:r>
              <a:rPr lang="en-US" sz="2600" dirty="0"/>
              <a:t>exception </a:t>
            </a:r>
            <a:r>
              <a:rPr lang="en-US" sz="2600" dirty="0" smtClean="0"/>
              <a:t>caused the current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>exception </a:t>
            </a:r>
            <a:r>
              <a:rPr lang="ru-RU" sz="2600" dirty="0"/>
              <a:t>(</a:t>
            </a:r>
            <a:r>
              <a:rPr lang="en-US" sz="2600" dirty="0"/>
              <a:t>if any</a:t>
            </a:r>
            <a:r>
              <a:rPr lang="ru-RU" sz="26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7965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1386</TotalTime>
  <Words>2421</Words>
  <Application>Microsoft Office PowerPoint</Application>
  <PresentationFormat>On-screen Show (4:3)</PresentationFormat>
  <Paragraphs>460</Paragraphs>
  <Slides>38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Calibri</vt:lpstr>
      <vt:lpstr>Cambria</vt:lpstr>
      <vt:lpstr>Consolas</vt:lpstr>
      <vt:lpstr>Corbel</vt:lpstr>
      <vt:lpstr>Wingdings 2</vt:lpstr>
      <vt:lpstr>Telerik Academy</vt:lpstr>
      <vt:lpstr>Exception Handling</vt:lpstr>
      <vt:lpstr>Table of Contents</vt:lpstr>
      <vt:lpstr>What are Exceptions?</vt:lpstr>
      <vt:lpstr>What are Exceptions?</vt:lpstr>
      <vt:lpstr>Handling Exceptions</vt:lpstr>
      <vt:lpstr>Handling Exceptions</vt:lpstr>
      <vt:lpstr>Handling Exceptions – Example</vt:lpstr>
      <vt:lpstr>Handling Exceptions</vt:lpstr>
      <vt:lpstr>The System.Exception Class</vt:lpstr>
      <vt:lpstr>Exception Properties – Example</vt:lpstr>
      <vt:lpstr>Exception Properties</vt:lpstr>
      <vt:lpstr>Exception Properties (2)</vt:lpstr>
      <vt:lpstr>Exception Properties</vt:lpstr>
      <vt:lpstr>The Hierarchy of Exceptions</vt:lpstr>
      <vt:lpstr>Exception Hierarchy</vt:lpstr>
      <vt:lpstr>Types of Exceptions</vt:lpstr>
      <vt:lpstr>Handling Exceptions</vt:lpstr>
      <vt:lpstr>Find the Mistake!</vt:lpstr>
      <vt:lpstr>Handling All Exceptions</vt:lpstr>
      <vt:lpstr>Throwing Exceptions</vt:lpstr>
      <vt:lpstr>Throwing Exceptions</vt:lpstr>
      <vt:lpstr>How Exceptions Work?</vt:lpstr>
      <vt:lpstr>Using throw Keyword</vt:lpstr>
      <vt:lpstr>Re-Throwing Exceptions</vt:lpstr>
      <vt:lpstr>Throwing Exceptions – Example</vt:lpstr>
      <vt:lpstr>Throwing Exceptions</vt:lpstr>
      <vt:lpstr>Choosing the Exception Type</vt:lpstr>
      <vt:lpstr>Using Try-Finally Blocks</vt:lpstr>
      <vt:lpstr>The try-finally Statement</vt:lpstr>
      <vt:lpstr>try-finally – Example</vt:lpstr>
      <vt:lpstr>Try-Finally</vt:lpstr>
      <vt:lpstr>Exceptions: Best Practices</vt:lpstr>
      <vt:lpstr>Exceptions – Best Practices </vt:lpstr>
      <vt:lpstr>Exceptions – Best Practices  (2)</vt:lpstr>
      <vt:lpstr>Exceptions – Best Practices (3)</vt:lpstr>
      <vt:lpstr>Summary</vt:lpstr>
      <vt:lpstr>Exceptions Handling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Handling</dc:title>
  <dc:subject>Telerik Software Academy</dc:subject>
  <dc:creator>Svetlin Nakov</dc:creator>
  <cp:keywords>exceptions, exception handling, C#, C# course, programming, telerik software academy, free courses for developers</cp:keywords>
  <cp:lastModifiedBy>Nikolay</cp:lastModifiedBy>
  <cp:revision>314</cp:revision>
  <dcterms:created xsi:type="dcterms:W3CDTF">2007-12-08T16:03:35Z</dcterms:created>
  <dcterms:modified xsi:type="dcterms:W3CDTF">2015-02-23T12:15:13Z</dcterms:modified>
  <cp:category>software engineering</cp:category>
</cp:coreProperties>
</file>