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3"/>
  </p:notesMasterIdLst>
  <p:handoutMasterIdLst>
    <p:handoutMasterId r:id="rId54"/>
  </p:handoutMasterIdLst>
  <p:sldIdLst>
    <p:sldId id="320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83" r:id="rId51"/>
    <p:sldId id="333" r:id="rId5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103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2/12/2015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93229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2E1BCC-A206-4C63-A6D2-1CD4D7278DD8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71848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2E1BCC-A206-4C63-A6D2-1CD4D7278DD8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98714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AAA9F8-CCF5-4E25-AD2C-8F006C88416B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2570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150EBD-32F7-4C9C-8BCB-C281C3A399FB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8164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150EBD-32F7-4C9C-8BCB-C281C3A399FB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2875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76B48-857F-4E3A-B30D-EFD8DEDF63DB}" type="slidenum">
              <a:rPr lang="en-US"/>
              <a:pPr/>
              <a:t>49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52175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8236FC-7460-47B5-8E5C-2AF21A4EC573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848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11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C72624-484E-4601-9E8A-6AA48CB11F9F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0883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D9BFAF-F0A8-4538-B3A2-9F2173835623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6354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D9BFAF-F0A8-4538-B3A2-9F2173835623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15287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98A618-929C-404A-86C7-6B369336850D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0653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CE93A6-FA01-421A-9A1A-9D030E5B8DE9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53487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E64494-E13B-4300-AA68-72227FFCA007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93927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79365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academy.telerik.com/" TargetMode="External"/><Relationship Id="rId3" Type="http://schemas.openxmlformats.org/officeDocument/2006/relationships/hyperlink" Target="http://csharpfundamentals.telerik.com/" TargetMode="Externa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3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229600" cy="1524000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17080"/>
            <a:ext cx="8229600" cy="569120"/>
          </a:xfrm>
        </p:spPr>
        <p:txBody>
          <a:bodyPr/>
          <a:lstStyle/>
          <a:p>
            <a:r>
              <a:rPr lang="en-US" dirty="0"/>
              <a:t>Subroutines in Computer Programming</a:t>
            </a:r>
          </a:p>
        </p:txBody>
      </p:sp>
      <p:sp>
        <p:nvSpPr>
          <p:cNvPr id="12" name="TextBox 10"/>
          <p:cNvSpPr txBox="1"/>
          <p:nvPr/>
        </p:nvSpPr>
        <p:spPr>
          <a:xfrm rot="21402176">
            <a:off x="694595" y="764942"/>
            <a:ext cx="541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  <a:hlinkClick r:id="rId3"/>
              </a:rPr>
              <a:t>http://csharpfundamentals.telerik.com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19" name="Picture 18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1544" y="511628"/>
            <a:ext cx="1690210" cy="1611475"/>
          </a:xfrm>
          <a:prstGeom prst="rect">
            <a:avLst/>
          </a:prstGeom>
        </p:spPr>
      </p:pic>
      <p:pic>
        <p:nvPicPr>
          <p:cNvPr id="20" name="Picture 2" descr="http://www.iskouk.org/images/digital_brain.png"/>
          <p:cNvPicPr>
            <a:picLocks noChangeAspect="1" noChangeArrowheads="1"/>
          </p:cNvPicPr>
          <p:nvPr/>
        </p:nvPicPr>
        <p:blipFill>
          <a:blip r:embed="rId5" cstate="screen">
            <a:lum bright="10000" contrast="20000"/>
          </a:blip>
          <a:srcRect/>
          <a:stretch>
            <a:fillRect/>
          </a:stretch>
        </p:blipFill>
        <p:spPr bwMode="auto">
          <a:xfrm>
            <a:off x="4267200" y="4495800"/>
            <a:ext cx="4363496" cy="1848896"/>
          </a:xfrm>
          <a:prstGeom prst="roundRect">
            <a:avLst>
              <a:gd name="adj" fmla="val 12080"/>
            </a:avLst>
          </a:prstGeom>
          <a:noFill/>
          <a:effectLst>
            <a:softEdge rad="31750"/>
          </a:effec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50229" y="4617775"/>
            <a:ext cx="1476780" cy="161103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" descr="http://blogs.aspect.com/wp-content/uploads/2009/09/Building-Blocks1.JPG"/>
          <p:cNvPicPr>
            <a:picLocks noChangeAspect="1" noChangeArrowheads="1"/>
          </p:cNvPicPr>
          <p:nvPr/>
        </p:nvPicPr>
        <p:blipFill>
          <a:blip r:embed="rId7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0328255" flipH="1">
            <a:off x="896794" y="1372758"/>
            <a:ext cx="2464098" cy="1871306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13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4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8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C# Fundamentals – Part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dirty="0" smtClean="0"/>
              <a:t>Calling Methods</a:t>
            </a:r>
            <a:endParaRPr lang="en-US" dirty="0"/>
          </a:p>
        </p:txBody>
      </p:sp>
      <p:pic>
        <p:nvPicPr>
          <p:cNvPr id="31746" name="Picture 2" descr="http://www.launchlab.co.uk/manager/tinymce/jscripts/tiny_mce/plugins/imagemanager/files/keyboard1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438400" y="3200400"/>
            <a:ext cx="4267200" cy="2362200"/>
          </a:xfrm>
          <a:prstGeom prst="roundRect">
            <a:avLst>
              <a:gd name="adj" fmla="val 8159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24745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</a:t>
            </a:r>
            <a:r>
              <a:rPr lang="en-US" dirty="0" smtClean="0"/>
              <a:t>Methods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call a method, simply </a:t>
            </a:r>
            <a:r>
              <a:rPr lang="en-US" dirty="0" smtClean="0"/>
              <a:t>use:</a:t>
            </a:r>
            <a:endParaRPr lang="en-US" dirty="0"/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method’s name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Parentheses </a:t>
            </a:r>
            <a:r>
              <a:rPr lang="en-US" dirty="0"/>
              <a:t>(don’t forget them!)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semicolon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 smtClean="0"/>
              <a:t>)</a:t>
            </a:r>
            <a:endParaRPr lang="en-US" dirty="0"/>
          </a:p>
          <a:p>
            <a:pPr lvl="1">
              <a:buFontTx/>
              <a:buNone/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This will execute the code in the method’s </a:t>
            </a:r>
            <a:r>
              <a:rPr lang="en-US" dirty="0" smtClean="0"/>
              <a:t>body and will result in printing the following: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685800" y="3581400"/>
            <a:ext cx="769620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PrintLogo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79450" y="5548996"/>
            <a:ext cx="7696200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Telerik Corp.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8" name="Picture 4" descr="http://cs.astronomy.com/asycs/blogs/astronomy/Spacecraft/blog_usa193-launch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934200" y="1143000"/>
            <a:ext cx="1768247" cy="2209800"/>
          </a:xfrm>
          <a:prstGeom prst="roundRect">
            <a:avLst>
              <a:gd name="adj" fmla="val 6492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54473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Calling Methods (2)</a:t>
            </a:r>
            <a:endParaRPr lang="bg-BG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method can be called from:</a:t>
            </a:r>
          </a:p>
          <a:p>
            <a:pPr lvl="1"/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Main()</a:t>
            </a:r>
            <a:r>
              <a:rPr lang="en-US" dirty="0"/>
              <a:t> method</a:t>
            </a:r>
          </a:p>
          <a:p>
            <a:pPr lvl="1">
              <a:spcBef>
                <a:spcPct val="30000"/>
              </a:spcBef>
            </a:pPr>
            <a:endParaRPr lang="en-US" dirty="0"/>
          </a:p>
          <a:p>
            <a:pPr lvl="1">
              <a:spcBef>
                <a:spcPct val="30000"/>
              </a:spcBef>
            </a:pPr>
            <a:endParaRPr lang="en-US" dirty="0"/>
          </a:p>
          <a:p>
            <a:pPr lvl="1"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 smtClean="0"/>
              <a:t>Any </a:t>
            </a:r>
            <a:r>
              <a:rPr lang="en-US" dirty="0"/>
              <a:t>other method</a:t>
            </a:r>
          </a:p>
          <a:p>
            <a:pPr lvl="1"/>
            <a:r>
              <a:rPr lang="en-US" dirty="0"/>
              <a:t>Itself </a:t>
            </a:r>
            <a:r>
              <a:rPr lang="en-US" dirty="0" smtClean="0"/>
              <a:t>(process known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recursion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898525" y="2362200"/>
            <a:ext cx="7345363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PrintLogo();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7825" name="Picture 1" descr="C:\Trash\rocket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400800" y="1447800"/>
            <a:ext cx="2133600" cy="2133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052680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3886200"/>
            <a:ext cx="5321302" cy="1244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Declaring and Calling Methods</a:t>
            </a:r>
            <a:endParaRPr lang="bg-BG" dirty="0"/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823876" y="5569549"/>
            <a:ext cx="7481924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76802" name="Picture 2" descr="http://heasarc.gsfc.nasa.gov/Images/spartan/sts51g_launch.gif"/>
          <p:cNvPicPr>
            <a:picLocks noChangeAspect="1" noChangeArrowheads="1"/>
          </p:cNvPicPr>
          <p:nvPr/>
        </p:nvPicPr>
        <p:blipFill>
          <a:blip r:embed="rId3" cstate="screen">
            <a:lum bright="10000"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3715" y="1066800"/>
            <a:ext cx="2828685" cy="2209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6804" name="Picture 4" descr="http://msnbcmedia2.msn.com/j/msnbc/Components/Photo_StoryLevel/071204/071204_shuttle_vlg6p.widec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295400" y="1066800"/>
            <a:ext cx="2838450" cy="2209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27791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126224"/>
            <a:ext cx="7454902" cy="1244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Methods with Parameters</a:t>
            </a:r>
            <a:endParaRPr lang="bg-BG" dirty="0"/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823876" y="2209800"/>
            <a:ext cx="7481924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Passing Parameters and Returning Values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5604" name="Picture 4" descr="http://www.chemistry-software.com/images/data/datan/datan3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55543">
            <a:off x="1589098" y="2743915"/>
            <a:ext cx="5884924" cy="3539297"/>
          </a:xfrm>
          <a:prstGeom prst="rect">
            <a:avLst/>
          </a:prstGeom>
          <a:noFill/>
          <a:effectLst/>
          <a:scene3d>
            <a:camera prst="perspectiveRelaxedModerately">
              <a:rot lat="19527276" lon="730227" rev="21181647"/>
            </a:camera>
            <a:lightRig rig="soft" dir="t"/>
          </a:scene3d>
          <a:sp3d prstMaterial="matte"/>
        </p:spPr>
      </p:pic>
    </p:spTree>
    <p:extLst>
      <p:ext uri="{BB962C8B-B14F-4D97-AF65-F5344CB8AC3E}">
        <p14:creationId xmlns:p14="http://schemas.microsoft.com/office/powerpoint/2010/main" val="985976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 Parameters</a:t>
            </a:r>
            <a:endParaRPr lang="bg-BG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000"/>
              </a:lnSpc>
            </a:pPr>
            <a:r>
              <a:rPr lang="en-US" dirty="0"/>
              <a:t>To pass </a:t>
            </a:r>
            <a:r>
              <a:rPr lang="en-US" dirty="0" smtClean="0"/>
              <a:t>information </a:t>
            </a:r>
            <a:r>
              <a:rPr lang="en-US" dirty="0"/>
              <a:t>to a method, you can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parameters </a:t>
            </a:r>
            <a:r>
              <a:rPr lang="en-US" dirty="0" smtClean="0"/>
              <a:t>(also known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arguments</a:t>
            </a:r>
            <a:r>
              <a:rPr lang="en-US" dirty="0" smtClean="0"/>
              <a:t>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ts val="4000"/>
              </a:lnSpc>
            </a:pPr>
            <a:r>
              <a:rPr lang="en-US" dirty="0"/>
              <a:t>You can pass zero or several </a:t>
            </a:r>
            <a:r>
              <a:rPr lang="en-US" dirty="0" smtClean="0"/>
              <a:t>input values</a:t>
            </a:r>
            <a:endParaRPr lang="en-US" dirty="0"/>
          </a:p>
          <a:p>
            <a:pPr lvl="1">
              <a:lnSpc>
                <a:spcPts val="4000"/>
              </a:lnSpc>
            </a:pPr>
            <a:r>
              <a:rPr lang="en-US" dirty="0"/>
              <a:t>You can pass values of different </a:t>
            </a:r>
            <a:r>
              <a:rPr lang="en-US" dirty="0" smtClean="0"/>
              <a:t>types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Each parameter has name and type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Parameters are assigned to particular values when the method is called</a:t>
            </a:r>
            <a:endParaRPr lang="en-US" dirty="0"/>
          </a:p>
          <a:p>
            <a:pPr>
              <a:lnSpc>
                <a:spcPts val="4000"/>
              </a:lnSpc>
            </a:pPr>
            <a:r>
              <a:rPr lang="en-US" dirty="0" smtClean="0"/>
              <a:t>Parameters can change </a:t>
            </a:r>
            <a:r>
              <a:rPr lang="en-US" dirty="0"/>
              <a:t>the </a:t>
            </a:r>
            <a:r>
              <a:rPr lang="en-US" dirty="0" smtClean="0"/>
              <a:t>method behavior depending on the passed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48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Defining and Using </a:t>
            </a:r>
            <a:br>
              <a:rPr lang="en-US" dirty="0"/>
            </a:br>
            <a:r>
              <a:rPr lang="en-US" dirty="0"/>
              <a:t>Method Parameters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4419600"/>
            <a:ext cx="8496300" cy="20891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Method’s behavior depends on its parameters</a:t>
            </a:r>
          </a:p>
          <a:p>
            <a:pPr>
              <a:lnSpc>
                <a:spcPct val="85000"/>
              </a:lnSpc>
            </a:pPr>
            <a:r>
              <a:rPr lang="en-US" dirty="0"/>
              <a:t>Parameters can be of any type</a:t>
            </a:r>
          </a:p>
          <a:p>
            <a:pPr lvl="1">
              <a:lnSpc>
                <a:spcPct val="85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, etc.</a:t>
            </a:r>
          </a:p>
          <a:p>
            <a:pPr lvl="1">
              <a:lnSpc>
                <a:spcPct val="85000"/>
              </a:lnSpc>
            </a:pPr>
            <a:r>
              <a:rPr lang="en-US" sz="2800" dirty="0" smtClean="0"/>
              <a:t>Arrays (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dirty="0" smtClean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double[]</a:t>
            </a:r>
            <a:r>
              <a:rPr lang="en-US" sz="2800" dirty="0"/>
              <a:t>, etc.)</a:t>
            </a:r>
            <a:endParaRPr lang="bg-BG" sz="28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755650" y="1344613"/>
            <a:ext cx="7561263" cy="28447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PrintSign(int number)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(number &gt; 0)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Console.WriteLine("Positive");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(number &lt; 0)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Console.WriteLine("Negative");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Console.WriteLine("Zero");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3730" name="Picture 2" descr="http://www.siue.edu/business/cli/img/blueprint__hardhat__hand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553200" y="1219200"/>
            <a:ext cx="1943100" cy="1295400"/>
          </a:xfrm>
          <a:prstGeom prst="roundRect">
            <a:avLst>
              <a:gd name="adj" fmla="val 9686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694083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Defining and Using </a:t>
            </a:r>
            <a:br>
              <a:rPr lang="en-US" dirty="0"/>
            </a:br>
            <a:r>
              <a:rPr lang="en-US" dirty="0"/>
              <a:t>Method Parameters (2)</a:t>
            </a:r>
            <a:endParaRPr lang="bg-BG" dirty="0"/>
          </a:p>
        </p:txBody>
      </p:sp>
      <p:sp>
        <p:nvSpPr>
          <p:cNvPr id="5396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r>
              <a:rPr lang="en-US" dirty="0" smtClean="0"/>
              <a:t>Methods can have as many parameters as needed: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The following </a:t>
            </a:r>
            <a:r>
              <a:rPr lang="en-US" dirty="0"/>
              <a:t>syntax is </a:t>
            </a:r>
            <a:r>
              <a:rPr lang="en-US" dirty="0" smtClean="0"/>
              <a:t>not valid</a:t>
            </a:r>
            <a:r>
              <a:rPr lang="en-US" dirty="0"/>
              <a:t>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39652" name="Rectangle 4"/>
          <p:cNvSpPr>
            <a:spLocks noChangeArrowheads="1"/>
          </p:cNvSpPr>
          <p:nvPr/>
        </p:nvSpPr>
        <p:spPr bwMode="auto">
          <a:xfrm>
            <a:off x="611188" y="2438400"/>
            <a:ext cx="7847012" cy="24263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PrintMax(float number1, float number2)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float max = number1;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(number2 &gt; number1)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max = number2;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("Maximal number: {0}", max);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39655" name="Rectangle 7"/>
          <p:cNvSpPr>
            <a:spLocks noChangeArrowheads="1"/>
          </p:cNvSpPr>
          <p:nvPr/>
        </p:nvSpPr>
        <p:spPr bwMode="auto">
          <a:xfrm>
            <a:off x="611188" y="5888345"/>
            <a:ext cx="7847012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1800" b="1" noProof="1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PrintMax(float number1, number2)</a:t>
            </a:r>
            <a:endParaRPr lang="en-US" sz="1800" b="1" noProof="1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9356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Calling Methods</a:t>
            </a:r>
            <a:br>
              <a:rPr lang="en-US" dirty="0"/>
            </a:br>
            <a:r>
              <a:rPr lang="en-US" dirty="0"/>
              <a:t>with Parameters</a:t>
            </a:r>
            <a:endParaRPr lang="bg-BG" dirty="0"/>
          </a:p>
        </p:txBody>
      </p:sp>
      <p:sp>
        <p:nvSpPr>
          <p:cNvPr id="5785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To call a method and pass values to its parameters: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Use the </a:t>
            </a:r>
            <a:r>
              <a:rPr lang="en-US" dirty="0"/>
              <a:t>method’s name, followed by a list of expressions for each parameter</a:t>
            </a:r>
          </a:p>
          <a:p>
            <a:pPr>
              <a:lnSpc>
                <a:spcPts val="3600"/>
              </a:lnSpc>
            </a:pPr>
            <a:r>
              <a:rPr lang="en-US" dirty="0"/>
              <a:t>Examples: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78564" name="Rectangle 4"/>
          <p:cNvSpPr>
            <a:spLocks noChangeArrowheads="1"/>
          </p:cNvSpPr>
          <p:nvPr/>
        </p:nvSpPr>
        <p:spPr bwMode="auto">
          <a:xfrm>
            <a:off x="755650" y="4114800"/>
            <a:ext cx="7561263" cy="2222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PrintSign(-5);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PrintSign(balance);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PrintSign(2+3);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PrintMax(100, 200);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PrintMax(oldQuantity * 1.5, quantity * 2);</a:t>
            </a:r>
          </a:p>
        </p:txBody>
      </p:sp>
      <p:pic>
        <p:nvPicPr>
          <p:cNvPr id="71681" name="Picture 1" descr="C:\Trash\crane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096000" y="3810000"/>
            <a:ext cx="2381250" cy="1581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0654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Calling Methods</a:t>
            </a:r>
            <a:br>
              <a:rPr lang="en-US" dirty="0" smtClean="0"/>
            </a:br>
            <a:r>
              <a:rPr lang="en-US" dirty="0" smtClean="0"/>
              <a:t>with Parameters (2)</a:t>
            </a:r>
            <a:endParaRPr lang="bg-BG" dirty="0"/>
          </a:p>
        </p:txBody>
      </p:sp>
      <p:sp>
        <p:nvSpPr>
          <p:cNvPr id="5795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686800" cy="5257800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/>
              <a:t>Expressions must be of the same type </a:t>
            </a:r>
            <a:r>
              <a:rPr lang="en-US" dirty="0" smtClean="0"/>
              <a:t>as method’s </a:t>
            </a:r>
            <a:r>
              <a:rPr lang="en-US" dirty="0"/>
              <a:t>parameters (or compatible)</a:t>
            </a:r>
          </a:p>
          <a:p>
            <a:pPr lvl="1">
              <a:lnSpc>
                <a:spcPts val="4000"/>
              </a:lnSpc>
            </a:pPr>
            <a:r>
              <a:rPr lang="en-US" dirty="0"/>
              <a:t>If the method requires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/>
              <a:t> expression, you can pass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 instead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ts val="4000"/>
              </a:lnSpc>
            </a:pPr>
            <a:r>
              <a:rPr lang="en-US" dirty="0"/>
              <a:t>Use the same order like in method declaration</a:t>
            </a:r>
          </a:p>
          <a:p>
            <a:pPr>
              <a:lnSpc>
                <a:spcPts val="4000"/>
              </a:lnSpc>
            </a:pPr>
            <a:r>
              <a:rPr lang="en-US" dirty="0"/>
              <a:t>For methods with no parameters do not forget the parentheses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798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530850"/>
          </a:xfrm>
        </p:spPr>
        <p:txBody>
          <a:bodyPr/>
          <a:lstStyle/>
          <a:p>
            <a:pPr marL="452438" indent="-452438">
              <a:lnSpc>
                <a:spcPts val="4000"/>
              </a:lnSpc>
              <a:buFontTx/>
              <a:buAutoNum type="arabicPeriod"/>
              <a:tabLst/>
            </a:pPr>
            <a:r>
              <a:rPr lang="en-US" dirty="0"/>
              <a:t>Using Methods</a:t>
            </a:r>
          </a:p>
          <a:p>
            <a:pPr marL="712788" lvl="1" indent="-350838">
              <a:lnSpc>
                <a:spcPts val="4000"/>
              </a:lnSpc>
            </a:pPr>
            <a:r>
              <a:rPr lang="en-US" dirty="0"/>
              <a:t>What is a Method? Why to Use </a:t>
            </a:r>
            <a:r>
              <a:rPr lang="en-US" dirty="0" smtClean="0"/>
              <a:t>Methods?</a:t>
            </a:r>
            <a:endParaRPr lang="en-US" dirty="0"/>
          </a:p>
          <a:p>
            <a:pPr marL="712788" lvl="1" indent="-350838">
              <a:lnSpc>
                <a:spcPts val="4000"/>
              </a:lnSpc>
            </a:pPr>
            <a:r>
              <a:rPr lang="en-US" dirty="0"/>
              <a:t>Declaring and Creating Methods</a:t>
            </a:r>
          </a:p>
          <a:p>
            <a:pPr marL="712788" lvl="1" indent="-350838">
              <a:lnSpc>
                <a:spcPts val="4000"/>
              </a:lnSpc>
            </a:pPr>
            <a:r>
              <a:rPr lang="en-US" dirty="0" smtClean="0"/>
              <a:t>Calling </a:t>
            </a:r>
            <a:r>
              <a:rPr lang="en-US" dirty="0"/>
              <a:t>Methods</a:t>
            </a:r>
          </a:p>
          <a:p>
            <a:pPr marL="452438" indent="-45243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Methods </a:t>
            </a:r>
            <a:r>
              <a:rPr lang="en-US" dirty="0"/>
              <a:t>with Parameters</a:t>
            </a:r>
          </a:p>
          <a:p>
            <a:pPr marL="712788" lvl="1" indent="-350838">
              <a:lnSpc>
                <a:spcPts val="4000"/>
              </a:lnSpc>
            </a:pPr>
            <a:r>
              <a:rPr lang="en-US" dirty="0"/>
              <a:t>Passing Parameters</a:t>
            </a:r>
          </a:p>
          <a:p>
            <a:pPr marL="712788" lvl="1" indent="-350838">
              <a:lnSpc>
                <a:spcPts val="4000"/>
              </a:lnSpc>
            </a:pPr>
            <a:r>
              <a:rPr lang="en-US" dirty="0"/>
              <a:t>Returning Values</a:t>
            </a:r>
          </a:p>
          <a:p>
            <a:pPr marL="452438" indent="-45243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Best </a:t>
            </a:r>
            <a:r>
              <a:rPr lang="en-US" dirty="0"/>
              <a:t>Practices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4338" name="Picture 2" descr="http://nextlevelworkshop.com/assets/images/books4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324600" y="3657600"/>
            <a:ext cx="2244558" cy="278130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8159200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ChangeArrowheads="1"/>
          </p:cNvSpPr>
          <p:nvPr/>
        </p:nvSpPr>
        <p:spPr bwMode="auto">
          <a:xfrm>
            <a:off x="1057275" y="3926574"/>
            <a:ext cx="3730626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73062" y="2209800"/>
            <a:ext cx="5113338" cy="14732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Using Methods With Parameters</a:t>
            </a:r>
            <a:endParaRPr lang="bg-BG" dirty="0"/>
          </a:p>
        </p:txBody>
      </p:sp>
      <p:pic>
        <p:nvPicPr>
          <p:cNvPr id="69634" name="Picture 2" descr="http://craneuniverse.com/building&amp;tower-crane-s.jpg"/>
          <p:cNvPicPr>
            <a:picLocks noChangeAspect="1" noChangeArrowheads="1"/>
          </p:cNvPicPr>
          <p:nvPr/>
        </p:nvPicPr>
        <p:blipFill>
          <a:blip r:embed="rId3" cstate="screen">
            <a:lum bright="10000" contrast="30000"/>
          </a:blip>
          <a:srcRect/>
          <a:stretch>
            <a:fillRect/>
          </a:stretch>
        </p:blipFill>
        <p:spPr bwMode="auto">
          <a:xfrm>
            <a:off x="5741670" y="2057400"/>
            <a:ext cx="2935605" cy="4381500"/>
          </a:xfrm>
          <a:prstGeom prst="roundRect">
            <a:avLst>
              <a:gd name="adj" fmla="val 722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0047785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Methods Parameters – Example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12356" name="Rectangle 4"/>
          <p:cNvSpPr>
            <a:spLocks noChangeArrowheads="1"/>
          </p:cNvSpPr>
          <p:nvPr/>
        </p:nvSpPr>
        <p:spPr bwMode="auto">
          <a:xfrm>
            <a:off x="631825" y="1168598"/>
            <a:ext cx="7902575" cy="52322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PrintSign(int number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&gt; 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number {0}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(number &lt; 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number {0}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number {0}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zero.", number);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PrintMax(float number1,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number2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float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number1;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(number2 &gt; number1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max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number2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("Maximal number: {0}", max);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9473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ChangeArrowheads="1"/>
          </p:cNvSpPr>
          <p:nvPr/>
        </p:nvSpPr>
        <p:spPr bwMode="auto">
          <a:xfrm>
            <a:off x="1277937" y="2755900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0" y="1828800"/>
            <a:ext cx="77898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Method Parameters</a:t>
            </a:r>
            <a:endParaRPr lang="bg-BG" dirty="0"/>
          </a:p>
        </p:txBody>
      </p:sp>
      <p:pic>
        <p:nvPicPr>
          <p:cNvPr id="66562" name="Picture 2" descr="http://www.propertyoz.com.au/library/construction_cran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90800" y="3657600"/>
            <a:ext cx="3838576" cy="2362200"/>
          </a:xfrm>
          <a:prstGeom prst="roundRect">
            <a:avLst>
              <a:gd name="adj" fmla="val 8159"/>
            </a:avLst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189593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Months – Example</a:t>
            </a:r>
            <a:endParaRPr lang="bg-BG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066800"/>
            <a:ext cx="8569325" cy="5329238"/>
          </a:xfrm>
        </p:spPr>
        <p:txBody>
          <a:bodyPr/>
          <a:lstStyle/>
          <a:p>
            <a:r>
              <a:rPr lang="en-US" dirty="0"/>
              <a:t>Display the period between two months in a user-friendly way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609600" y="2347913"/>
            <a:ext cx="7924799" cy="40243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MonthsExample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SayMonth(int month)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monthNames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string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{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January", "February", "March",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"April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"May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June", "July",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August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September", "October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"November", "December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"};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Console.Write(monthNames[month-1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algn="r"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i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(the example continues)</a:t>
            </a:r>
            <a:endParaRPr lang="en-US" sz="1600" b="1" i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542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Months – Example (2)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609600" y="1219200"/>
            <a:ext cx="7848600" cy="5069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SayPeriod(int startMonth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endMonth)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period = endMonth - startMonth;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(period &lt; 0)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period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period + 12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From December to January the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period is 1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month, not -11!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("There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 {0} + months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period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SayMonth(startMonth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 to ");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SayMonth(endMonth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157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ChangeArrowheads="1"/>
          </p:cNvSpPr>
          <p:nvPr/>
        </p:nvSpPr>
        <p:spPr bwMode="auto">
          <a:xfrm>
            <a:off x="1517649" y="2955024"/>
            <a:ext cx="252095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9536" y="1988149"/>
            <a:ext cx="2811464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Months</a:t>
            </a:r>
            <a:endParaRPr lang="bg-BG" dirty="0"/>
          </a:p>
        </p:txBody>
      </p:sp>
      <p:pic>
        <p:nvPicPr>
          <p:cNvPr id="62466" name="Picture 2" descr="http://www.cwuce.org/wine-education/images/calendar%20icon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71219">
            <a:off x="4781957" y="2648357"/>
            <a:ext cx="3533775" cy="3533775"/>
          </a:xfrm>
          <a:prstGeom prst="roundRect">
            <a:avLst>
              <a:gd name="adj" fmla="val 5009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034738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Triangle – Example</a:t>
            </a:r>
            <a:endParaRPr lang="bg-BG" dirty="0"/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/>
              <a:t>a program </a:t>
            </a:r>
            <a:r>
              <a:rPr lang="en-US" dirty="0" smtClean="0"/>
              <a:t>for printing </a:t>
            </a:r>
            <a:r>
              <a:rPr lang="en-US" dirty="0"/>
              <a:t>triangles as shown below: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	1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1	1 2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1 2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1 2 3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bg-BG" sz="2400" dirty="0">
                <a:latin typeface="Consolas" pitchFamily="49" charset="0"/>
                <a:cs typeface="Consolas" pitchFamily="49" charset="0"/>
              </a:rPr>
              <a:t>2 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2 3 4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bg-BG" sz="2400" dirty="0">
                <a:latin typeface="Consolas" pitchFamily="49" charset="0"/>
                <a:cs typeface="Consolas" pitchFamily="49" charset="0"/>
              </a:rPr>
              <a:t>2 3 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2 3 4 5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n=5  </a:t>
            </a:r>
            <a:r>
              <a:rPr lang="en-US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bg-BG" sz="2400" dirty="0">
                <a:latin typeface="Consolas" pitchFamily="49" charset="0"/>
                <a:cs typeface="Consolas" pitchFamily="49" charset="0"/>
              </a:rPr>
              <a:t>2 3 4 5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    n=6  </a:t>
            </a:r>
            <a:r>
              <a:rPr lang="en-US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	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2 3 4 5 6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bg-BG" sz="2400" dirty="0">
                <a:latin typeface="Consolas" pitchFamily="49" charset="0"/>
                <a:cs typeface="Consolas" pitchFamily="49" charset="0"/>
              </a:rPr>
              <a:t>2 3 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2 3 4 5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bg-BG" sz="2400" dirty="0">
                <a:latin typeface="Consolas" pitchFamily="49" charset="0"/>
                <a:cs typeface="Consolas" pitchFamily="49" charset="0"/>
              </a:rPr>
              <a:t>2 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2 3 4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1 2	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	1 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2357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Printing Triangle – Example</a:t>
            </a:r>
            <a:endParaRPr lang="bg-BG"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75491" name="Rectangle 3"/>
          <p:cNvSpPr>
            <a:spLocks noChangeArrowheads="1"/>
          </p:cNvSpPr>
          <p:nvPr/>
        </p:nvSpPr>
        <p:spPr bwMode="auto">
          <a:xfrm>
            <a:off x="692150" y="1089884"/>
            <a:ext cx="7766050" cy="52604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int.Parse(Console.ReadLine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ts val="23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= 1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&lt;= n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PrintLine(1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= n-1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&gt;= 1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line-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PrintLine(1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PrintLine(int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end)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start; i &lt;= end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 {0}", i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3856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38155">
            <a:off x="457200" y="4607267"/>
            <a:ext cx="8229600" cy="685800"/>
          </a:xfrm>
        </p:spPr>
        <p:txBody>
          <a:bodyPr/>
          <a:lstStyle/>
          <a:p>
            <a:r>
              <a:rPr lang="en-US" dirty="0" smtClean="0"/>
              <a:t>Printing Triangle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38155">
            <a:off x="457200" y="5333546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6626" name="Picture 2" descr="http://media.log-in.ru/i/triangle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748528" y="832598"/>
            <a:ext cx="2633472" cy="2438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6628" name="Picture 4" descr="http://www.legobilliards.com.cn/pool_table_product/Triangles/TR0411A-D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63460" y="1670798"/>
            <a:ext cx="307994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8188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Parameters</a:t>
            </a:r>
            <a:endParaRPr lang="bg-BG" dirty="0"/>
          </a:p>
        </p:txBody>
      </p:sp>
      <p:sp>
        <p:nvSpPr>
          <p:cNvPr id="5437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3000" dirty="0" smtClean="0"/>
              <a:t>C# 4.0 supports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optional parameters </a:t>
            </a:r>
            <a:r>
              <a:rPr lang="en-US" sz="3000" dirty="0" smtClean="0"/>
              <a:t>with default values assigned at their declaration:</a:t>
            </a:r>
          </a:p>
          <a:p>
            <a:pPr>
              <a:spcBef>
                <a:spcPts val="1200"/>
              </a:spcBef>
            </a:pPr>
            <a:endParaRPr lang="en-US" sz="3000" dirty="0" smtClean="0"/>
          </a:p>
          <a:p>
            <a:pPr>
              <a:spcBef>
                <a:spcPts val="1200"/>
              </a:spcBef>
            </a:pPr>
            <a:endParaRPr lang="en-US" sz="3000" dirty="0" smtClean="0"/>
          </a:p>
          <a:p>
            <a:pPr>
              <a:spcBef>
                <a:spcPts val="1200"/>
              </a:spcBef>
            </a:pPr>
            <a:endParaRPr lang="en-US" sz="3000" dirty="0" smtClean="0"/>
          </a:p>
          <a:p>
            <a:pPr>
              <a:spcBef>
                <a:spcPts val="2400"/>
              </a:spcBef>
            </a:pPr>
            <a:r>
              <a:rPr lang="en-US" sz="3000" dirty="0" smtClean="0"/>
              <a:t>The above method can be called in several ways:</a:t>
            </a:r>
            <a:endParaRPr lang="bg-BG" sz="30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5650" y="2184400"/>
            <a:ext cx="7550150" cy="21570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PrintNumbers(int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 = 0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 = 100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start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&lt;= end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", i);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0" y="5153561"/>
            <a:ext cx="7550150" cy="12721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PrintNumbers(5, 10);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PrintNumbers(15);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PrintNumbers();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PrintNumbers(end: 40, start: 35);</a:t>
            </a:r>
          </a:p>
        </p:txBody>
      </p:sp>
    </p:spTree>
    <p:extLst>
      <p:ext uri="{BB962C8B-B14F-4D97-AF65-F5344CB8AC3E}">
        <p14:creationId xmlns:p14="http://schemas.microsoft.com/office/powerpoint/2010/main" val="11697806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Method?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000"/>
              </a:lnSpc>
            </a:pP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</a:t>
            </a:r>
            <a:r>
              <a:rPr lang="en-US" dirty="0"/>
              <a:t> is a kind of building block that solves a small problem</a:t>
            </a:r>
          </a:p>
          <a:p>
            <a:pPr lvl="1">
              <a:lnSpc>
                <a:spcPts val="4000"/>
              </a:lnSpc>
            </a:pPr>
            <a:r>
              <a:rPr lang="en-US" dirty="0"/>
              <a:t>A piece of code that has a name and can be called from the other </a:t>
            </a:r>
            <a:r>
              <a:rPr lang="en-US" dirty="0" smtClean="0"/>
              <a:t>code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Can take parameters and return a value</a:t>
            </a:r>
            <a:endParaRPr lang="en-US" dirty="0"/>
          </a:p>
          <a:p>
            <a:pPr>
              <a:lnSpc>
                <a:spcPts val="4000"/>
              </a:lnSpc>
            </a:pPr>
            <a:r>
              <a:rPr lang="en-US" dirty="0"/>
              <a:t>Methods allow programmers to construct large programs from simple pieces</a:t>
            </a:r>
          </a:p>
          <a:p>
            <a:pPr>
              <a:lnSpc>
                <a:spcPts val="4000"/>
              </a:lnSpc>
            </a:pPr>
            <a:r>
              <a:rPr lang="en-US" dirty="0"/>
              <a:t>Methods are also known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functions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procedures</a:t>
            </a:r>
            <a:r>
              <a:rPr lang="en-US" dirty="0" smtClean="0"/>
              <a:t>,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subroutines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2290" name="Picture 2" descr="http://business.glam.ac.uk/media/files/photos/building-block-green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315200" y="5257800"/>
            <a:ext cx="1524000" cy="1292831"/>
          </a:xfrm>
          <a:prstGeom prst="roundRect">
            <a:avLst>
              <a:gd name="adj" fmla="val 753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9387457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104" y="5105400"/>
            <a:ext cx="8229600" cy="609599"/>
          </a:xfrm>
        </p:spPr>
        <p:txBody>
          <a:bodyPr/>
          <a:lstStyle/>
          <a:p>
            <a:r>
              <a:rPr lang="en-US" dirty="0" smtClean="0"/>
              <a:t>Optional Parameters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7104" y="5755479"/>
            <a:ext cx="8229600" cy="4929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524000" y="1135041"/>
            <a:ext cx="6071720" cy="3487866"/>
          </a:xfrm>
          <a:prstGeom prst="roundRect">
            <a:avLst>
              <a:gd name="adj" fmla="val 2953"/>
            </a:avLst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148507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24000"/>
            <a:ext cx="5113337" cy="14732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Returning Values From Methods</a:t>
            </a:r>
            <a:endParaRPr lang="bg-BG" dirty="0"/>
          </a:p>
        </p:txBody>
      </p:sp>
      <p:pic>
        <p:nvPicPr>
          <p:cNvPr id="60418" name="Picture 2" descr="http://moneyfacts.co.uk/resize.axd?w=225&amp;h=170&amp;f=http://media.moneyfacts.co.uk/image/stock%20chart-2new226new_226_x_170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276600" y="3810000"/>
            <a:ext cx="4953000" cy="2362200"/>
          </a:xfrm>
          <a:prstGeom prst="roundRect">
            <a:avLst>
              <a:gd name="adj" fmla="val 20574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5206101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Returning </a:t>
            </a:r>
            <a:r>
              <a:rPr lang="en-US" sz="3800" dirty="0" smtClean="0"/>
              <a:t>Values From </a:t>
            </a:r>
            <a:r>
              <a:rPr lang="en-US" sz="3800" dirty="0"/>
              <a:t>Methods</a:t>
            </a:r>
            <a:endParaRPr lang="bg-BG" sz="3800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method can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return</a:t>
            </a:r>
            <a:r>
              <a:rPr lang="en-US" dirty="0"/>
              <a:t> a value to its caller</a:t>
            </a:r>
          </a:p>
          <a:p>
            <a:r>
              <a:rPr lang="en-US" dirty="0"/>
              <a:t>Returned value:</a:t>
            </a:r>
          </a:p>
          <a:p>
            <a:pPr lvl="1"/>
            <a:r>
              <a:rPr lang="en-US" dirty="0"/>
              <a:t>Can be assigned to a variable:</a:t>
            </a:r>
          </a:p>
          <a:p>
            <a:pPr lvl="1"/>
            <a:endParaRPr lang="en-US" dirty="0"/>
          </a:p>
          <a:p>
            <a:pPr lvl="1">
              <a:lnSpc>
                <a:spcPct val="120000"/>
              </a:lnSpc>
              <a:spcBef>
                <a:spcPts val="1800"/>
              </a:spcBef>
            </a:pPr>
            <a:r>
              <a:rPr lang="en-US" dirty="0"/>
              <a:t>Can be used in </a:t>
            </a:r>
            <a:r>
              <a:rPr lang="en-US" dirty="0" smtClean="0"/>
              <a:t>expressions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Can be passed to another method: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31460" name="Rectangle 4"/>
          <p:cNvSpPr>
            <a:spLocks noChangeArrowheads="1"/>
          </p:cNvSpPr>
          <p:nvPr/>
        </p:nvSpPr>
        <p:spPr bwMode="auto">
          <a:xfrm>
            <a:off x="1042988" y="2895600"/>
            <a:ext cx="6985000" cy="677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message = Console.ReadLine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Console.ReadLine() returns a string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1461" name="Rectangle 5"/>
          <p:cNvSpPr>
            <a:spLocks noChangeArrowheads="1"/>
          </p:cNvSpPr>
          <p:nvPr/>
        </p:nvSpPr>
        <p:spPr bwMode="auto">
          <a:xfrm>
            <a:off x="1042988" y="4400490"/>
            <a:ext cx="6985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price = GetPrice() * quantity * 1.20;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1462" name="Rectangle 6"/>
          <p:cNvSpPr>
            <a:spLocks noChangeArrowheads="1"/>
          </p:cNvSpPr>
          <p:nvPr/>
        </p:nvSpPr>
        <p:spPr bwMode="auto">
          <a:xfrm>
            <a:off x="1042988" y="5715000"/>
            <a:ext cx="6985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725774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86200" y="228600"/>
            <a:ext cx="5029200" cy="914400"/>
          </a:xfrm>
        </p:spPr>
        <p:txBody>
          <a:bodyPr/>
          <a:lstStyle/>
          <a:p>
            <a:r>
              <a:rPr lang="en-US" dirty="0" smtClean="0"/>
              <a:t>Defining Methods That Return </a:t>
            </a:r>
            <a:r>
              <a:rPr lang="en-US" dirty="0"/>
              <a:t>a Value</a:t>
            </a:r>
            <a:endParaRPr lang="bg-BG"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sz="3000" dirty="0"/>
              <a:t>Instead of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3000" dirty="0"/>
              <a:t>, specify the type of data </a:t>
            </a:r>
            <a:r>
              <a:rPr lang="en-US" sz="3000" dirty="0" smtClean="0"/>
              <a:t>to </a:t>
            </a:r>
            <a:r>
              <a:rPr lang="en-US" sz="3000" dirty="0"/>
              <a:t>return</a:t>
            </a:r>
          </a:p>
          <a:p>
            <a:pPr>
              <a:lnSpc>
                <a:spcPts val="3600"/>
              </a:lnSpc>
            </a:pPr>
            <a:endParaRPr lang="en-US" sz="3000" dirty="0"/>
          </a:p>
          <a:p>
            <a:pPr>
              <a:lnSpc>
                <a:spcPts val="3600"/>
              </a:lnSpc>
            </a:pPr>
            <a:endParaRPr lang="en-US" sz="3000" dirty="0"/>
          </a:p>
          <a:p>
            <a:pPr>
              <a:lnSpc>
                <a:spcPts val="3600"/>
              </a:lnSpc>
              <a:spcBef>
                <a:spcPts val="2400"/>
              </a:spcBef>
            </a:pPr>
            <a:r>
              <a:rPr lang="en-US" sz="3000" dirty="0" smtClean="0"/>
              <a:t>Methods </a:t>
            </a:r>
            <a:r>
              <a:rPr lang="en-US" sz="3000" dirty="0"/>
              <a:t>can return any type of data </a:t>
            </a:r>
            <a:r>
              <a:rPr lang="en-US" sz="3000" dirty="0" smtClean="0"/>
              <a:t>(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dirty="0" smtClean="0"/>
              <a:t>, </a:t>
            </a:r>
            <a:r>
              <a:rPr lang="en-US" sz="3000" dirty="0"/>
              <a:t>array, etc.)</a:t>
            </a:r>
          </a:p>
          <a:p>
            <a:pPr>
              <a:lnSpc>
                <a:spcPts val="36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3000" dirty="0"/>
              <a:t> methods do not return anything</a:t>
            </a:r>
          </a:p>
          <a:p>
            <a:pPr>
              <a:lnSpc>
                <a:spcPts val="3600"/>
              </a:lnSpc>
            </a:pPr>
            <a:r>
              <a:rPr lang="en-US" sz="3000" dirty="0" smtClean="0"/>
              <a:t>The combination of method's name and parameters is called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 signature</a:t>
            </a:r>
          </a:p>
          <a:p>
            <a:pPr>
              <a:lnSpc>
                <a:spcPts val="3600"/>
              </a:lnSpc>
            </a:pPr>
            <a:r>
              <a:rPr lang="en-US" sz="3000" dirty="0" smtClean="0"/>
              <a:t>Use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3000" dirty="0"/>
              <a:t> keyword to return a result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32484" name="Rectangle 4"/>
          <p:cNvSpPr>
            <a:spLocks noChangeArrowheads="1"/>
          </p:cNvSpPr>
          <p:nvPr/>
        </p:nvSpPr>
        <p:spPr bwMode="auto">
          <a:xfrm>
            <a:off x="755650" y="1978561"/>
            <a:ext cx="76327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Multiply(int firstNum, int secondNum)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firstNum * secondNum;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55642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</a:t>
            </a: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3600" dirty="0" smtClean="0"/>
              <a:t> Statement</a:t>
            </a:r>
            <a:endParaRPr lang="bg-BG" sz="3600" dirty="0"/>
          </a:p>
        </p:txBody>
      </p:sp>
      <p:sp>
        <p:nvSpPr>
          <p:cNvPr id="543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 smtClean="0"/>
              <a:t> statement:</a:t>
            </a:r>
            <a:endParaRPr lang="en-US" dirty="0"/>
          </a:p>
          <a:p>
            <a:pPr lvl="1"/>
            <a:r>
              <a:rPr lang="en-US" dirty="0" smtClean="0"/>
              <a:t>Immediately terminates </a:t>
            </a:r>
            <a:r>
              <a:rPr lang="en-US" dirty="0"/>
              <a:t>method’s execution</a:t>
            </a:r>
          </a:p>
          <a:p>
            <a:pPr lvl="1"/>
            <a:r>
              <a:rPr lang="en-US" dirty="0"/>
              <a:t>Returns </a:t>
            </a:r>
            <a:r>
              <a:rPr lang="en-US" dirty="0" smtClean="0"/>
              <a:t>specified expression </a:t>
            </a:r>
            <a:r>
              <a:rPr lang="en-US" dirty="0"/>
              <a:t>to the </a:t>
            </a:r>
            <a:r>
              <a:rPr lang="en-US" dirty="0" smtClean="0"/>
              <a:t>caller</a:t>
            </a:r>
          </a:p>
          <a:p>
            <a:pPr lvl="1"/>
            <a:r>
              <a:rPr lang="en-US" dirty="0" smtClean="0"/>
              <a:t>Example:</a:t>
            </a:r>
          </a:p>
          <a:p>
            <a:pPr lvl="1"/>
            <a:endParaRPr lang="en-US" dirty="0"/>
          </a:p>
          <a:p>
            <a:r>
              <a:rPr lang="en-US" dirty="0"/>
              <a:t>To terminate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/>
              <a:t> method, </a:t>
            </a:r>
            <a:r>
              <a:rPr lang="en-US" dirty="0" smtClean="0"/>
              <a:t>use just:</a:t>
            </a: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Return can be used several </a:t>
            </a:r>
            <a:r>
              <a:rPr lang="en-US" dirty="0"/>
              <a:t>times in a method </a:t>
            </a:r>
            <a:r>
              <a:rPr lang="en-US" dirty="0" smtClean="0"/>
              <a:t>body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5650" y="3657600"/>
            <a:ext cx="75501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-1;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0" y="4953000"/>
            <a:ext cx="75501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258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ChangeArrowheads="1"/>
          </p:cNvSpPr>
          <p:nvPr/>
        </p:nvSpPr>
        <p:spPr bwMode="auto">
          <a:xfrm>
            <a:off x="1258888" y="31311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893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949450" y="1557337"/>
            <a:ext cx="5113338" cy="133985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Returning Values From Methods</a:t>
            </a:r>
            <a:endParaRPr lang="bg-BG"/>
          </a:p>
        </p:txBody>
      </p:sp>
      <p:pic>
        <p:nvPicPr>
          <p:cNvPr id="55298" name="Picture 2" descr="http://www.medymm.com.tr/english/hizmetler_foto.asp?id=6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859592" y="3886200"/>
            <a:ext cx="3276600" cy="2375535"/>
          </a:xfrm>
          <a:prstGeom prst="roundRect">
            <a:avLst>
              <a:gd name="adj" fmla="val 12302"/>
            </a:avLst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391969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ChangeArrowheads="1"/>
          </p:cNvSpPr>
          <p:nvPr/>
        </p:nvSpPr>
        <p:spPr bwMode="auto">
          <a:xfrm>
            <a:off x="1258888" y="31311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893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949450" y="1557337"/>
            <a:ext cx="5113338" cy="133985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Returning Values From Methods</a:t>
            </a:r>
            <a:endParaRPr lang="bg-BG"/>
          </a:p>
        </p:txBody>
      </p:sp>
      <p:pic>
        <p:nvPicPr>
          <p:cNvPr id="55298" name="Picture 2" descr="http://www.medymm.com.tr/english/hizmetler_foto.asp?id=6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859592" y="3886200"/>
            <a:ext cx="3276600" cy="2375535"/>
          </a:xfrm>
          <a:prstGeom prst="roundRect">
            <a:avLst>
              <a:gd name="adj" fmla="val 12302"/>
            </a:avLst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0621312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505200" y="152400"/>
            <a:ext cx="5410200" cy="914400"/>
          </a:xfrm>
        </p:spPr>
        <p:txBody>
          <a:bodyPr/>
          <a:lstStyle/>
          <a:p>
            <a:r>
              <a:rPr lang="en-US" dirty="0"/>
              <a:t>Temperature Conversion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r>
              <a:rPr lang="en-US"/>
              <a:t>Convert temperature from Fahrenheit to Celsius:</a:t>
            </a:r>
            <a:endParaRPr lang="bg-BG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693737" y="2347913"/>
            <a:ext cx="7764463" cy="40758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FahrenheitToCelsius(double degrees)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celsius = (degrees - 32) * 5 / 9;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celsius;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Console.Write("Temperature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Fahrenheit: ");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t = Double.Parse(Console.ReadLine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FahrenheitToCelsius(t);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Console.Write("Temperature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Celsius: {0}", t);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215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ChangeArrowheads="1"/>
          </p:cNvSpPr>
          <p:nvPr/>
        </p:nvSpPr>
        <p:spPr bwMode="auto">
          <a:xfrm>
            <a:off x="1325544" y="28263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610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61988" y="1676400"/>
            <a:ext cx="7796212" cy="91440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Temperature Conversion</a:t>
            </a:r>
            <a:endParaRPr lang="bg-BG" dirty="0"/>
          </a:p>
        </p:txBody>
      </p:sp>
      <p:pic>
        <p:nvPicPr>
          <p:cNvPr id="52226" name="Picture 2" descr="http://www.ntnu.no/gemini/2007-05/bilder/kn_termometer.jp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</a:blip>
          <a:srcRect/>
          <a:stretch>
            <a:fillRect/>
          </a:stretch>
        </p:blipFill>
        <p:spPr bwMode="auto">
          <a:xfrm rot="21306392">
            <a:off x="6143968" y="3578433"/>
            <a:ext cx="1935724" cy="2993920"/>
          </a:xfrm>
          <a:prstGeom prst="rect">
            <a:avLst/>
          </a:prstGeom>
          <a:noFill/>
          <a:scene3d>
            <a:camera prst="perspectiveContrastingRightFacing" fov="6900000">
              <a:rot lat="2400000" lon="1727264" rev="600000"/>
            </a:camera>
            <a:lightRig rig="threePt" dir="t"/>
          </a:scene3d>
          <a:sp3d/>
        </p:spPr>
      </p:pic>
      <p:pic>
        <p:nvPicPr>
          <p:cNvPr id="52228" name="Picture 4" descr="http://www.srfsnosk8.no/img/2007/termometer.jpg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-10000"/>
          </a:blip>
          <a:srcRect/>
          <a:stretch>
            <a:fillRect/>
          </a:stretch>
        </p:blipFill>
        <p:spPr bwMode="auto">
          <a:xfrm rot="21249141">
            <a:off x="1070839" y="3309573"/>
            <a:ext cx="1904014" cy="3028950"/>
          </a:xfrm>
          <a:prstGeom prst="rect">
            <a:avLst/>
          </a:prstGeom>
          <a:noFill/>
          <a:scene3d>
            <a:camera prst="orthographicFront">
              <a:rot lat="0" lon="9599965" rev="0"/>
            </a:camera>
            <a:lightRig rig="threePt" dir="t"/>
          </a:scene3d>
        </p:spPr>
      </p:pic>
      <p:pic>
        <p:nvPicPr>
          <p:cNvPr id="52230" name="Picture 6" descr="http://www.erikfaergemann.dk/images/Paasp.jpg"/>
          <p:cNvPicPr>
            <a:picLocks noChangeAspect="1" noChangeArrowheads="1"/>
          </p:cNvPicPr>
          <p:nvPr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0000"/>
          </a:blip>
          <a:srcRect/>
          <a:stretch>
            <a:fillRect/>
          </a:stretch>
        </p:blipFill>
        <p:spPr bwMode="auto">
          <a:xfrm rot="249574">
            <a:off x="3562710" y="4164416"/>
            <a:ext cx="1645474" cy="1645474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309653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Numbers – Example</a:t>
            </a:r>
            <a:endParaRPr lang="bg-BG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if all numbers in a sequence are positive: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15077" name="Rectangle 5"/>
          <p:cNvSpPr>
            <a:spLocks noChangeArrowheads="1"/>
          </p:cNvSpPr>
          <p:nvPr/>
        </p:nvSpPr>
        <p:spPr bwMode="auto">
          <a:xfrm>
            <a:off x="755650" y="2551113"/>
            <a:ext cx="7632700" cy="3250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bool ArePositive(int[] sequence)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(int number in sequence)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(number &lt;= 0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return false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true;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0178" name="Picture 2" descr="http://www.whitecraneeducation.com/images/general/numbers3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283200" y="4114800"/>
            <a:ext cx="3270250" cy="1962150"/>
          </a:xfrm>
          <a:prstGeom prst="roundRect">
            <a:avLst>
              <a:gd name="adj" fmla="val 7961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14373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to Use </a:t>
            </a:r>
            <a:r>
              <a:rPr lang="en-US" dirty="0"/>
              <a:t>Methods?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More manageable programming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Split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Better </a:t>
            </a:r>
            <a:r>
              <a:rPr lang="en-US" dirty="0"/>
              <a:t>organization of the program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Improve code readability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Improve code understandability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Avoiding </a:t>
            </a:r>
            <a:r>
              <a:rPr lang="en-US" dirty="0"/>
              <a:t>repeating </a:t>
            </a:r>
            <a:r>
              <a:rPr lang="en-US" dirty="0" smtClean="0"/>
              <a:t>code</a:t>
            </a:r>
          </a:p>
          <a:p>
            <a:pPr marL="574675" lvl="2" indent="-282575">
              <a:lnSpc>
                <a:spcPts val="3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Improve code maintainability</a:t>
            </a:r>
            <a:endParaRPr lang="en-US" dirty="0"/>
          </a:p>
          <a:p>
            <a:pPr>
              <a:lnSpc>
                <a:spcPts val="3600"/>
              </a:lnSpc>
            </a:pPr>
            <a:r>
              <a:rPr lang="en-US" dirty="0"/>
              <a:t>Code reusability</a:t>
            </a:r>
          </a:p>
          <a:p>
            <a:pPr lvl="1">
              <a:lnSpc>
                <a:spcPts val="3600"/>
              </a:lnSpc>
            </a:pPr>
            <a:r>
              <a:rPr lang="en-US" dirty="0"/>
              <a:t>Using existing methods several times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1266" name="Picture 2" descr="http://bluweb.com/toys/ideas/blocksm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48400" y="3962400"/>
            <a:ext cx="2406316" cy="182880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72444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ChangeArrowheads="1"/>
          </p:cNvSpPr>
          <p:nvPr/>
        </p:nvSpPr>
        <p:spPr bwMode="auto">
          <a:xfrm>
            <a:off x="758825" y="22929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449388" y="1431925"/>
            <a:ext cx="5113337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Positive Numbers</a:t>
            </a:r>
            <a:endParaRPr lang="bg-BG" dirty="0"/>
          </a:p>
        </p:txBody>
      </p:sp>
      <p:pic>
        <p:nvPicPr>
          <p:cNvPr id="49154" name="Picture 2" descr="http://www.moneymanagement.com.au/Uploads/PressReleases/money/Images-20090409/bluenumbersngrap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584640" y="3429000"/>
            <a:ext cx="7025960" cy="2895600"/>
          </a:xfrm>
          <a:prstGeom prst="roundRect">
            <a:avLst>
              <a:gd name="adj" fmla="val 1215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537620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Validation – Example</a:t>
            </a:r>
            <a:endParaRPr lang="bg-BG"/>
          </a:p>
        </p:txBody>
      </p:sp>
      <p:sp>
        <p:nvSpPr>
          <p:cNvPr id="4894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r>
              <a:rPr lang="en-US" dirty="0" smtClean="0"/>
              <a:t>Validating </a:t>
            </a:r>
            <a:r>
              <a:rPr lang="en-US" dirty="0"/>
              <a:t>input </a:t>
            </a:r>
            <a:r>
              <a:rPr lang="en-US" dirty="0" smtClean="0"/>
              <a:t>data: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489476" name="Rectangle 4"/>
          <p:cNvSpPr>
            <a:spLocks noChangeArrowheads="1"/>
          </p:cNvSpPr>
          <p:nvPr/>
        </p:nvSpPr>
        <p:spPr bwMode="auto">
          <a:xfrm>
            <a:off x="612775" y="1935296"/>
            <a:ext cx="7920038" cy="4313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ValidatingDemo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void Main()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Console.WriteLine("What time is it?");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Console.Write("Hours: ");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hours 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Console.Write("Minutes: ");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minutes 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int.Parse(Console.ReadLine());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r"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(The example continues on the next slide)</a:t>
            </a:r>
            <a:endParaRPr lang="en-US" sz="1800" b="1" i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>
            <a:lum contrast="20000"/>
          </a:blip>
          <a:srcRect/>
          <a:stretch>
            <a:fillRect/>
          </a:stretch>
        </p:blipFill>
        <p:spPr bwMode="auto">
          <a:xfrm>
            <a:off x="6705600" y="1676400"/>
            <a:ext cx="1971675" cy="1762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101819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Validation – Example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611188" y="1143000"/>
            <a:ext cx="7921625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bool isValidTime =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ValidateHours(hours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ValidateMinutes(minutes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(isValidTime)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("It is {0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}:{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}",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hours, minutes);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Console.WriteLine("Incorrect time!");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bool ValidateMinutes(int minutes)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bool result 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(minutes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0)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(minutes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59);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result;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bool ValidateHours(int hours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 ...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screen">
            <a:lum contrast="20000"/>
          </a:blip>
          <a:srcRect/>
          <a:stretch>
            <a:fillRect/>
          </a:stretch>
        </p:blipFill>
        <p:spPr bwMode="auto">
          <a:xfrm flipH="1">
            <a:off x="6629400" y="1066800"/>
            <a:ext cx="2057400" cy="1762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50252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ttp://xenlights.com/images/SoftwareValidation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62000" y="1127125"/>
            <a:ext cx="4724400" cy="2699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82658" name="Rectangle 2"/>
          <p:cNvSpPr>
            <a:spLocks noChangeArrowheads="1"/>
          </p:cNvSpPr>
          <p:nvPr/>
        </p:nvSpPr>
        <p:spPr bwMode="auto">
          <a:xfrm>
            <a:off x="3111501" y="5469624"/>
            <a:ext cx="5108574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16263" y="4632325"/>
            <a:ext cx="5113337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Data Validation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36502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 smtClean="0"/>
              <a:t>Overloading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Multiple Methods with the Same Name</a:t>
            </a:r>
            <a:endParaRPr lang="en-US" dirty="0"/>
          </a:p>
        </p:txBody>
      </p:sp>
      <p:pic>
        <p:nvPicPr>
          <p:cNvPr id="1026" name="Picture 2" descr="http://4.bp.blogspot.com/_7GZ1tO98idc/TAFZ1p9-a0I/AAAAAAAAALA/WQGhBnPwdo0/s1600/truck+overload+passeng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27200" y="1143000"/>
            <a:ext cx="5695950" cy="3276601"/>
          </a:xfrm>
          <a:prstGeom prst="roundRect">
            <a:avLst>
              <a:gd name="adj" fmla="val 503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029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What means "to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overload</a:t>
            </a:r>
            <a:r>
              <a:rPr lang="en-US" dirty="0" smtClean="0"/>
              <a:t> a method name"?</a:t>
            </a:r>
          </a:p>
          <a:p>
            <a:pPr lvl="1"/>
            <a:r>
              <a:rPr lang="en-US" dirty="0" smtClean="0"/>
              <a:t>Use the same method name for multiple methods with different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signature</a:t>
            </a:r>
            <a:r>
              <a:rPr lang="en-US" dirty="0" smtClean="0"/>
              <a:t> (parameters)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7388" y="2895600"/>
            <a:ext cx="7770812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Print(string text)</a:t>
            </a:r>
          </a:p>
          <a:p>
            <a:pPr eaLnBrk="0" hangingPunct="0">
              <a:lnSpc>
                <a:spcPts val="2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Console.WriteLine(text);</a:t>
            </a:r>
          </a:p>
          <a:p>
            <a:pPr eaLnBrk="0" hangingPunct="0">
              <a:lnSpc>
                <a:spcPts val="2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Print(int number)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Console.WriteLine(number);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Print(string text,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number)</a:t>
            </a:r>
          </a:p>
          <a:p>
            <a:pPr eaLnBrk="0" hangingPunct="0">
              <a:lnSpc>
                <a:spcPts val="2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Console.WriteLine(text + ' ' + number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625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160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Variable Number</a:t>
            </a:r>
            <a:br>
              <a:rPr lang="en-US" dirty="0" smtClean="0"/>
            </a:br>
            <a:r>
              <a:rPr lang="en-US" dirty="0" smtClean="0"/>
              <a:t>of Parameters</a:t>
            </a:r>
            <a:endParaRPr lang="en-US" dirty="0"/>
          </a:p>
        </p:txBody>
      </p:sp>
      <p:pic>
        <p:nvPicPr>
          <p:cNvPr id="2050" name="Picture 2" descr="http://www.homemortgagerates.us/variable-rates-6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22500" y="3136900"/>
            <a:ext cx="4711700" cy="3111500"/>
          </a:xfrm>
          <a:prstGeom prst="roundRect">
            <a:avLst>
              <a:gd name="adj" fmla="val 649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8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Variable Number</a:t>
            </a:r>
            <a:br>
              <a:rPr lang="en-US" dirty="0"/>
            </a:br>
            <a:r>
              <a:rPr lang="en-US" dirty="0"/>
              <a:t>of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r>
              <a:rPr lang="en-US" dirty="0" smtClean="0"/>
              <a:t>A method in C# can take variable number of parameters by specifying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params</a:t>
            </a:r>
            <a:r>
              <a:rPr lang="en-US" dirty="0" smtClean="0"/>
              <a:t> keyword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7388" y="2362200"/>
            <a:ext cx="7770812" cy="40309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long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CalcSum(params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elements)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long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0;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foreach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element in elements)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sum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element;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Console.WriteLine(CalcSum(2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5)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Console.WriteLine(CalcSum(4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0, -2, 12)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Console.WriteLine(CalcSum());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20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– Best Practices</a:t>
            </a:r>
            <a:endParaRPr lang="bg-BG"/>
          </a:p>
        </p:txBody>
      </p:sp>
      <p:sp>
        <p:nvSpPr>
          <p:cNvPr id="54579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383213"/>
          </a:xfrm>
        </p:spPr>
        <p:txBody>
          <a:bodyPr/>
          <a:lstStyle/>
          <a:p>
            <a:r>
              <a:rPr lang="en-US" dirty="0"/>
              <a:t>Each method should perform a single,</a:t>
            </a:r>
            <a:br>
              <a:rPr lang="en-US" dirty="0"/>
            </a:br>
            <a:r>
              <a:rPr lang="en-US" dirty="0"/>
              <a:t> well-defined task</a:t>
            </a:r>
          </a:p>
          <a:p>
            <a:r>
              <a:rPr lang="en-US" dirty="0"/>
              <a:t>Method’s name should describe that </a:t>
            </a:r>
            <a:br>
              <a:rPr lang="en-US" dirty="0"/>
            </a:br>
            <a:r>
              <a:rPr lang="en-US" dirty="0"/>
              <a:t>task </a:t>
            </a:r>
            <a:r>
              <a:rPr lang="en-US" dirty="0" smtClean="0"/>
              <a:t>in a clear and non-ambiguous way</a:t>
            </a:r>
            <a:endParaRPr lang="en-US" dirty="0"/>
          </a:p>
          <a:p>
            <a:pPr lvl="1"/>
            <a:r>
              <a:rPr lang="en-US" dirty="0"/>
              <a:t>Good </a:t>
            </a:r>
            <a:r>
              <a:rPr lang="en-US" dirty="0" smtClean="0"/>
              <a:t>examples: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CalculatePrice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ReadName</a:t>
            </a:r>
          </a:p>
          <a:p>
            <a:pPr lvl="1"/>
            <a:r>
              <a:rPr lang="en-US" dirty="0" smtClean="0"/>
              <a:t>Bad examples: </a:t>
            </a:r>
            <a:r>
              <a:rPr lang="en-US" noProof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g1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Process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C# methods </a:t>
            </a:r>
            <a:r>
              <a:rPr lang="en-US" dirty="0" smtClean="0"/>
              <a:t>should start </a:t>
            </a:r>
            <a:r>
              <a:rPr lang="en-US" dirty="0"/>
              <a:t>with capital </a:t>
            </a:r>
            <a:r>
              <a:rPr lang="en-US" dirty="0" smtClean="0"/>
              <a:t>letter</a:t>
            </a:r>
          </a:p>
          <a:p>
            <a:r>
              <a:rPr lang="en-US" dirty="0" smtClean="0"/>
              <a:t>Avoid methods longer than one screen</a:t>
            </a:r>
          </a:p>
          <a:p>
            <a:pPr lvl="1"/>
            <a:r>
              <a:rPr lang="en-US" dirty="0" smtClean="0"/>
              <a:t>Split them to several shorter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0996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2438" indent="-452438">
              <a:tabLst/>
            </a:pPr>
            <a:r>
              <a:rPr lang="en-US" dirty="0"/>
              <a:t>Break large </a:t>
            </a:r>
            <a:r>
              <a:rPr lang="en-US" dirty="0" smtClean="0"/>
              <a:t>programs into </a:t>
            </a:r>
            <a:r>
              <a:rPr lang="en-US" dirty="0"/>
              <a:t>simple methods that solve small </a:t>
            </a:r>
            <a:r>
              <a:rPr lang="en-US" dirty="0" smtClean="0"/>
              <a:t>sub-problems</a:t>
            </a:r>
            <a:endParaRPr lang="en-US" dirty="0"/>
          </a:p>
          <a:p>
            <a:pPr marL="452438" indent="-452438">
              <a:tabLst/>
            </a:pPr>
            <a:r>
              <a:rPr lang="en-US" dirty="0" smtClean="0"/>
              <a:t>Methods consist of declaration and body</a:t>
            </a:r>
          </a:p>
          <a:p>
            <a:pPr marL="452438" indent="-452438">
              <a:tabLst/>
            </a:pPr>
            <a:r>
              <a:rPr lang="en-US" dirty="0" smtClean="0"/>
              <a:t>Methods are invoked by their name</a:t>
            </a:r>
            <a:endParaRPr lang="en-US" dirty="0"/>
          </a:p>
          <a:p>
            <a:pPr marL="452438" indent="-452438">
              <a:tabLst/>
            </a:pPr>
            <a:r>
              <a:rPr lang="en-US" dirty="0"/>
              <a:t>Methods can </a:t>
            </a:r>
            <a:r>
              <a:rPr lang="en-US" dirty="0" smtClean="0"/>
              <a:t>accept parameters</a:t>
            </a:r>
          </a:p>
          <a:p>
            <a:pPr marL="800101" lvl="1" indent="-452438"/>
            <a:r>
              <a:rPr lang="en-US" dirty="0" smtClean="0"/>
              <a:t>Parameters take actual values when calling a method</a:t>
            </a:r>
            <a:endParaRPr lang="en-US" dirty="0"/>
          </a:p>
          <a:p>
            <a:pPr marL="452438" indent="-452438">
              <a:tabLst/>
            </a:pPr>
            <a:r>
              <a:rPr lang="en-US" dirty="0"/>
              <a:t>Methods can </a:t>
            </a:r>
            <a:r>
              <a:rPr lang="en-US" dirty="0" smtClean="0"/>
              <a:t>return a value </a:t>
            </a:r>
            <a:r>
              <a:rPr lang="en-US" dirty="0"/>
              <a:t>or </a:t>
            </a:r>
            <a:r>
              <a:rPr lang="en-US" dirty="0" smtClean="0"/>
              <a:t>nothing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42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www.outdoorspecialistinc.com/images/weld_it_up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800600" y="1524000"/>
            <a:ext cx="2743200" cy="2076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35150" y="4241800"/>
            <a:ext cx="5399088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Declaring and </a:t>
            </a:r>
            <a:r>
              <a:rPr lang="en-US" dirty="0" smtClean="0"/>
              <a:t>Creating Methods</a:t>
            </a:r>
            <a:endParaRPr lang="en-US" dirty="0"/>
          </a:p>
        </p:txBody>
      </p:sp>
      <p:pic>
        <p:nvPicPr>
          <p:cNvPr id="9220" name="Picture 4" descr="http://www.posseschasancpas.com/images/dv1961011_construction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524000" y="1524000"/>
            <a:ext cx="251460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61274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8" name="TextBox 5"/>
          <p:cNvSpPr txBox="1"/>
          <p:nvPr/>
        </p:nvSpPr>
        <p:spPr>
          <a:xfrm>
            <a:off x="4963791" y="6412468"/>
            <a:ext cx="410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2"/>
              </a:rPr>
              <a:t>http://csharpfundamentals.telerik.com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45387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Declaring and </a:t>
            </a:r>
            <a:r>
              <a:rPr lang="en-US" sz="3800" dirty="0" smtClean="0"/>
              <a:t>Creating Methods</a:t>
            </a:r>
            <a:endParaRPr lang="en-US" sz="3800" dirty="0"/>
          </a:p>
        </p:txBody>
      </p:sp>
      <p:sp>
        <p:nvSpPr>
          <p:cNvPr id="53657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3605213"/>
            <a:ext cx="8424862" cy="2947987"/>
          </a:xfrm>
        </p:spPr>
        <p:txBody>
          <a:bodyPr/>
          <a:lstStyle/>
          <a:p>
            <a:r>
              <a:rPr lang="en-US" dirty="0"/>
              <a:t>Each method has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name</a:t>
            </a:r>
          </a:p>
          <a:p>
            <a:pPr lvl="1"/>
            <a:r>
              <a:rPr lang="en-US" dirty="0"/>
              <a:t>It is used to call the method</a:t>
            </a:r>
          </a:p>
          <a:p>
            <a:pPr lvl="1"/>
            <a:r>
              <a:rPr lang="en-US" dirty="0"/>
              <a:t>Describes its purpose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36580" name="Rectangle 4"/>
          <p:cNvSpPr>
            <a:spLocks noChangeArrowheads="1"/>
          </p:cNvSpPr>
          <p:nvPr/>
        </p:nvSpPr>
        <p:spPr bwMode="auto">
          <a:xfrm>
            <a:off x="768350" y="1400175"/>
            <a:ext cx="7613650" cy="18876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PrintLogo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Console.WriteLine("Telerik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Corp.");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5181600" y="1069975"/>
            <a:ext cx="1524000" cy="953453"/>
          </a:xfrm>
          <a:prstGeom prst="wedgeRoundRectCallout">
            <a:avLst>
              <a:gd name="adj1" fmla="val -115877"/>
              <a:gd name="adj2" fmla="val 937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Method name</a:t>
            </a:r>
          </a:p>
        </p:txBody>
      </p:sp>
      <p:pic>
        <p:nvPicPr>
          <p:cNvPr id="7170" name="Picture 2" descr="http://jazeng.com/image.php?filename=1252042292img5.jpg&amp;width=21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553200" y="5257800"/>
            <a:ext cx="2047875" cy="114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572037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88608" y="76200"/>
            <a:ext cx="7162800" cy="914400"/>
          </a:xfrm>
        </p:spPr>
        <p:txBody>
          <a:bodyPr/>
          <a:lstStyle/>
          <a:p>
            <a:r>
              <a:rPr lang="en-US" sz="3600" dirty="0"/>
              <a:t>Declaring and </a:t>
            </a:r>
            <a:r>
              <a:rPr lang="en-US" sz="3600" dirty="0" smtClean="0"/>
              <a:t>Creating Methods </a:t>
            </a:r>
            <a:r>
              <a:rPr lang="en-US" sz="3600" dirty="0"/>
              <a:t>(2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3357563"/>
            <a:ext cx="8424863" cy="3240087"/>
          </a:xfrm>
        </p:spPr>
        <p:txBody>
          <a:bodyPr/>
          <a:lstStyle/>
          <a:p>
            <a:r>
              <a:rPr lang="en-US" dirty="0"/>
              <a:t>Methods declared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static</a:t>
            </a:r>
            <a:r>
              <a:rPr lang="en-US" dirty="0"/>
              <a:t> can be called by any other method (static or not)</a:t>
            </a:r>
          </a:p>
          <a:p>
            <a:pPr lvl="1"/>
            <a:r>
              <a:rPr lang="en-US" dirty="0"/>
              <a:t>This will be discussed later in details</a:t>
            </a:r>
          </a:p>
          <a:p>
            <a:r>
              <a:rPr lang="en-US" dirty="0"/>
              <a:t>The keyword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/>
              <a:t> means that the method does not return any result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74468" name="Rectangle 4"/>
          <p:cNvSpPr>
            <a:spLocks noChangeArrowheads="1"/>
          </p:cNvSpPr>
          <p:nvPr/>
        </p:nvSpPr>
        <p:spPr bwMode="auto">
          <a:xfrm>
            <a:off x="692150" y="1219200"/>
            <a:ext cx="7689850" cy="18876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PrintLogo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Console.WriteLine("Telerik Corp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("www.telerik.com");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36059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82" name="Rectangle 6"/>
          <p:cNvSpPr>
            <a:spLocks noChangeArrowheads="1"/>
          </p:cNvSpPr>
          <p:nvPr/>
        </p:nvSpPr>
        <p:spPr bwMode="auto">
          <a:xfrm>
            <a:off x="685800" y="1388904"/>
            <a:ext cx="7772400" cy="18876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PrintLogo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Console.WriteLine("Telerik Corp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("www.telerik.com");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788608" y="76200"/>
            <a:ext cx="7162800" cy="914400"/>
          </a:xfrm>
        </p:spPr>
        <p:txBody>
          <a:bodyPr/>
          <a:lstStyle/>
          <a:p>
            <a:r>
              <a:rPr lang="en-US" sz="3600" dirty="0"/>
              <a:t>Declaring and </a:t>
            </a:r>
            <a:r>
              <a:rPr lang="en-US" sz="3600" dirty="0" smtClean="0"/>
              <a:t>Creating Methods (3)</a:t>
            </a:r>
            <a:endParaRPr lang="en-US" sz="360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23850" y="3657600"/>
            <a:ext cx="8424863" cy="294005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Each method has a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body</a:t>
            </a:r>
          </a:p>
          <a:p>
            <a:pPr marL="739775" lvl="1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It contains the programming code</a:t>
            </a:r>
          </a:p>
          <a:p>
            <a:pPr marL="739775" lvl="1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Surrounded by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and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7239000" y="1295400"/>
            <a:ext cx="1524000" cy="953453"/>
          </a:xfrm>
          <a:prstGeom prst="wedgeRoundRectCallout">
            <a:avLst>
              <a:gd name="adj1" fmla="val -80273"/>
              <a:gd name="adj2" fmla="val 4415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Method body</a:t>
            </a:r>
          </a:p>
        </p:txBody>
      </p:sp>
      <p:sp>
        <p:nvSpPr>
          <p:cNvPr id="6" name="Right Brace 5"/>
          <p:cNvSpPr/>
          <p:nvPr/>
        </p:nvSpPr>
        <p:spPr>
          <a:xfrm>
            <a:off x="6553200" y="2057400"/>
            <a:ext cx="228600" cy="914400"/>
          </a:xfrm>
          <a:prstGeom prst="rightBrace">
            <a:avLst/>
          </a:prstGeom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http://www.niehs.nih.gov/health/topics/agents/endocrine/images/body-organs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12349"/>
              </a:clrFrom>
              <a:clrTo>
                <a:srgbClr val="012349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315200" y="4724400"/>
            <a:ext cx="1295400" cy="1729359"/>
          </a:xfrm>
          <a:prstGeom prst="rect">
            <a:avLst/>
          </a:prstGeom>
          <a:noFill/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1040749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8" name="Rectangle 4"/>
          <p:cNvSpPr>
            <a:spLocks noChangeArrowheads="1"/>
          </p:cNvSpPr>
          <p:nvPr/>
        </p:nvSpPr>
        <p:spPr bwMode="auto">
          <a:xfrm>
            <a:off x="685800" y="1066800"/>
            <a:ext cx="7772400" cy="42427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MethodExample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PrintLogo()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("Telerik Corp.");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www.telerik.com");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...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788608" y="76200"/>
            <a:ext cx="7162800" cy="914400"/>
          </a:xfrm>
        </p:spPr>
        <p:txBody>
          <a:bodyPr/>
          <a:lstStyle/>
          <a:p>
            <a:r>
              <a:rPr lang="en-US" sz="3600" dirty="0"/>
              <a:t>Declaring and </a:t>
            </a:r>
            <a:r>
              <a:rPr lang="en-US" sz="3600" dirty="0" smtClean="0"/>
              <a:t>Creating Methods (4)</a:t>
            </a:r>
            <a:endParaRPr lang="en-US" sz="36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23850" y="5486400"/>
            <a:ext cx="8424863" cy="111125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Methods are always declared inside a </a:t>
            </a:r>
            <a:r>
              <a:rPr lang="en-US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</a:p>
          <a:p>
            <a:pPr marL="282575" lvl="0" indent="-282575" ea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is also a method like all others</a:t>
            </a:r>
            <a:endParaRPr lang="en-US" sz="30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098" name="Picture 2" descr="http://images.paraorkut.com/img/pics/images/c/construction_workers-13156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781800" y="952500"/>
            <a:ext cx="1790700" cy="1790700"/>
          </a:xfrm>
          <a:prstGeom prst="roundRect">
            <a:avLst>
              <a:gd name="adj" fmla="val 704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56180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1546</TotalTime>
  <Words>2419</Words>
  <Application>Microsoft Office PowerPoint</Application>
  <PresentationFormat>On-screen Show (4:3)</PresentationFormat>
  <Paragraphs>515</Paragraphs>
  <Slides>51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 Academy</vt:lpstr>
      <vt:lpstr>Methods</vt:lpstr>
      <vt:lpstr>Table of Contents</vt:lpstr>
      <vt:lpstr>What is a Method?</vt:lpstr>
      <vt:lpstr>Why to Use Methods?</vt:lpstr>
      <vt:lpstr>Declaring and Creating Methods</vt:lpstr>
      <vt:lpstr>Declaring and Creating Methods</vt:lpstr>
      <vt:lpstr>Declaring and Creating Methods (2)</vt:lpstr>
      <vt:lpstr>Declaring and Creating Methods (3)</vt:lpstr>
      <vt:lpstr>Declaring and Creating Methods (4)</vt:lpstr>
      <vt:lpstr>Calling Methods</vt:lpstr>
      <vt:lpstr>Calling Methods</vt:lpstr>
      <vt:lpstr>Calling Methods (2)</vt:lpstr>
      <vt:lpstr>Declaring and Calling Methods</vt:lpstr>
      <vt:lpstr>Methods with Parameters</vt:lpstr>
      <vt:lpstr>Method Parameters</vt:lpstr>
      <vt:lpstr>Defining and Using  Method Parameters</vt:lpstr>
      <vt:lpstr>Defining and Using  Method Parameters (2)</vt:lpstr>
      <vt:lpstr>Calling Methods with Parameters</vt:lpstr>
      <vt:lpstr>Calling Methods with Parameters (2)</vt:lpstr>
      <vt:lpstr>Using Methods With Parameters</vt:lpstr>
      <vt:lpstr>Methods Parameters – Example</vt:lpstr>
      <vt:lpstr>Method Parameters</vt:lpstr>
      <vt:lpstr>Months – Example</vt:lpstr>
      <vt:lpstr>Months – Example (2)</vt:lpstr>
      <vt:lpstr>Months</vt:lpstr>
      <vt:lpstr>Printing Triangle – Example</vt:lpstr>
      <vt:lpstr>Printing Triangle – Example</vt:lpstr>
      <vt:lpstr>Printing Triangle</vt:lpstr>
      <vt:lpstr>Optional Parameters</vt:lpstr>
      <vt:lpstr>Optional Parameters</vt:lpstr>
      <vt:lpstr>Returning Values From Methods</vt:lpstr>
      <vt:lpstr>Returning Values From Methods</vt:lpstr>
      <vt:lpstr>Defining Methods That Return a Value</vt:lpstr>
      <vt:lpstr>The return Statement</vt:lpstr>
      <vt:lpstr>Returning Values From Methods</vt:lpstr>
      <vt:lpstr>Returning Values From Methods</vt:lpstr>
      <vt:lpstr>Temperature Conversion – Example</vt:lpstr>
      <vt:lpstr>Temperature Conversion</vt:lpstr>
      <vt:lpstr>Positive Numbers – Example</vt:lpstr>
      <vt:lpstr>Positive Numbers</vt:lpstr>
      <vt:lpstr>Data Validation – Example</vt:lpstr>
      <vt:lpstr>Data Validation – Example</vt:lpstr>
      <vt:lpstr>Data Validation</vt:lpstr>
      <vt:lpstr>Overloading Methods</vt:lpstr>
      <vt:lpstr>Overloading Methods</vt:lpstr>
      <vt:lpstr>Variable Number of Parameters</vt:lpstr>
      <vt:lpstr>Variable Number of Parameters</vt:lpstr>
      <vt:lpstr>Methods – Best Practices</vt:lpstr>
      <vt:lpstr>Summary</vt:lpstr>
      <vt:lpstr>Methods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</dc:title>
  <dc:subject>Telerik Software Academy</dc:subject>
  <dc:creator>Svetlin Nakov</dc:creator>
  <cp:keywords>methods, paramemers, C#, C# course, course, programming, telerik software academy, free courses for developers</cp:keywords>
  <cp:lastModifiedBy>Nikolay Kostov</cp:lastModifiedBy>
  <cp:revision>319</cp:revision>
  <dcterms:created xsi:type="dcterms:W3CDTF">2007-12-08T16:03:35Z</dcterms:created>
  <dcterms:modified xsi:type="dcterms:W3CDTF">2015-02-12T10:48:23Z</dcterms:modified>
  <cp:category>software engineering</cp:category>
</cp:coreProperties>
</file>