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51" r:id="rId18"/>
    <p:sldId id="352" r:id="rId19"/>
    <p:sldId id="376" r:id="rId20"/>
    <p:sldId id="377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5" r:id="rId39"/>
    <p:sldId id="33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10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" r="3030"/>
          <a:stretch/>
        </p:blipFill>
        <p:spPr bwMode="auto">
          <a:xfrm>
            <a:off x="5384800" y="457200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Processing Matrices and Multidimensional Tables</a:t>
            </a:r>
            <a:endParaRPr lang="en-US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10593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2" descr="http://www.reconnections.net/multidimensional.jp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55" y="3936238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9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3926679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Reading and Printing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1020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124200" y="103108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35407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smtClean="0"/>
              <a:t>Platform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5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2 x 2 platform in a matrix with a maximal sum of its elements</a:t>
            </a:r>
            <a:endParaRPr lang="bg-BG" sz="3000" dirty="0"/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1857374" y="2733675"/>
            <a:ext cx="852487" cy="685799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>
            <a:off x="609600" y="2095500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7, 1, 3, 3, 2, 1},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3, 9, 8, 5, 6},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4, 6, 7, 9, 1, 0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bestSum = int.MinValue;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row&lt;matrix.GetLength(0)-1;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col&lt;matrix.GetLength(1)-1;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matrix[row, col] + matrix[row, col+1]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+ matrix[row+1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+ matrix[row+1, col+1];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(sum &gt; bestSum)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bestSum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1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ibernia.ca/images/pg_13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2819400" y="1042235"/>
            <a:ext cx="3429000" cy="3301165"/>
          </a:xfrm>
          <a:prstGeom prst="roundRect">
            <a:avLst>
              <a:gd name="adj" fmla="val 5709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4688680"/>
            <a:ext cx="5562600" cy="914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Maximal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What are Jagged Arrays and How to Use Them?</a:t>
            </a:r>
            <a:endParaRPr lang="en-US" dirty="0"/>
          </a:p>
        </p:txBody>
      </p:sp>
      <p:pic>
        <p:nvPicPr>
          <p:cNvPr id="1026" name="Picture 2" descr="buzz, google, google buzz, shap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481320"/>
            <a:ext cx="3816350" cy="210008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>
              <a:rot lat="603366" lon="19572443" rev="2042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Jagged arrays are like multidimensional arrays</a:t>
            </a:r>
          </a:p>
          <a:p>
            <a:pPr lvl="1"/>
            <a:r>
              <a:rPr lang="en-US" dirty="0" smtClean="0"/>
              <a:t>But each dimension has different size</a:t>
            </a:r>
          </a:p>
          <a:p>
            <a:pPr lvl="1"/>
            <a:r>
              <a:rPr lang="en-US" dirty="0" smtClean="0"/>
              <a:t>A jagged array is array of arrays</a:t>
            </a:r>
          </a:p>
          <a:p>
            <a:pPr lvl="1"/>
            <a:r>
              <a:rPr lang="en-US" dirty="0" smtClean="0"/>
              <a:t>Each of the arrays has</a:t>
            </a:r>
            <a:br>
              <a:rPr lang="en-US" dirty="0" smtClean="0"/>
            </a:br>
            <a:r>
              <a:rPr lang="en-US" dirty="0" smtClean="0"/>
              <a:t>different length</a:t>
            </a:r>
          </a:p>
          <a:p>
            <a:r>
              <a:rPr lang="en-US" dirty="0" smtClean="0"/>
              <a:t>How to create jagged array?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7937"/>
            <a:ext cx="2347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09600" y="5077361"/>
            <a:ext cx="7924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 = new int[3][];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int[2];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jagged[2]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5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1828800"/>
          </a:xfrm>
        </p:spPr>
        <p:txBody>
          <a:bodyPr/>
          <a:lstStyle/>
          <a:p>
            <a:r>
              <a:rPr lang="en-US" dirty="0" smtClean="0"/>
              <a:t>When creating jagged arrays</a:t>
            </a:r>
          </a:p>
          <a:p>
            <a:pPr lvl="1"/>
            <a:r>
              <a:rPr lang="en-US" dirty="0" smtClean="0"/>
              <a:t>Initially the array is created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Need to initialize each of them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jagged=new int[n][];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i&lt;n; i++)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jagged[i] = new int[i];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Check a set of numbers and group them by their remainder when dividing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</a:t>
            </a:r>
            <a:r>
              <a:rPr lang="en-US" dirty="0"/>
              <a:t>: 0</a:t>
            </a:r>
            <a:r>
              <a:rPr lang="en-US" dirty="0" smtClean="0"/>
              <a:t>, 1, 4, 113, 55, 3, 1, 2, 66, 557, 124, 2</a:t>
            </a:r>
          </a:p>
          <a:p>
            <a:r>
              <a:rPr lang="en-US" dirty="0" smtClean="0"/>
              <a:t>First we need to count the numbers</a:t>
            </a:r>
          </a:p>
          <a:p>
            <a:pPr lvl="1"/>
            <a:r>
              <a:rPr lang="en-US" dirty="0" smtClean="0"/>
              <a:t>Done with a iteration</a:t>
            </a:r>
          </a:p>
          <a:p>
            <a:r>
              <a:rPr lang="en-US" dirty="0" smtClean="0"/>
              <a:t>Make jagged array with</a:t>
            </a:r>
            <a:br>
              <a:rPr lang="en-US" dirty="0" smtClean="0"/>
            </a:br>
            <a:r>
              <a:rPr lang="en-US" dirty="0" smtClean="0"/>
              <a:t>appropriate sizes</a:t>
            </a:r>
          </a:p>
          <a:p>
            <a:r>
              <a:rPr lang="en-US" dirty="0" smtClean="0"/>
              <a:t>Each number is added</a:t>
            </a:r>
            <a:br>
              <a:rPr lang="en-US" dirty="0" smtClean="0"/>
            </a:br>
            <a:r>
              <a:rPr lang="en-US" dirty="0" smtClean="0"/>
              <a:t>into its jagged array</a:t>
            </a:r>
          </a:p>
          <a:p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72" y="37973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06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37821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0,1,4,113,55,3,1,2,66,557,124,2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sizes = new int[3];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offsets = new int[3];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sizes[remainder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int[][] numbersByRemainder = new int[3][]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int[sizes[0]], new int[sizes[1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int[sizes[2]]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remainder = number %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offsets[remainder];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numbersByRemainder[remainder][index] = number;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offsets[remainder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Jagged Arrays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63700"/>
            <a:ext cx="2931028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9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598"/>
            <a:ext cx="7924800" cy="685800"/>
          </a:xfrm>
        </p:spPr>
        <p:txBody>
          <a:bodyPr/>
          <a:lstStyle/>
          <a:p>
            <a:r>
              <a:rPr lang="en-US" dirty="0" smtClean="0"/>
              <a:t>Remainders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7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68" y="3124198"/>
            <a:ext cx="5123532" cy="2819402"/>
          </a:xfrm>
          <a:prstGeom prst="rect">
            <a:avLst/>
          </a:prstGeom>
          <a:noFill/>
          <a:ln>
            <a:noFill/>
          </a:ln>
          <a:effectLst/>
          <a:scene3d>
            <a:camera prst="perspectiveHeroicExtremeLeftFacing">
              <a:rot lat="449630" lon="1463207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5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bg-BG" dirty="0" err="1" smtClean="0"/>
              <a:t>Matrix</a:t>
            </a:r>
            <a:r>
              <a:rPr lang="bg-BG" dirty="0" smtClean="0"/>
              <a:t> </a:t>
            </a:r>
            <a:r>
              <a:rPr lang="bg-BG" dirty="0" err="1" smtClean="0"/>
              <a:t>Multiplication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public-domain-photos.com/free-stock-photos-4-big/plants/jagged-lea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838200"/>
            <a:ext cx="4572000" cy="3429000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0.gstatic.com/images?q=tbn:ANd9GcSk0FtXru-wlg_tzPhSBNN12twGyoKsQesUz6JwHMWFjV2_huZck3rA9aTmeQ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876182" cy="281939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3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Matrices </a:t>
            </a:r>
            <a:r>
              <a:rPr lang="en-US" dirty="0"/>
              <a:t>and </a:t>
            </a:r>
            <a:r>
              <a:rPr lang="en-US" dirty="0" smtClean="0"/>
              <a:t>Multidimensional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Jagged Arrays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Declaring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Usage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Sorting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dirty="0" smtClean="0"/>
              <a:t>Binary Search</a:t>
            </a:r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3797147"/>
            <a:ext cx="2419350" cy="2477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reports, tab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364" y="1981200"/>
            <a:ext cx="1427436" cy="14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05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1"/>
            <a:ext cx="7924800" cy="685800"/>
          </a:xfrm>
        </p:spPr>
        <p:txBody>
          <a:bodyPr/>
          <a:lstStyle/>
          <a:p>
            <a:r>
              <a:rPr lang="en-US" dirty="0"/>
              <a:t>Pascal's </a:t>
            </a:r>
            <a:r>
              <a:rPr lang="bg-BG" dirty="0" smtClean="0"/>
              <a:t>T</a:t>
            </a:r>
            <a:r>
              <a:rPr lang="en-US" dirty="0" err="1" smtClean="0"/>
              <a:t>riangle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mathsisfun.com/images/pascals-triangle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3028950" cy="272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47800"/>
            <a:ext cx="2951163" cy="27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819401"/>
            <a:ext cx="4572000" cy="685800"/>
          </a:xfrm>
        </p:spPr>
        <p:txBody>
          <a:bodyPr/>
          <a:lstStyle/>
          <a:p>
            <a:r>
              <a:rPr lang="en-US" dirty="0" smtClean="0"/>
              <a:t>Array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621880"/>
            <a:ext cx="4572000" cy="569120"/>
          </a:xfrm>
        </p:spPr>
        <p:txBody>
          <a:bodyPr/>
          <a:lstStyle/>
          <a:p>
            <a:r>
              <a:rPr lang="en-US" dirty="0" smtClean="0"/>
              <a:t>What Can We Use?</a:t>
            </a:r>
            <a:endParaRPr lang="en-US" dirty="0"/>
          </a:p>
        </p:txBody>
      </p:sp>
      <p:pic>
        <p:nvPicPr>
          <p:cNvPr id="3074" name="Picture 2" descr="http://www.performing-musician.com/pm/feb09/images/TechNotes_03_WideLine_array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2812162" cy="502920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2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Array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 smtClean="0"/>
              <a:t>Parent of all arrays</a:t>
            </a:r>
          </a:p>
          <a:p>
            <a:pPr lvl="1"/>
            <a:r>
              <a:rPr lang="en-US" dirty="0" smtClean="0"/>
              <a:t>All arrays inherit from it</a:t>
            </a:r>
          </a:p>
          <a:p>
            <a:pPr lvl="1"/>
            <a:r>
              <a:rPr lang="en-US" dirty="0" smtClean="0"/>
              <a:t>All arrays have the same:</a:t>
            </a:r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Basic properties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 property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2" descr="http://www.siwc.in/glassesrow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1371600"/>
            <a:ext cx="2230678" cy="4789396"/>
          </a:xfrm>
          <a:prstGeom prst="roundRect">
            <a:avLst>
              <a:gd name="adj" fmla="val 22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41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Important methods and properties of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Rank</a:t>
            </a:r>
            <a:r>
              <a:rPr lang="bg-BG" dirty="0" smtClean="0"/>
              <a:t> – </a:t>
            </a:r>
            <a:r>
              <a:rPr lang="en-US" dirty="0" smtClean="0"/>
              <a:t>number of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bg-BG" dirty="0" smtClean="0"/>
              <a:t> – </a:t>
            </a:r>
            <a:r>
              <a:rPr lang="en-US" dirty="0" smtClean="0"/>
              <a:t>number of all elements through all dimensions</a:t>
            </a:r>
            <a:endParaRPr lang="bg-BG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GetLength(index)</a:t>
            </a:r>
            <a:r>
              <a:rPr lang="bg-BG" dirty="0" smtClean="0"/>
              <a:t> – </a:t>
            </a:r>
            <a:r>
              <a:rPr lang="en-US" dirty="0" smtClean="0"/>
              <a:t>returns the number of elements in the specified dimension</a:t>
            </a:r>
          </a:p>
          <a:p>
            <a:pPr lvl="2"/>
            <a:r>
              <a:rPr lang="en-US" dirty="0" smtClean="0"/>
              <a:t>Dimensions are numbered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38800"/>
          </a:xfrm>
        </p:spPr>
        <p:txBody>
          <a:bodyPr/>
          <a:lstStyle/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bg-BG" sz="3100" dirty="0" smtClean="0"/>
              <a:t> – </a:t>
            </a:r>
            <a:r>
              <a:rPr lang="en-US" sz="3100" dirty="0" smtClean="0"/>
              <a:t>returns</a:t>
            </a:r>
            <a:r>
              <a:rPr lang="bg-BG" sz="3100" dirty="0" smtClean="0"/>
              <a:t> </a:t>
            </a:r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bg-BG" sz="3100" dirty="0" smtClean="0"/>
              <a:t> </a:t>
            </a:r>
            <a:r>
              <a:rPr lang="en-US" sz="3100" dirty="0" smtClean="0"/>
              <a:t>for the array elements</a:t>
            </a:r>
            <a:r>
              <a:rPr lang="bg-BG" sz="3100" dirty="0" smtClean="0"/>
              <a:t> 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 </a:t>
            </a:r>
            <a:r>
              <a:rPr lang="en-US" sz="3100" dirty="0" smtClean="0"/>
              <a:t>searches for a given element into a sorted array </a:t>
            </a:r>
            <a:r>
              <a:rPr lang="bg-BG" sz="3100" dirty="0" smtClean="0"/>
              <a:t>(</a:t>
            </a:r>
            <a:r>
              <a:rPr lang="en-US" sz="3100" dirty="0" smtClean="0"/>
              <a:t>uses binary search</a:t>
            </a:r>
            <a:r>
              <a:rPr lang="bg-BG" sz="3100" dirty="0" smtClean="0"/>
              <a:t>)</a:t>
            </a:r>
            <a:endParaRPr lang="en-US" sz="3100" dirty="0" smtClean="0"/>
          </a:p>
          <a:p>
            <a:r>
              <a:rPr lang="bg-BG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100" dirty="0" smtClean="0"/>
              <a:t> –</a:t>
            </a:r>
            <a:r>
              <a:rPr lang="en-US" sz="3100" dirty="0" smtClean="0"/>
              <a:t> searches for a given element and returns the index of the first occurrence </a:t>
            </a:r>
            <a:r>
              <a:rPr lang="bg-BG" sz="3100" dirty="0" smtClean="0"/>
              <a:t>(</a:t>
            </a:r>
            <a:r>
              <a:rPr lang="en-US" sz="3100" dirty="0" smtClean="0"/>
              <a:t>if any</a:t>
            </a:r>
            <a:r>
              <a:rPr lang="bg-BG" sz="3100" dirty="0" smtClean="0"/>
              <a:t>)</a:t>
            </a:r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LastIndexOf(…)</a:t>
            </a:r>
            <a:r>
              <a:rPr lang="en-US" sz="3100" noProof="1" smtClean="0"/>
              <a:t> </a:t>
            </a:r>
            <a:r>
              <a:rPr lang="bg-BG" sz="3100" dirty="0" smtClean="0"/>
              <a:t>– </a:t>
            </a:r>
            <a:r>
              <a:rPr lang="en-US" sz="3100" dirty="0" smtClean="0"/>
              <a:t>searches for a given element and returns the last occurrence index</a:t>
            </a:r>
            <a:endParaRPr lang="bg-BG" sz="3100" dirty="0" smtClean="0"/>
          </a:p>
          <a:p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Copy(src,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dest,</a:t>
            </a:r>
            <a:r>
              <a:rPr lang="en-US" sz="3100" dirty="0" smtClean="0"/>
              <a:t> </a:t>
            </a: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len)</a:t>
            </a:r>
            <a:r>
              <a:rPr lang="en-US" sz="3100" dirty="0" smtClean="0"/>
              <a:t> – copies array elements; has many overloads</a:t>
            </a:r>
            <a:endParaRPr lang="bg-BG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 </a:t>
            </a:r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of Array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dirty="0" smtClean="0"/>
              <a:t> – </a:t>
            </a:r>
            <a:r>
              <a:rPr lang="en-US" dirty="0" smtClean="0"/>
              <a:t>inverts the arrays </a:t>
            </a:r>
            <a:br>
              <a:rPr lang="en-US" dirty="0" smtClean="0"/>
            </a:br>
            <a:r>
              <a:rPr lang="en-US" dirty="0" smtClean="0"/>
              <a:t>elements upside down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assigns value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dirty="0" smtClean="0"/>
              <a:t> (null) </a:t>
            </a:r>
            <a:r>
              <a:rPr lang="en-US" dirty="0" smtClean="0"/>
              <a:t>for each elements</a:t>
            </a:r>
            <a:endParaRPr lang="bg-BG" dirty="0" smtClean="0"/>
          </a:p>
          <a:p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bg-BG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creates an array</a:t>
            </a:r>
          </a:p>
          <a:p>
            <a:pPr lvl="1"/>
            <a:r>
              <a:rPr lang="en-US" dirty="0" smtClean="0"/>
              <a:t>Accepts as parameters the number of dimensions, start index and number of elements</a:t>
            </a:r>
          </a:p>
          <a:p>
            <a:r>
              <a:rPr lang="en-US" dirty="0" smtClean="0"/>
              <a:t>Implements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bg-BG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bg-BG" dirty="0" smtClean="0"/>
              <a:t>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 interfaces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798"/>
            <a:ext cx="6248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pic>
        <p:nvPicPr>
          <p:cNvPr id="4098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666998"/>
            <a:ext cx="3924300" cy="3200402"/>
          </a:xfrm>
          <a:prstGeom prst="roundRect">
            <a:avLst>
              <a:gd name="adj" fmla="val 3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in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.NET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is usually done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System.Array.Sort()</a:t>
            </a:r>
            <a:endParaRPr lang="en-US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sorts array elements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Elements should implement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IComparable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external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IComparer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Sort(Array,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Comparison&lt;T&gt;)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sorts array elements by given comparison operation</a:t>
            </a:r>
          </a:p>
          <a:p>
            <a:pPr lvl="2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used with lambda expression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Arrays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685800" y="1219200"/>
            <a:ext cx="7707313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Console.WriteLine("Unsorted: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Elements of beers array are of String type,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which implement IComparable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Console.WriteLine("Sorted: {0}",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String.Join(", ", beers));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Sorted: Amstel, Ariana, Astika,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Bolyarka, Kamenitza, Shumensko, Zagorka</a:t>
            </a: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R="0" lvl="0" defTabSz="914400" eaLnBrk="0" latin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8131" name="Picture 3" descr="http://www.flexotek.com/images/construction_work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38600"/>
            <a:ext cx="1707932" cy="1905000"/>
          </a:xfrm>
          <a:prstGeom prst="roundRect">
            <a:avLst>
              <a:gd name="adj" fmla="val 12407"/>
            </a:avLst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softEdge rad="127000"/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7292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IComparer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–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09600" y="1295400"/>
            <a:ext cx="7926388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Student 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…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StudentAgeComparer : IComparer&lt;Student&gt;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520700" algn="l"/>
              </a:tabLst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public int Compare(Student firstStudent, Student          	secondStudent)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return firstStudent.Age.CompareTo(secondStudent.Age);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new StudentAgeComparer());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Array.Sort(students, (x, y) =&gt; x.Name.CompareTo(y.Name));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Multidimensional Arrays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229600" cy="569120"/>
          </a:xfrm>
        </p:spPr>
        <p:txBody>
          <a:bodyPr/>
          <a:lstStyle/>
          <a:p>
            <a:r>
              <a:rPr lang="en-US" dirty="0" smtClean="0"/>
              <a:t>Using Array of Arrays, Matrices and Cubes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3169018" y="3581400"/>
            <a:ext cx="2784021" cy="2514600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2110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19200"/>
            <a:ext cx="63246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Sorting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IComparer&lt;T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&gt;</a:t>
            </a:r>
            <a:r>
              <a:rPr lang="en-US" sz="3200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solidFill>
                  <a:srgbClr val="CCFF33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Lambda Expressions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590800"/>
            <a:ext cx="23622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4" name="Picture 2" descr="http://mokosh.co.uk/wp-content/uploads/2009/12/sorting_thumb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61158"/>
            <a:ext cx="1968330" cy="262395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13316" name="Picture 4" descr="http://www.thebottomlineisthebottomline.com/images/sort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0" y="3461290"/>
            <a:ext cx="3159840" cy="2634710"/>
          </a:xfrm>
          <a:prstGeom prst="roundRect">
            <a:avLst>
              <a:gd name="adj" fmla="val 6024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752600"/>
            <a:ext cx="54864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pic>
        <p:nvPicPr>
          <p:cNvPr id="45058" name="Picture 2" descr="http://www.fyvie.net/images/binarystream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9" y="2895600"/>
            <a:ext cx="3925110" cy="2767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05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is a fast method for searching for an element in a sorted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 guaranteed running time of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O(log(n))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searching among arrays of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Implemented in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Array.BinarySearch( Array,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object)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Returns the index of the found object or a negative number when not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All requirements of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Sort()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 are applicable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BinarySearch()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Either all elements should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or instance of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IComparer&lt;T&gt;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should be passed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5298" name="Picture 2" descr="http://artsnova.com/x/BinaryMonaLisa.jpg"/>
          <p:cNvPicPr>
            <a:picLocks noChangeAspect="1" noChangeArrowheads="1"/>
          </p:cNvPicPr>
          <p:nvPr/>
        </p:nvPicPr>
        <p:blipFill>
          <a:blip r:embed="rId2" cstate="screen">
            <a:grayscl/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962400"/>
            <a:ext cx="5300134" cy="2438400"/>
          </a:xfrm>
          <a:prstGeom prst="roundRect">
            <a:avLst>
              <a:gd name="adj" fmla="val 9744"/>
            </a:avLst>
          </a:prstGeom>
          <a:noFill/>
          <a:ln w="57150">
            <a:solidFill>
              <a:schemeClr val="tx1">
                <a:lumMod val="75000"/>
              </a:schemeClr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658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85801" y="1066800"/>
            <a:ext cx="7783512" cy="5255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String[] beers = {"Zagorka", "Ariana",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"Shumensko","Astika", "Kamenitza", "Bolqrka",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"Amstel"};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Array.Sort(beers);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target = "Astika";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found at index {1}.",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Astika is found at index 2.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target = "Heineken";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index = Array.BinarySearch(beers, target);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Console.WriteLine("{0} is not found (index={1}).",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target, index);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Result: Heineken is not found (index=-5).</a:t>
            </a:r>
          </a:p>
          <a:p>
            <a:pPr marR="0" lvl="0" defTabSz="914400" eaLnBrk="0" latin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676400"/>
            <a:ext cx="4343400" cy="9144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514600"/>
            <a:ext cx="2514600" cy="990600"/>
          </a:xfrm>
        </p:spPr>
        <p:txBody>
          <a:bodyPr/>
          <a:lstStyle/>
          <a:p>
            <a:pPr lvl="1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http://osl.iu.edu/~pgottsch/swc2/lec/img/py04/binary_sear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22" y="3581401"/>
            <a:ext cx="6429882" cy="2447924"/>
          </a:xfrm>
          <a:prstGeom prst="roundRect">
            <a:avLst>
              <a:gd name="adj" fmla="val 363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23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Working with Arrays</a:t>
            </a:r>
            <a:endParaRPr lang="en-US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334429" y="31505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Best Practices</a:t>
            </a:r>
            <a:endParaRPr lang="bg-BG" sz="2800" b="1" dirty="0" smtClean="0">
              <a:solidFill>
                <a:srgbClr val="FAF7C8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pic>
        <p:nvPicPr>
          <p:cNvPr id="40962" name="Picture 2" descr="C:\Users\Peter\Pictures\Kartinki Telerik\its_not_art_1_tm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2" y="4419600"/>
            <a:ext cx="4962524" cy="1768474"/>
          </a:xfrm>
          <a:prstGeom prst="roundRect">
            <a:avLst>
              <a:gd name="adj" fmla="val 11894"/>
            </a:avLst>
          </a:prstGeom>
          <a:noFill/>
          <a:ln w="38100">
            <a:solidFill>
              <a:schemeClr val="tx1"/>
            </a:solidFill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467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Advices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Working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with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When given method returns an array and should return an empty array (array with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elements)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instead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Arrays are passed by reference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be sure that given method will not change the passed array, pass a copy of it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Clone()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returns shallow copy of the array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You should implement your own deep clone when working with reference types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53006" y="6400800"/>
            <a:ext cx="4172681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://csharpfundamentals.telerik.com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7833">
            <a:off x="300758" y="4603160"/>
            <a:ext cx="887282" cy="887282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56616">
            <a:off x="3331734" y="4727995"/>
            <a:ext cx="1138673" cy="113867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4632">
            <a:off x="6664033" y="4508381"/>
            <a:ext cx="920140" cy="920138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98845">
            <a:off x="1803246" y="2031846"/>
            <a:ext cx="923970" cy="92397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7220" y="228600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Multidimensional Array?</a:t>
            </a:r>
            <a:endParaRPr lang="bg-BG" sz="360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0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Declaring and Creating Multidimensional Arrays</a:t>
            </a:r>
            <a:endParaRPr lang="bg-BG" sz="3600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multidimensional </a:t>
            </a:r>
            <a:r>
              <a:rPr lang="en-US" dirty="0"/>
              <a:t>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9050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181600"/>
            <a:ext cx="7777163" cy="1089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4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dirty="0"/>
              <a:t>Initializing Multidimensional </a:t>
            </a:r>
            <a:r>
              <a:rPr lang="en-US" sz="3600" dirty="0" smtClean="0"/>
              <a:t>Arrays with Values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407384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99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Accessing </a:t>
            </a:r>
            <a:r>
              <a:rPr lang="en-US" sz="3600" dirty="0" smtClean="0"/>
              <a:t>The Elements of Multidimensional Arrays</a:t>
            </a:r>
            <a:endParaRPr lang="bg-BG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 smtClean="0"/>
              <a:t>N-dimensional </a:t>
            </a:r>
            <a:r>
              <a:rPr lang="en-US" dirty="0"/>
              <a:t>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755650" y="1702713"/>
            <a:ext cx="777716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nDimensionalArray[index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755650" y="2819400"/>
            <a:ext cx="7777163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{{1, 2}, {3, 4}}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element11 = array[1, 1];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755650" y="4419600"/>
            <a:ext cx="777716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row&lt;array.GetLength(0);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col&lt;array.GetLength(1);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 row + col;</a:t>
            </a:r>
          </a:p>
        </p:txBody>
      </p:sp>
      <p:sp>
        <p:nvSpPr>
          <p:cNvPr id="561161" name="AutoShape 9"/>
          <p:cNvSpPr>
            <a:spLocks noChangeArrowheads="1"/>
          </p:cNvSpPr>
          <p:nvPr/>
        </p:nvSpPr>
        <p:spPr bwMode="auto">
          <a:xfrm>
            <a:off x="6604000" y="3962400"/>
            <a:ext cx="1524000" cy="845054"/>
          </a:xfrm>
          <a:prstGeom prst="wedgeRoundRectCallout">
            <a:avLst>
              <a:gd name="adj1" fmla="val -55018"/>
              <a:gd name="adj2" fmla="val 792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rows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1162" name="AutoShape 10"/>
          <p:cNvSpPr>
            <a:spLocks noChangeArrowheads="1"/>
          </p:cNvSpPr>
          <p:nvPr/>
        </p:nvSpPr>
        <p:spPr bwMode="auto">
          <a:xfrm>
            <a:off x="6781800" y="5727700"/>
            <a:ext cx="1828800" cy="845054"/>
          </a:xfrm>
          <a:prstGeom prst="wedgeRoundRectCallout">
            <a:avLst>
              <a:gd name="adj1" fmla="val -46697"/>
              <a:gd name="adj2" fmla="val -75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Number of columns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4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1" grpId="0" animBg="1"/>
      <p:bldP spid="5611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 Matrix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379412" y="1828800"/>
            <a:ext cx="83835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inputNumber;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column&lt;cols; column++)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inputNumber = Console.ReadLine();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column] = int.Parse(inputNumber);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3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r>
              <a:rPr lang="en-US" sz="3000" dirty="0"/>
              <a:t>Printing a matrix on the console:</a:t>
            </a:r>
            <a:endParaRPr lang="bg-BG" sz="3000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28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4a685f43802f30b019e9c8f3f4633f75198bd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1690</TotalTime>
  <Words>1623</Words>
  <Application>Microsoft Office PowerPoint</Application>
  <PresentationFormat>On-screen Show (4:3)</PresentationFormat>
  <Paragraphs>322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Multidimensional Arrays</vt:lpstr>
      <vt:lpstr>Table of Contents</vt:lpstr>
      <vt:lpstr>Multidimensional Arrays </vt:lpstr>
      <vt:lpstr>What is Multidimensional Array?</vt:lpstr>
      <vt:lpstr>Declaring and Creating Multidimensional Arrays</vt:lpstr>
      <vt:lpstr>Initializing Multidimensional Arrays with Values</vt:lpstr>
      <vt:lpstr>Accessing The Elements of Multidimensional Arrays</vt:lpstr>
      <vt:lpstr>Reading a Matrix – Example</vt:lpstr>
      <vt:lpstr>Printing Matrix – Example</vt:lpstr>
      <vt:lpstr>Reading and Printing Matrices</vt:lpstr>
      <vt:lpstr>Maximal Platform – Example</vt:lpstr>
      <vt:lpstr>Maximal Platform</vt:lpstr>
      <vt:lpstr>Jagged Arrays</vt:lpstr>
      <vt:lpstr>Jagged Arrays</vt:lpstr>
      <vt:lpstr>Initialization of Jagged Arrays</vt:lpstr>
      <vt:lpstr>Example of Jagged Arrays</vt:lpstr>
      <vt:lpstr>Example of Jagged Arrays</vt:lpstr>
      <vt:lpstr>Remainders of 3</vt:lpstr>
      <vt:lpstr>Matrix Multiplication</vt:lpstr>
      <vt:lpstr>Pascal's Triangle</vt:lpstr>
      <vt:lpstr>Array Class</vt:lpstr>
      <vt:lpstr>The Array Class</vt:lpstr>
      <vt:lpstr>Methods of Array</vt:lpstr>
      <vt:lpstr>Methods of Array (2)</vt:lpstr>
      <vt:lpstr>Methods of Array (3)</vt:lpstr>
      <vt:lpstr>Sorting Arrays</vt:lpstr>
      <vt:lpstr>Sorting Arrays</vt:lpstr>
      <vt:lpstr>Sorting Arrays – Example </vt:lpstr>
      <vt:lpstr>Sorting with IComparer&lt;T&gt; and Lambda Expressions – Example</vt:lpstr>
      <vt:lpstr>Sorting with IComparer&lt;T&gt; and Lambda Expressions</vt:lpstr>
      <vt:lpstr>Binary Search</vt:lpstr>
      <vt:lpstr>Binary Search</vt:lpstr>
      <vt:lpstr>Binary Search (2)</vt:lpstr>
      <vt:lpstr>Binary Search – Example</vt:lpstr>
      <vt:lpstr>Binary Search</vt:lpstr>
      <vt:lpstr>Working with Arrays</vt:lpstr>
      <vt:lpstr>Advices for Working with Arrays</vt:lpstr>
      <vt:lpstr>Arrays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Telerik Software Academy</dc:subject>
  <dc:creator>Svetlin Nakov</dc:creator>
  <cp:keywords>arrays, matrices, tables, multidimensional arrays, C#, C# course, telerik software academy, free courses for developers</cp:keywords>
  <cp:lastModifiedBy>Nikolay</cp:lastModifiedBy>
  <cp:revision>323</cp:revision>
  <dcterms:created xsi:type="dcterms:W3CDTF">2007-12-08T16:03:35Z</dcterms:created>
  <dcterms:modified xsi:type="dcterms:W3CDTF">2015-02-05T09:51:35Z</dcterms:modified>
  <cp:category>software engineering</cp:category>
</cp:coreProperties>
</file>