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19" r:id="rId4"/>
    <p:sldId id="320" r:id="rId5"/>
    <p:sldId id="330" r:id="rId6"/>
    <p:sldId id="291" r:id="rId7"/>
    <p:sldId id="301" r:id="rId8"/>
    <p:sldId id="292" r:id="rId9"/>
    <p:sldId id="302" r:id="rId10"/>
    <p:sldId id="303" r:id="rId11"/>
    <p:sldId id="305" r:id="rId12"/>
    <p:sldId id="306" r:id="rId13"/>
    <p:sldId id="307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17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Overview of NodeJS" id="{55C28D5F-3324-407D-A971-AFA08FAB1FF6}">
          <p14:sldIdLst>
            <p14:sldId id="319"/>
            <p14:sldId id="320"/>
            <p14:sldId id="330"/>
            <p14:sldId id="291"/>
            <p14:sldId id="301"/>
          </p14:sldIdLst>
        </p14:section>
        <p14:section name="Event Loop &amp; Callbacks" id="{FFF2E980-3B7B-4612-875E-50C2B746CF80}">
          <p14:sldIdLst>
            <p14:sldId id="292"/>
            <p14:sldId id="302"/>
            <p14:sldId id="303"/>
            <p14:sldId id="305"/>
            <p14:sldId id="306"/>
            <p14:sldId id="307"/>
          </p14:sldIdLst>
        </p14:section>
        <p14:section name="Modules" id="{375F71DB-197F-4088-9E07-D9FE4903E282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sources, Questions and Homework" id="{316FB67D-508C-42CC-BC90-8B15B781AC0B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hyperlink" Target="https://c9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fuzz all about?</a:t>
            </a:r>
            <a:endParaRPr lang="en-US" dirty="0"/>
          </a:p>
        </p:txBody>
      </p:sp>
      <p:pic>
        <p:nvPicPr>
          <p:cNvPr id="1028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90" y="4660776"/>
            <a:ext cx="3476510" cy="1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tatrend.com/optimize-it/wp-content/uploads/2012/03/Server-Clu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20" y="647662"/>
            <a:ext cx="1923928" cy="11542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logcdn.com/www.engadget.com/media/2009/05/acer-easy-store-server-2-rm-eng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647662"/>
            <a:ext cx="1717613" cy="14342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munities.intel.com/servlet/JiveServlet/showImage/38-14293-78999/client_n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3382392"/>
            <a:ext cx="1663449" cy="12783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End-to-end JavaScrip</a:t>
            </a:r>
            <a:r>
              <a:rPr lang="en-US" dirty="0" smtClean="0"/>
              <a:t>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Standard way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Callback approach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136041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conn = </a:t>
            </a:r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/>
              <a:t>for (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results.length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print results[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78962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, function(err, conn)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conn.createStatement</a:t>
            </a:r>
            <a:r>
              <a:rPr lang="en-US" sz="1800" dirty="0" smtClean="0"/>
              <a:t>(function(err</a:t>
            </a:r>
            <a:r>
              <a:rPr lang="en-US" sz="1800" dirty="0"/>
              <a:t>, </a:t>
            </a:r>
            <a:r>
              <a:rPr lang="en-US" sz="1800" dirty="0" err="1"/>
              <a:t>stmt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results.on</a:t>
            </a:r>
            <a:r>
              <a:rPr lang="en-US" sz="1800" dirty="0"/>
              <a:t>(‘row’, function(result) {</a:t>
            </a:r>
          </a:p>
          <a:p>
            <a:r>
              <a:rPr lang="en-US" sz="1800" dirty="0" smtClean="0"/>
              <a:t>         // </a:t>
            </a:r>
            <a:r>
              <a:rPr lang="en-US" sz="1800" dirty="0"/>
              <a:t>print result</a:t>
            </a:r>
          </a:p>
          <a:p>
            <a:r>
              <a:rPr lang="en-US" sz="1800" dirty="0" smtClean="0"/>
              <a:t>      });</a:t>
            </a:r>
            <a:endParaRPr lang="en-US" sz="1800" dirty="0"/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6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Convention</a:t>
            </a:r>
          </a:p>
          <a:p>
            <a:pPr lvl="1"/>
            <a:r>
              <a:rPr lang="en-US" dirty="0" smtClean="0"/>
              <a:t>Callback is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Error is first parameter in the callback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96717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handleResults</a:t>
            </a:r>
            <a:r>
              <a:rPr lang="en-US" sz="1800" dirty="0"/>
              <a:t> = function(error, results) {</a:t>
            </a:r>
          </a:p>
          <a:p>
            <a:r>
              <a:rPr lang="en-US" sz="1800" dirty="0" smtClean="0"/>
              <a:t>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</a:t>
            </a:r>
            <a:r>
              <a:rPr lang="en-US" sz="1800" dirty="0" err="1"/>
              <a:t>handleResults</a:t>
            </a:r>
            <a:r>
              <a:rPr lang="en-US" sz="1800" dirty="0"/>
              <a:t>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78023"/>
            <a:ext cx="8686800" cy="5791200"/>
          </a:xfrm>
        </p:spPr>
        <p:txBody>
          <a:bodyPr/>
          <a:lstStyle/>
          <a:p>
            <a:r>
              <a:rPr lang="en-US" dirty="0" smtClean="0"/>
              <a:t>For simple uses – anonymous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Closures are your friend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not overuse!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619342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73908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someOtherFunction</a:t>
            </a:r>
            <a:r>
              <a:rPr lang="en-US" sz="1800" dirty="0"/>
              <a:t>(function(err, </a:t>
            </a:r>
            <a:r>
              <a:rPr lang="en-US" sz="1800" dirty="0" err="1"/>
              <a:t>stuffToGet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foo = 23;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getStuff</a:t>
            </a:r>
            <a:r>
              <a:rPr lang="en-US" sz="1800" dirty="0" smtClean="0"/>
              <a:t>(</a:t>
            </a:r>
            <a:r>
              <a:rPr lang="en-US" sz="1800" dirty="0" err="1" smtClean="0"/>
              <a:t>stuffToGet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// </a:t>
            </a:r>
            <a:r>
              <a:rPr lang="en-US" sz="1800" dirty="0"/>
              <a:t>do something with the results </a:t>
            </a:r>
            <a:r>
              <a:rPr lang="en-US" sz="1800" dirty="0" smtClean="0"/>
              <a:t>  (</a:t>
            </a:r>
            <a:r>
              <a:rPr lang="en-US" sz="1800" dirty="0"/>
              <a:t>and foo)</a:t>
            </a:r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39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1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pic>
        <p:nvPicPr>
          <p:cNvPr id="2050" name="Picture 2" descr="http://blog.riaproject.com/wp-content/uploads/2012/09/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20" y="2357561"/>
            <a:ext cx="3937031" cy="33351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430785"/>
            <a:ext cx="8686800" cy="5791200"/>
          </a:xfrm>
        </p:spPr>
        <p:txBody>
          <a:bodyPr/>
          <a:lstStyle/>
          <a:p>
            <a:r>
              <a:rPr lang="en-US" dirty="0" smtClean="0"/>
              <a:t>Modules are used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/>
              <a:t>"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23206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first = require('first</a:t>
            </a:r>
            <a:r>
              <a:rPr lang="en-US" sz="1800" dirty="0"/>
              <a:t>'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Second = require('second');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require('</a:t>
            </a:r>
            <a:r>
              <a:rPr lang="en-US" sz="1800" dirty="0" err="1" smtClean="0"/>
              <a:t>largeModule</a:t>
            </a:r>
            <a:r>
              <a:rPr lang="en-US" sz="1800" dirty="0" smtClean="0"/>
              <a:t>').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propertyResult</a:t>
            </a:r>
            <a:r>
              <a:rPr lang="en-US" sz="1800" dirty="0" smtClean="0"/>
              <a:t> = </a:t>
            </a:r>
            <a:r>
              <a:rPr lang="en-US" sz="1800" dirty="0"/>
              <a:t>2 + </a:t>
            </a:r>
            <a:r>
              <a:rPr lang="en-US" sz="1800" dirty="0" err="1" smtClean="0"/>
              <a:t>first.property</a:t>
            </a:r>
            <a:r>
              <a:rPr lang="en-US" sz="1800" dirty="0" smtClean="0"/>
              <a:t>; // export variable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functionResult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first.function</a:t>
            </a:r>
            <a:r>
              <a:rPr lang="en-US" sz="1800" dirty="0" smtClean="0"/>
              <a:t>() </a:t>
            </a:r>
            <a:r>
              <a:rPr lang="en-US" sz="1800" dirty="0"/>
              <a:t>* 3</a:t>
            </a:r>
            <a:r>
              <a:rPr lang="en-US" sz="1800" dirty="0" smtClean="0"/>
              <a:t>; // export function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second </a:t>
            </a:r>
            <a:r>
              <a:rPr lang="en-US" sz="1800" dirty="0"/>
              <a:t>= new </a:t>
            </a:r>
            <a:r>
              <a:rPr lang="en-US" sz="1800" dirty="0" smtClean="0"/>
              <a:t>Second(); // export object</a:t>
            </a:r>
          </a:p>
          <a:p>
            <a:endParaRPr lang="en-US" sz="1800" dirty="0"/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val="30122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Built-in modules</a:t>
            </a:r>
          </a:p>
          <a:p>
            <a:pPr lvl="1"/>
            <a:r>
              <a:rPr lang="en-US" dirty="0" smtClean="0"/>
              <a:t>Come with Node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Commonly used modules</a:t>
            </a:r>
          </a:p>
          <a:p>
            <a:pPr lvl="1"/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/>
              <a:t>More at </a:t>
            </a:r>
            <a:r>
              <a:rPr lang="en-US" dirty="0">
                <a:hlinkClick r:id="rId2"/>
              </a:rPr>
              <a:t>http://nodejs.org/api/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07358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fs = require('fs');</a:t>
            </a:r>
          </a:p>
        </p:txBody>
      </p:sp>
    </p:spTree>
    <p:extLst>
      <p:ext uri="{BB962C8B-B14F-4D97-AF65-F5344CB8AC3E}">
        <p14:creationId xmlns:p14="http://schemas.microsoft.com/office/powerpoint/2010/main" val="129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72828"/>
            <a:ext cx="8686800" cy="5791200"/>
          </a:xfrm>
        </p:spPr>
        <p:txBody>
          <a:bodyPr/>
          <a:lstStyle/>
          <a:p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is a different module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file system semantics</a:t>
            </a:r>
          </a:p>
          <a:p>
            <a:pPr lvl="1"/>
            <a:r>
              <a:rPr lang="en-US" dirty="0" smtClean="0"/>
              <a:t>".</a:t>
            </a:r>
            <a:r>
              <a:rPr lang="en-US" dirty="0" err="1" smtClean="0"/>
              <a:t>js</a:t>
            </a:r>
            <a:r>
              <a:rPr lang="en-US" dirty="0" smtClean="0"/>
              <a:t>" is not needed in the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95439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data = require</a:t>
            </a:r>
            <a:r>
              <a:rPr lang="en-US" sz="1800" dirty="0" smtClean="0"/>
              <a:t>('./data</a:t>
            </a:r>
            <a:r>
              <a:rPr lang="en-US" sz="1800" dirty="0"/>
              <a:t>'</a:t>
            </a:r>
            <a:r>
              <a:rPr lang="en-US" sz="1800" dirty="0" smtClean="0"/>
              <a:t>); // in same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a = </a:t>
            </a:r>
            <a:r>
              <a:rPr lang="en-US" sz="1800" dirty="0"/>
              <a:t>require</a:t>
            </a:r>
            <a:r>
              <a:rPr lang="en-US" sz="1800" dirty="0" smtClean="0"/>
              <a:t>('./other/a'); // in child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b = </a:t>
            </a:r>
            <a:r>
              <a:rPr lang="en-US" sz="1800" dirty="0"/>
              <a:t>require</a:t>
            </a:r>
            <a:r>
              <a:rPr lang="en-US" sz="1800" dirty="0" smtClean="0"/>
              <a:t>('../lib/b'); // in parent directory's child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require(‘./data</a:t>
            </a:r>
            <a:r>
              <a:rPr lang="en-US" sz="1800" dirty="0" smtClean="0"/>
              <a:t>’).part; // just part of module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7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782715"/>
            <a:ext cx="8686800" cy="5791200"/>
          </a:xfrm>
        </p:spPr>
        <p:txBody>
          <a:bodyPr/>
          <a:lstStyle/>
          <a:p>
            <a:r>
              <a:rPr lang="en-US" dirty="0" smtClean="0"/>
              <a:t>Variable are exported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module.exports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3079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first.js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count = 2; 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doIt</a:t>
            </a:r>
            <a:r>
              <a:rPr lang="en-US" sz="1800" dirty="0"/>
              <a:t> = function(</a:t>
            </a:r>
            <a:r>
              <a:rPr lang="en-US" sz="1800" dirty="0" err="1"/>
              <a:t>i</a:t>
            </a:r>
            <a:r>
              <a:rPr lang="en-US" sz="1800" dirty="0"/>
              <a:t>, callback) </a:t>
            </a:r>
            <a:r>
              <a:rPr lang="en-US" sz="1800" dirty="0" smtClean="0"/>
              <a:t>{ … } </a:t>
            </a:r>
            <a:endParaRPr lang="en-US" sz="1800" dirty="0"/>
          </a:p>
          <a:p>
            <a:r>
              <a:rPr lang="en-US" sz="1800" dirty="0" err="1"/>
              <a:t>module.exports.doIt</a:t>
            </a:r>
            <a:r>
              <a:rPr lang="en-US" sz="1800" dirty="0"/>
              <a:t> = </a:t>
            </a:r>
            <a:r>
              <a:rPr lang="en-US" sz="1800" dirty="0" err="1"/>
              <a:t>doIt</a:t>
            </a:r>
            <a:r>
              <a:rPr lang="en-US" sz="1800" dirty="0"/>
              <a:t>; </a:t>
            </a:r>
          </a:p>
          <a:p>
            <a:r>
              <a:rPr lang="en-US" sz="1800" dirty="0" err="1" smtClean="0"/>
              <a:t>module.exports.someVar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'result'; </a:t>
            </a:r>
            <a:endParaRPr lang="en-US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716178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second.js</a:t>
            </a:r>
          </a:p>
          <a:p>
            <a:endParaRPr lang="en-US" sz="1800" dirty="0" smtClean="0"/>
          </a:p>
          <a:p>
            <a:r>
              <a:rPr lang="en-US" sz="1800" dirty="0" err="1"/>
              <a:t>var</a:t>
            </a:r>
            <a:r>
              <a:rPr lang="en-US" sz="1800" dirty="0"/>
              <a:t> one = require</a:t>
            </a:r>
            <a:r>
              <a:rPr lang="en-US" sz="1800" dirty="0" smtClean="0"/>
              <a:t>('./first');</a:t>
            </a:r>
            <a:endParaRPr lang="en-US" sz="1800" dirty="0"/>
          </a:p>
          <a:p>
            <a:r>
              <a:rPr lang="en-US" sz="1800" dirty="0" err="1"/>
              <a:t>one.doIt</a:t>
            </a:r>
            <a:r>
              <a:rPr lang="en-US" sz="1800" dirty="0"/>
              <a:t>(23, function (err, result)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console.log(result</a:t>
            </a:r>
            <a:r>
              <a:rPr lang="en-US" sz="1800" dirty="0"/>
              <a:t>);</a:t>
            </a:r>
          </a:p>
          <a:p>
            <a:r>
              <a:rPr lang="en-US" sz="1800" dirty="0"/>
              <a:t>});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one.someVar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console.log(</a:t>
            </a:r>
            <a:r>
              <a:rPr lang="en-US" sz="1800" dirty="0" err="1"/>
              <a:t>one.count</a:t>
            </a:r>
            <a:r>
              <a:rPr lang="en-US" sz="1800" dirty="0" smtClean="0"/>
              <a:t>); // invalid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1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5608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Building and installing </a:t>
            </a:r>
            <a:r>
              <a:rPr lang="en-US" dirty="0" err="1" smtClean="0"/>
              <a:t>NodeJS</a:t>
            </a:r>
            <a:endParaRPr lang="en-US" dirty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Developing IDEs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the Event Loop?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Writing code with callbacks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Installing modules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90" y="4661836"/>
            <a:ext cx="2236428" cy="16728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Third-Party Modules</a:t>
            </a:r>
          </a:p>
          <a:p>
            <a:pPr lvl="1"/>
            <a:r>
              <a:rPr lang="en-US" dirty="0" smtClean="0"/>
              <a:t>Installed from Node Package Manager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install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Some modules have command line tools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 –g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Example: Express, Mocha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75717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request = </a:t>
            </a:r>
            <a:r>
              <a:rPr lang="en-US" sz="1800" dirty="0" smtClean="0"/>
              <a:t>require('request');</a:t>
            </a:r>
          </a:p>
        </p:txBody>
      </p:sp>
    </p:spTree>
    <p:extLst>
      <p:ext uri="{BB962C8B-B14F-4D97-AF65-F5344CB8AC3E}">
        <p14:creationId xmlns:p14="http://schemas.microsoft.com/office/powerpoint/2010/main" val="33402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634" y="1437443"/>
            <a:ext cx="7924800" cy="685800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3074" name="Picture 2" descr="http://siliconangle.com/files/2013/08/smtp-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2580215"/>
            <a:ext cx="4115307" cy="27435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" y="1410439"/>
            <a:ext cx="3622340" cy="2992884"/>
          </a:xfrm>
          <a:prstGeom prst="roundRect">
            <a:avLst>
              <a:gd name="adj" fmla="val 113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9" y="2292035"/>
            <a:ext cx="4500287" cy="3702939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3" y="3479320"/>
            <a:ext cx="4289995" cy="3084052"/>
          </a:xfrm>
          <a:prstGeom prst="roundRect">
            <a:avLst>
              <a:gd name="adj" fmla="val 774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3277"/>
            <a:ext cx="8686800" cy="5791200"/>
          </a:xfrm>
        </p:spPr>
        <p:txBody>
          <a:bodyPr/>
          <a:lstStyle/>
          <a:p>
            <a:r>
              <a:rPr lang="en-US" dirty="0" smtClean="0"/>
              <a:t>Node is written in JavaScript</a:t>
            </a:r>
          </a:p>
          <a:p>
            <a:pPr lvl="1"/>
            <a:r>
              <a:rPr lang="en-US" dirty="0" smtClean="0"/>
              <a:t>One language on the server and the client</a:t>
            </a:r>
          </a:p>
          <a:p>
            <a:r>
              <a:rPr lang="en-US" dirty="0" smtClean="0"/>
              <a:t>Full control of the server</a:t>
            </a:r>
          </a:p>
          <a:p>
            <a:r>
              <a:rPr lang="en-US" dirty="0" smtClean="0"/>
              <a:t>Asynchronous and fast (callback oriented)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895" r="1259" b="3097"/>
          <a:stretch/>
        </p:blipFill>
        <p:spPr bwMode="auto">
          <a:xfrm>
            <a:off x="1624613" y="3994951"/>
            <a:ext cx="5663954" cy="207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&amp; Installation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NodeJS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libuv</a:t>
            </a:r>
            <a:r>
              <a:rPr lang="en-US" dirty="0" smtClean="0"/>
              <a:t> – high-performance event I/O library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V8</a:t>
            </a:r>
            <a:r>
              <a:rPr lang="en-US" dirty="0" smtClean="0"/>
              <a:t> – Google Chrome's JavaScript engine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-&gt;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C++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Run Command Prompt 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"node"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IDEs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01083" y="1384916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IDEs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hlinkClick r:id="rId2"/>
              </a:rPr>
              <a:t>JetBrains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WebStorm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3"/>
              </a:rPr>
              <a:t>Sublime Text 2/3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4"/>
              </a:rPr>
              <a:t>Cloud9</a:t>
            </a:r>
            <a:endParaRPr lang="en-US" dirty="0"/>
          </a:p>
        </p:txBody>
      </p:sp>
      <p:pic>
        <p:nvPicPr>
          <p:cNvPr id="4098" name="Picture 2" descr="http://www.jetbrains.com/img/logos/webstorm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07" y="1016754"/>
            <a:ext cx="3990296" cy="8978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smailcakir.net/wp-content/uploads/2013/11/8251028685_c9f6cd4f72_z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1" t="17328" r="17099" b="17361"/>
          <a:stretch/>
        </p:blipFill>
        <p:spPr bwMode="auto">
          <a:xfrm>
            <a:off x="5945927" y="2556769"/>
            <a:ext cx="1766656" cy="17400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5/5f/Cloud9ID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2"/>
          <a:stretch/>
        </p:blipFill>
        <p:spPr bwMode="auto">
          <a:xfrm>
            <a:off x="5564132" y="4811697"/>
            <a:ext cx="2530246" cy="13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2050" name="Picture 2" descr="http://codehenge.net/blog/wp-content/uploads/2014/01/node-event-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21" y="2302273"/>
            <a:ext cx="5011228" cy="3752298"/>
          </a:xfrm>
          <a:prstGeom prst="roundRect">
            <a:avLst>
              <a:gd name="adj" fmla="val 114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" y="1065319"/>
            <a:ext cx="4061378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14" y="1944207"/>
            <a:ext cx="4376254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493</TotalTime>
  <Words>720</Words>
  <Application>Microsoft Office PowerPoint</Application>
  <PresentationFormat>On-screen Show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 theme</vt:lpstr>
      <vt:lpstr>Introduction to NodeJS</vt:lpstr>
      <vt:lpstr>Table of Contents</vt:lpstr>
      <vt:lpstr>Overview of NodeJS</vt:lpstr>
      <vt:lpstr>Overview of NodeJS</vt:lpstr>
      <vt:lpstr>Why NodeJS</vt:lpstr>
      <vt:lpstr>Building Blocks &amp; Installation</vt:lpstr>
      <vt:lpstr>Developing IDEs</vt:lpstr>
      <vt:lpstr>The Event Loop</vt:lpstr>
      <vt:lpstr>The Event Loop</vt:lpstr>
      <vt:lpstr>Asynchronous Code</vt:lpstr>
      <vt:lpstr>Asynchronous Code</vt:lpstr>
      <vt:lpstr>Asynchronous Code</vt:lpstr>
      <vt:lpstr>Asynchronous Code</vt:lpstr>
      <vt:lpstr>Using Modules</vt:lpstr>
      <vt:lpstr>Using Modules</vt:lpstr>
      <vt:lpstr>Built-in Modules</vt:lpstr>
      <vt:lpstr>Built-in Modules</vt:lpstr>
      <vt:lpstr>Your Modules</vt:lpstr>
      <vt:lpstr>Your Modules</vt:lpstr>
      <vt:lpstr>Your Modules</vt:lpstr>
      <vt:lpstr>Third-Party Modules</vt:lpstr>
      <vt:lpstr>Third-Party Modules</vt:lpstr>
      <vt:lpstr>Resources</vt:lpstr>
      <vt:lpstr>Introduction to NodeJS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Nikolay</cp:lastModifiedBy>
  <cp:revision>217</cp:revision>
  <dcterms:created xsi:type="dcterms:W3CDTF">2014-03-11T09:08:39Z</dcterms:created>
  <dcterms:modified xsi:type="dcterms:W3CDTF">2014-09-30T09:14:02Z</dcterms:modified>
</cp:coreProperties>
</file>