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340" r:id="rId4"/>
    <p:sldId id="341" r:id="rId5"/>
    <p:sldId id="342" r:id="rId6"/>
    <p:sldId id="343" r:id="rId7"/>
    <p:sldId id="352" r:id="rId8"/>
    <p:sldId id="321" r:id="rId9"/>
    <p:sldId id="353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17" r:id="rId27"/>
    <p:sldId id="318" r:id="rId28"/>
    <p:sldId id="33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HTTP Fundamentals, Web Server and NodeJS Basics" id="{55C28D5F-3324-407D-A971-AFA08FAB1FF6}">
          <p14:sldIdLst>
            <p14:sldId id="340"/>
            <p14:sldId id="341"/>
            <p14:sldId id="342"/>
            <p14:sldId id="343"/>
            <p14:sldId id="352"/>
            <p14:sldId id="321"/>
            <p14:sldId id="353"/>
            <p14:sldId id="323"/>
            <p14:sldId id="324"/>
            <p14:sldId id="325"/>
            <p14:sldId id="326"/>
          </p14:sldIdLst>
        </p14:section>
        <p14:section name="Request and Response wrappers" id="{1FB8A526-5BA9-4C7C-B698-5048E77473B4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Route requests" id="{FFF2E980-3B7B-4612-875E-50C2B746CF80}">
          <p14:sldIdLst>
            <p14:sldId id="334"/>
            <p14:sldId id="335"/>
            <p14:sldId id="336"/>
          </p14:sldIdLst>
        </p14:section>
        <p14:section name="Node as Web Client" id="{04DA082B-2406-4321-B03F-A39D11929CE7}">
          <p14:sldIdLst>
            <p14:sldId id="337"/>
            <p14:sldId id="338"/>
          </p14:sldIdLst>
        </p14:section>
        <p14:section name="Resources, Questions and Homework" id="{316FB67D-508C-42CC-BC90-8B15B781AC0B}">
          <p14:sldIdLst>
            <p14:sldId id="317"/>
            <p14:sldId id="31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128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24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http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stream.html#stream_readable_stream" TargetMode="External"/><Relationship Id="rId2" Type="http://schemas.openxmlformats.org/officeDocument/2006/relationships/hyperlink" Target="http://nodejs.org/api/http.html#http_http_incomingmess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stream.html#stream_writable_stream" TargetMode="External"/><Relationship Id="rId2" Type="http://schemas.openxmlformats.org/officeDocument/2006/relationships/hyperlink" Target="http://nodejs.org/api/http.html#http_class_http_serverrespon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ixge/node-style-guide" TargetMode="External"/><Relationship Id="rId5" Type="http://schemas.openxmlformats.org/officeDocument/2006/relationships/hyperlink" Target="https://npmjs.org/" TargetMode="External"/><Relationship Id="rId4" Type="http://schemas.openxmlformats.org/officeDocument/2006/relationships/hyperlink" Target="http://blog.nodejitsu.com/npm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Serving HTTP requests</a:t>
            </a:r>
            <a:endParaRPr lang="en-US" dirty="0"/>
          </a:p>
        </p:txBody>
      </p:sp>
      <p:pic>
        <p:nvPicPr>
          <p:cNvPr id="1026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13" y="4749758"/>
            <a:ext cx="3222587" cy="16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ub1.kevinchisholm.com/blog/images/node-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1233">
            <a:off x="363342" y="1011015"/>
            <a:ext cx="3284757" cy="14856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illraakyou.com/wp-content/uploads/2011/03/nodej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4650"/>
          <a:stretch/>
        </p:blipFill>
        <p:spPr bwMode="auto">
          <a:xfrm>
            <a:off x="6649375" y="488272"/>
            <a:ext cx="1695636" cy="1477886"/>
          </a:xfrm>
          <a:prstGeom prst="roundRect">
            <a:avLst>
              <a:gd name="adj" fmla="val 370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4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End-to-end JavaScript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8552" y="1135602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pic>
        <p:nvPicPr>
          <p:cNvPr id="3" name="Picture 2" descr="http://blog.gopivotal.com/wp-content/uploads/2012/04/NodeJS-EventedIOAsyncIO_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57" y="2032986"/>
            <a:ext cx="6592191" cy="4038585"/>
          </a:xfrm>
          <a:prstGeom prst="roundRect">
            <a:avLst>
              <a:gd name="adj" fmla="val 8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85421"/>
            <a:ext cx="8686800" cy="5791200"/>
          </a:xfrm>
        </p:spPr>
        <p:txBody>
          <a:bodyPr/>
          <a:lstStyle/>
          <a:p>
            <a:r>
              <a:rPr lang="en-US" dirty="0" smtClean="0"/>
              <a:t>Require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'http'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Create server function 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Request/Response</a:t>
            </a:r>
            <a:r>
              <a:rPr lang="en-US" dirty="0" smtClean="0"/>
              <a:t> wrapper objects</a:t>
            </a:r>
          </a:p>
          <a:p>
            <a:pPr lvl="1"/>
            <a:r>
              <a:rPr lang="en-US" dirty="0" smtClean="0"/>
              <a:t>Listen function (specifies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IP</a:t>
            </a:r>
            <a:r>
              <a:rPr lang="en-US" dirty="0" smtClean="0"/>
              <a:t> (host))</a:t>
            </a:r>
          </a:p>
          <a:p>
            <a:pPr lvl="1"/>
            <a:r>
              <a:rPr lang="en-US" dirty="0" smtClean="0"/>
              <a:t>Headers are objects (keys are lowercased)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1965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 'content-length': '123',</a:t>
            </a:r>
          </a:p>
          <a:p>
            <a:r>
              <a:rPr lang="en-US" sz="1800" dirty="0"/>
              <a:t>  'content-type': 'text/plain',</a:t>
            </a:r>
          </a:p>
          <a:p>
            <a:r>
              <a:rPr lang="en-US" sz="1800" dirty="0"/>
              <a:t>  'connection': 'keep-alive',</a:t>
            </a:r>
          </a:p>
          <a:p>
            <a:r>
              <a:rPr lang="en-US" sz="1800" dirty="0"/>
              <a:t>  'accept': '*/*'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187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86829"/>
            <a:ext cx="8686800" cy="4943192"/>
          </a:xfrm>
        </p:spPr>
        <p:txBody>
          <a:bodyPr/>
          <a:lstStyle/>
          <a:p>
            <a:r>
              <a:rPr lang="en-US" dirty="0" smtClean="0"/>
              <a:t>Basic server </a:t>
            </a:r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nodejs.org/api/http.html</a:t>
            </a:r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1777061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http = require('http');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(function(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      'Content-Type': 'text/plain'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}); //return success header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res.write</a:t>
            </a:r>
            <a:r>
              <a:rPr lang="en-US" sz="1800" dirty="0"/>
              <a:t>('My server is running! </a:t>
            </a:r>
            <a:r>
              <a:rPr lang="en-US" sz="1800" dirty="0" smtClean="0"/>
              <a:t>^_^'); //response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 smtClean="0"/>
              <a:t>(); //finish processing current request</a:t>
            </a:r>
            <a:endParaRPr lang="en-US" sz="1800" dirty="0"/>
          </a:p>
          <a:p>
            <a:r>
              <a:rPr lang="en-US" sz="1800" dirty="0"/>
              <a:t>}).listen(1234);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12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Basic Web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3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pic>
        <p:nvPicPr>
          <p:cNvPr id="5122" name="Picture 2" descr="https://pbs.twimg.com/profile_images/1909352000/special_req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36" y="2136120"/>
            <a:ext cx="4096828" cy="4155836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3089" y="862614"/>
            <a:ext cx="8686800" cy="5791200"/>
          </a:xfrm>
        </p:spPr>
        <p:txBody>
          <a:bodyPr/>
          <a:lstStyle/>
          <a:p>
            <a:r>
              <a:rPr lang="en-US" dirty="0" smtClean="0"/>
              <a:t>The Request wrapper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http.IncommingMessage</a:t>
            </a:r>
            <a:r>
              <a:rPr lang="en-US" dirty="0" smtClean="0"/>
              <a:t> </a:t>
            </a:r>
            <a:r>
              <a:rPr lang="en-US" dirty="0" smtClean="0"/>
              <a:t>class [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Readable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httpVersion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– '1.1' or '1.0'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headers</a:t>
            </a:r>
            <a:r>
              <a:rPr lang="en-US" dirty="0" smtClean="0"/>
              <a:t> – object for request headers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– 'GET', 'POST',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</a:t>
            </a:r>
            <a:r>
              <a:rPr lang="en-US" dirty="0" smtClean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1429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pic>
        <p:nvPicPr>
          <p:cNvPr id="6146" name="Picture 2" descr="http://randalldsmith.com/wp-content/uploads/2013/06/respon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25" y="2121763"/>
            <a:ext cx="4181012" cy="418101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600983"/>
          </a:xfrm>
        </p:spPr>
        <p:txBody>
          <a:bodyPr/>
          <a:lstStyle/>
          <a:p>
            <a:r>
              <a:rPr lang="en-US" dirty="0" smtClean="0"/>
              <a:t>The Response </a:t>
            </a:r>
            <a:r>
              <a:rPr lang="en-US" dirty="0" smtClean="0"/>
              <a:t>wrapper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http.ServerResponse</a:t>
            </a:r>
            <a:r>
              <a:rPr lang="en-US" dirty="0" smtClean="0"/>
              <a:t> class [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Writable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writeHead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statusCode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, [headers])</a:t>
            </a:r>
            <a:endParaRPr lang="en-US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4226284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body = 'hello world';</a:t>
            </a:r>
          </a:p>
          <a:p>
            <a:r>
              <a:rPr lang="en-US" sz="1800" dirty="0" err="1"/>
              <a:t>response.writeHead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'Content-Length': </a:t>
            </a:r>
            <a:r>
              <a:rPr lang="en-US" sz="1800" dirty="0" err="1"/>
              <a:t>body.length</a:t>
            </a:r>
            <a:r>
              <a:rPr lang="en-US" sz="1800" dirty="0" smtClean="0"/>
              <a:t>, // not always valid</a:t>
            </a:r>
            <a:endParaRPr lang="en-US" sz="1800" dirty="0"/>
          </a:p>
          <a:p>
            <a:r>
              <a:rPr lang="en-US" sz="1800" dirty="0"/>
              <a:t>  'Content-Type': 'text/plain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'Set-Cookie': ['type=ninja', 'language=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572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write(chunk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, [encoding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])</a:t>
            </a: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end()</a:t>
            </a:r>
          </a:p>
          <a:p>
            <a:r>
              <a:rPr lang="en-US" dirty="0" smtClean="0"/>
              <a:t>Always call the methods in the following way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writeHead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238653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response.writeHead</a:t>
            </a:r>
            <a:r>
              <a:rPr lang="en-US" sz="1800" dirty="0" smtClean="0"/>
              <a:t>('Hello world!'); // default encoding: utf8</a:t>
            </a:r>
          </a:p>
        </p:txBody>
      </p:sp>
    </p:spTree>
    <p:extLst>
      <p:ext uri="{BB962C8B-B14F-4D97-AF65-F5344CB8AC3E}">
        <p14:creationId xmlns:p14="http://schemas.microsoft.com/office/powerpoint/2010/main" val="227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37478" y="871491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HTTP </a:t>
            </a:r>
            <a:r>
              <a:rPr lang="en-US" dirty="0" smtClean="0"/>
              <a:t>Protocol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a Web </a:t>
            </a:r>
            <a:r>
              <a:rPr lang="en-US" dirty="0" smtClean="0"/>
              <a:t>Server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Create basic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Request stream object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Response stream object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Route requests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65" y="4000602"/>
            <a:ext cx="3239117" cy="242285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1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0711" y="975803"/>
            <a:ext cx="7924800" cy="6858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pic>
        <p:nvPicPr>
          <p:cNvPr id="7170" name="Picture 2" descr="http://www.rv-trips.com/wp-content/uploads/2011/04/Route_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6" y="1867498"/>
            <a:ext cx="6742630" cy="42141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URL Parsing modules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querystring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</a:p>
          <a:p>
            <a:pPr lvl="1"/>
            <a:r>
              <a:rPr lang="en-US" dirty="0" smtClean="0"/>
              <a:t>both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 smtClean="0"/>
              <a:t> method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1256" y="306427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url</a:t>
            </a:r>
            <a:r>
              <a:rPr lang="en-US" sz="1800" dirty="0" smtClean="0"/>
              <a:t> = require</a:t>
            </a:r>
            <a:r>
              <a:rPr lang="en-US" sz="1800" dirty="0"/>
              <a:t>('</a:t>
            </a:r>
            <a:r>
              <a:rPr lang="en-US" sz="1800" dirty="0" err="1"/>
              <a:t>url</a:t>
            </a:r>
            <a:r>
              <a:rPr lang="en-US" sz="1800" dirty="0" smtClean="0"/>
              <a:t>');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url.parse</a:t>
            </a:r>
            <a:r>
              <a:rPr lang="en-US" sz="1800" dirty="0"/>
              <a:t>('/</a:t>
            </a:r>
            <a:r>
              <a:rPr lang="en-US" sz="1800" dirty="0" err="1"/>
              <a:t>status?name</a:t>
            </a:r>
            <a:r>
              <a:rPr lang="en-US" sz="1800" dirty="0"/>
              <a:t>=</a:t>
            </a:r>
            <a:r>
              <a:rPr lang="en-US" sz="1800" dirty="0" err="1"/>
              <a:t>ryan</a:t>
            </a:r>
            <a:r>
              <a:rPr lang="en-US" sz="1800" dirty="0"/>
              <a:t>', true</a:t>
            </a:r>
            <a:r>
              <a:rPr lang="en-US" sz="1800" dirty="0" smtClean="0"/>
              <a:t>));</a:t>
            </a:r>
          </a:p>
          <a:p>
            <a:endParaRPr lang="en-US" sz="1800" dirty="0" smtClean="0"/>
          </a:p>
          <a:p>
            <a:r>
              <a:rPr lang="en-US" sz="1800" dirty="0" smtClean="0"/>
              <a:t>// logs</a:t>
            </a:r>
            <a:endParaRPr lang="en-US" sz="1800" dirty="0"/>
          </a:p>
          <a:p>
            <a:r>
              <a:rPr lang="en-US" sz="1800" dirty="0" smtClean="0"/>
              <a:t>// { </a:t>
            </a:r>
          </a:p>
          <a:p>
            <a:r>
              <a:rPr lang="en-US" sz="1800" dirty="0" smtClean="0"/>
              <a:t>//    </a:t>
            </a:r>
            <a:r>
              <a:rPr lang="en-US" sz="1800" dirty="0" err="1" smtClean="0"/>
              <a:t>href</a:t>
            </a:r>
            <a:r>
              <a:rPr lang="en-US" sz="1800" dirty="0"/>
              <a:t>: '/</a:t>
            </a:r>
            <a:r>
              <a:rPr lang="en-US" sz="1800" dirty="0" err="1"/>
              <a:t>status?name</a:t>
            </a:r>
            <a:r>
              <a:rPr lang="en-US" sz="1800" dirty="0"/>
              <a:t>=</a:t>
            </a:r>
            <a:r>
              <a:rPr lang="en-US" sz="1800" dirty="0" err="1"/>
              <a:t>ryan</a:t>
            </a:r>
            <a:r>
              <a:rPr lang="en-US" sz="1800" dirty="0"/>
              <a:t>',</a:t>
            </a:r>
          </a:p>
          <a:p>
            <a:r>
              <a:rPr lang="en-US" sz="1800" dirty="0" smtClean="0"/>
              <a:t>//    search</a:t>
            </a:r>
            <a:r>
              <a:rPr lang="en-US" sz="1800" dirty="0"/>
              <a:t>: '?name=</a:t>
            </a:r>
            <a:r>
              <a:rPr lang="en-US" sz="1800" dirty="0" err="1"/>
              <a:t>ryan</a:t>
            </a:r>
            <a:r>
              <a:rPr lang="en-US" sz="1800" dirty="0"/>
              <a:t>',</a:t>
            </a:r>
          </a:p>
          <a:p>
            <a:r>
              <a:rPr lang="en-US" sz="1800" dirty="0" smtClean="0"/>
              <a:t>//    query</a:t>
            </a:r>
            <a:r>
              <a:rPr lang="en-US" sz="1800" dirty="0"/>
              <a:t>: { name: '</a:t>
            </a:r>
            <a:r>
              <a:rPr lang="en-US" sz="1800" dirty="0" err="1"/>
              <a:t>ryan</a:t>
            </a:r>
            <a:r>
              <a:rPr lang="en-US" sz="1800" dirty="0"/>
              <a:t>' },</a:t>
            </a:r>
          </a:p>
          <a:p>
            <a:r>
              <a:rPr lang="en-US" sz="1800" dirty="0" smtClean="0"/>
              <a:t>//    pathname</a:t>
            </a:r>
            <a:r>
              <a:rPr lang="en-US" sz="1800" dirty="0"/>
              <a:t>: '/status' </a:t>
            </a:r>
            <a:endParaRPr lang="en-US" sz="1800" dirty="0" smtClean="0"/>
          </a:p>
          <a:p>
            <a:r>
              <a:rPr lang="en-US" sz="1800" dirty="0" smtClean="0"/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3571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8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8427" y="1907960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  <a:endParaRPr lang="en-US" dirty="0"/>
          </a:p>
        </p:txBody>
      </p:sp>
      <p:pic>
        <p:nvPicPr>
          <p:cNvPr id="3" name="Picture 6" descr="http://www.wewillraakyou.com/wp-content/uploads/2011/03/nodej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4650"/>
          <a:stretch/>
        </p:blipFill>
        <p:spPr bwMode="auto">
          <a:xfrm>
            <a:off x="3240350" y="2924397"/>
            <a:ext cx="2760954" cy="2406398"/>
          </a:xfrm>
          <a:prstGeom prst="roundRect">
            <a:avLst>
              <a:gd name="adj" fmla="val 370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http.request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http.get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both have (options, callback) signature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1256" y="2300798"/>
            <a:ext cx="8077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req</a:t>
            </a:r>
            <a:r>
              <a:rPr lang="en-US" sz="1800" dirty="0"/>
              <a:t> = </a:t>
            </a:r>
            <a:r>
              <a:rPr lang="en-US" sz="1800" dirty="0" err="1"/>
              <a:t>http.request</a:t>
            </a:r>
            <a:r>
              <a:rPr lang="en-US" sz="1800" dirty="0"/>
              <a:t>(options, function(res) {</a:t>
            </a:r>
          </a:p>
          <a:p>
            <a:r>
              <a:rPr lang="en-US" sz="1800" dirty="0"/>
              <a:t>  console.log('STATUS: ' + </a:t>
            </a:r>
            <a:r>
              <a:rPr lang="en-US" sz="1800" dirty="0" err="1"/>
              <a:t>res.statusCode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  console.log('HEADERS: ' + </a:t>
            </a:r>
            <a:r>
              <a:rPr lang="en-US" sz="1800" dirty="0" err="1"/>
              <a:t>JSON.stringify</a:t>
            </a:r>
            <a:r>
              <a:rPr lang="en-US" sz="1800" dirty="0"/>
              <a:t>(</a:t>
            </a:r>
            <a:r>
              <a:rPr lang="en-US" sz="1800" dirty="0" err="1"/>
              <a:t>res.headers</a:t>
            </a:r>
            <a:r>
              <a:rPr lang="en-US" sz="1800" dirty="0"/>
              <a:t>));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res.setEncoding</a:t>
            </a:r>
            <a:r>
              <a:rPr lang="en-US" sz="1800" dirty="0"/>
              <a:t>('utf8');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res.on</a:t>
            </a:r>
            <a:r>
              <a:rPr lang="en-US" sz="1800" dirty="0"/>
              <a:t>('data', function (chunk) {</a:t>
            </a:r>
          </a:p>
          <a:p>
            <a:r>
              <a:rPr lang="en-US" sz="1800" dirty="0"/>
              <a:t>    console.log('BODY: ' + chunk);</a:t>
            </a:r>
          </a:p>
          <a:p>
            <a:r>
              <a:rPr lang="en-US" sz="1800" dirty="0"/>
              <a:t>  });</a:t>
            </a:r>
          </a:p>
          <a:p>
            <a:r>
              <a:rPr lang="en-US" sz="1800" dirty="0" smtClean="0"/>
              <a:t>});</a:t>
            </a:r>
          </a:p>
          <a:p>
            <a:endParaRPr lang="en-US" sz="1800" dirty="0"/>
          </a:p>
          <a:p>
            <a:r>
              <a:rPr lang="en-US" sz="1800" dirty="0" err="1"/>
              <a:t>http.get</a:t>
            </a:r>
            <a:r>
              <a:rPr lang="en-US" sz="1800" dirty="0"/>
              <a:t>("http://www.google.com/index.html", function(res) {</a:t>
            </a:r>
          </a:p>
          <a:p>
            <a:r>
              <a:rPr lang="en-US" sz="1800" dirty="0"/>
              <a:t>  console.log("Got response: " + </a:t>
            </a:r>
            <a:r>
              <a:rPr lang="en-US" sz="1800" dirty="0" err="1"/>
              <a:t>res.statusCode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})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060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9725" y="1324252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official web site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://nodejs.org/api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API documentation</a:t>
            </a:r>
            <a:endParaRPr lang="en-US" b="0" dirty="0"/>
          </a:p>
          <a:p>
            <a:r>
              <a:rPr lang="en-US" dirty="0">
                <a:hlinkClick r:id="rId4"/>
              </a:rPr>
              <a:t>http://blog.nodejitsu.com/npm-cheatsheet </a:t>
            </a:r>
            <a:r>
              <a:rPr lang="en-US" dirty="0" smtClean="0"/>
              <a:t>- NPM documentation</a:t>
            </a:r>
            <a:endParaRPr lang="en-US" b="0" dirty="0"/>
          </a:p>
          <a:p>
            <a:r>
              <a:rPr lang="en-US" dirty="0">
                <a:hlinkClick r:id="rId5"/>
              </a:rPr>
              <a:t>https://npmjs.org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NPM official web site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github.com/felixge/node-style-guide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71277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file upload web site with </a:t>
            </a:r>
            <a:r>
              <a:rPr lang="en-US" sz="2800" dirty="0" err="1" smtClean="0"/>
              <a:t>NodeJS</a:t>
            </a:r>
            <a:r>
              <a:rPr lang="en-US" sz="2800" dirty="0" smtClean="0"/>
              <a:t>. You should have the option to upload a file and be given an unique URL for its download. Use GUID.</a:t>
            </a:r>
          </a:p>
          <a:p>
            <a:pPr marL="862013" lvl="1" indent="-514350"/>
            <a:r>
              <a:rPr lang="en-US" sz="2600" b="0" dirty="0" smtClean="0"/>
              <a:t>You are not allowed to use </a:t>
            </a:r>
            <a:r>
              <a:rPr lang="en-US" sz="2600" b="0" smtClean="0"/>
              <a:t>ExpressJS</a:t>
            </a:r>
            <a:endParaRPr lang="en-US" sz="2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5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49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42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/academy/about.aspx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38800" cy="914400"/>
          </a:xfrm>
        </p:spPr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Microsoft-HTTPAPI/2.0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4589463" y="2434649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048000"/>
            <a:ext cx="33607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4070" y="1162235"/>
            <a:ext cx="7924800" cy="6858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/>
              <a:t>What is </a:t>
            </a:r>
            <a:r>
              <a:rPr lang="en-US" dirty="0" smtClean="0"/>
              <a:t>a Web </a:t>
            </a:r>
            <a:r>
              <a:rPr lang="en-US" dirty="0"/>
              <a:t>Server</a:t>
            </a:r>
          </a:p>
        </p:txBody>
      </p:sp>
      <p:pic>
        <p:nvPicPr>
          <p:cNvPr id="2052" name="Picture 4" descr="http://www.tecnosnet.com/immagini/schema_wf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68" y="2175722"/>
            <a:ext cx="4132339" cy="3570766"/>
          </a:xfrm>
          <a:prstGeom prst="roundRect">
            <a:avLst>
              <a:gd name="adj" fmla="val 87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</a:t>
            </a:r>
            <a:r>
              <a:rPr lang="en-US" dirty="0" smtClean="0"/>
              <a:t>PHP, </a:t>
            </a:r>
            <a:r>
              <a:rPr lang="en-US" dirty="0" smtClean="0"/>
              <a:t>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4740</TotalTime>
  <Words>984</Words>
  <Application>Microsoft Office PowerPoint</Application>
  <PresentationFormat>On-screen Show (4:3)</PresentationFormat>
  <Paragraphs>200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Black</vt:lpstr>
      <vt:lpstr>Calibri</vt:lpstr>
      <vt:lpstr>Cambria</vt:lpstr>
      <vt:lpstr>Consolas</vt:lpstr>
      <vt:lpstr>Corbel</vt:lpstr>
      <vt:lpstr>Wingdings 2</vt:lpstr>
      <vt:lpstr>Telerik Academy theme</vt:lpstr>
      <vt:lpstr>NodeJS Web Server</vt:lpstr>
      <vt:lpstr>Table of Contents</vt:lpstr>
      <vt:lpstr>The HTTP Protocol</vt:lpstr>
      <vt:lpstr>HTTP</vt:lpstr>
      <vt:lpstr>HTTP: Request-Response Protocol</vt:lpstr>
      <vt:lpstr>Example: Hyper Text Transfer Protocol</vt:lpstr>
      <vt:lpstr>HTTP Response Codes</vt:lpstr>
      <vt:lpstr>What is a Web Server</vt:lpstr>
      <vt:lpstr>What Do the Web Servers Do?</vt:lpstr>
      <vt:lpstr>NodeJS Web Server</vt:lpstr>
      <vt:lpstr>NodeJS Web Server</vt:lpstr>
      <vt:lpstr>NodeJS Web Server</vt:lpstr>
      <vt:lpstr>NodeJS Basic Web Server</vt:lpstr>
      <vt:lpstr>The Request Wrapper</vt:lpstr>
      <vt:lpstr>The Request Wrapper</vt:lpstr>
      <vt:lpstr>The Request Wrapper</vt:lpstr>
      <vt:lpstr>The Response Wrapper</vt:lpstr>
      <vt:lpstr>The Response Wrapper</vt:lpstr>
      <vt:lpstr>The Response Wrapper</vt:lpstr>
      <vt:lpstr>The Response Wrapper</vt:lpstr>
      <vt:lpstr>Route Requests</vt:lpstr>
      <vt:lpstr>Route Requests</vt:lpstr>
      <vt:lpstr>Route Requests</vt:lpstr>
      <vt:lpstr>NodeJS as Client</vt:lpstr>
      <vt:lpstr>NodeJS As Client</vt:lpstr>
      <vt:lpstr>Resources</vt:lpstr>
      <vt:lpstr>NodeJS Web Server</vt:lpstr>
      <vt:lpstr>Exercises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Nikolay</cp:lastModifiedBy>
  <cp:revision>319</cp:revision>
  <dcterms:created xsi:type="dcterms:W3CDTF">2014-03-11T09:08:39Z</dcterms:created>
  <dcterms:modified xsi:type="dcterms:W3CDTF">2014-09-30T12:23:04Z</dcterms:modified>
</cp:coreProperties>
</file>