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12" r:id="rId3"/>
    <p:sldId id="391" r:id="rId4"/>
    <p:sldId id="262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14" r:id="rId13"/>
    <p:sldId id="398" r:id="rId14"/>
    <p:sldId id="392" r:id="rId15"/>
    <p:sldId id="399" r:id="rId16"/>
    <p:sldId id="394" r:id="rId17"/>
    <p:sldId id="409" r:id="rId18"/>
    <p:sldId id="395" r:id="rId19"/>
    <p:sldId id="408" r:id="rId20"/>
    <p:sldId id="396" r:id="rId21"/>
    <p:sldId id="407" r:id="rId22"/>
    <p:sldId id="410" r:id="rId23"/>
    <p:sldId id="411" r:id="rId24"/>
    <p:sldId id="412" r:id="rId25"/>
    <p:sldId id="413" r:id="rId26"/>
    <p:sldId id="418" r:id="rId27"/>
    <p:sldId id="419" r:id="rId28"/>
    <p:sldId id="425" r:id="rId29"/>
    <p:sldId id="420" r:id="rId30"/>
    <p:sldId id="426" r:id="rId31"/>
    <p:sldId id="421" r:id="rId32"/>
    <p:sldId id="427" r:id="rId33"/>
    <p:sldId id="422" r:id="rId34"/>
    <p:sldId id="428" r:id="rId35"/>
    <p:sldId id="3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94604" autoAdjust="0"/>
  </p:normalViewPr>
  <p:slideViewPr>
    <p:cSldViewPr snapToGrid="0">
      <p:cViewPr varScale="1">
        <p:scale>
          <a:sx n="92" d="100"/>
          <a:sy n="92" d="100"/>
        </p:scale>
        <p:origin x="6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125277"/>
            <a:ext cx="8229600" cy="1524000"/>
          </a:xfrm>
        </p:spPr>
        <p:txBody>
          <a:bodyPr/>
          <a:lstStyle/>
          <a:p>
            <a:r>
              <a:rPr lang="en-GB" dirty="0" smtClean="0"/>
              <a:t>Object </a:t>
            </a:r>
            <a:r>
              <a:rPr lang="en-GB" dirty="0"/>
              <a:t>and </a:t>
            </a:r>
            <a:r>
              <a:rPr lang="en-GB" dirty="0" err="1"/>
              <a:t>Object.prototype</a:t>
            </a:r>
            <a:r>
              <a:rPr lang="en-GB" dirty="0"/>
              <a:t> methods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7101" y="522537"/>
            <a:ext cx="1994808" cy="1308897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769" y="663602"/>
            <a:ext cx="586630" cy="58663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3993805" y="4918094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036" y="1021145"/>
            <a:ext cx="2043575" cy="1294161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6399" y="4256794"/>
            <a:ext cx="3174789" cy="2164628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Defines </a:t>
            </a:r>
            <a:r>
              <a:rPr lang="en-GB" dirty="0"/>
              <a:t>a new property directly on an object, or modifies an existing property on an object, and returns the </a:t>
            </a:r>
            <a:r>
              <a:rPr lang="en-GB" dirty="0" smtClean="0"/>
              <a:t>object</a:t>
            </a:r>
          </a:p>
          <a:p>
            <a:r>
              <a:rPr lang="en-US" dirty="0" smtClean="0"/>
              <a:t>Syntax: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Object.defineProperties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props)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GB" dirty="0" smtClean="0"/>
              <a:t>the </a:t>
            </a:r>
            <a:r>
              <a:rPr lang="en-GB" dirty="0"/>
              <a:t>object on which to define the property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props</a:t>
            </a:r>
            <a:r>
              <a:rPr lang="en-GB" dirty="0" smtClean="0"/>
              <a:t> </a:t>
            </a:r>
            <a:r>
              <a:rPr lang="en-GB" dirty="0"/>
              <a:t>– an object whose own enumerable properties constitute descriptors for the properties to be defined or modified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5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5568"/>
          </a:xfrm>
        </p:spPr>
        <p:txBody>
          <a:bodyPr/>
          <a:lstStyle/>
          <a:p>
            <a:r>
              <a:rPr lang="en-GB" dirty="0"/>
              <a:t>Properties have the following optional keys</a:t>
            </a:r>
            <a:r>
              <a:rPr lang="en-GB" dirty="0" smtClean="0"/>
              <a:t>:</a:t>
            </a:r>
          </a:p>
          <a:p>
            <a:pPr lvl="1"/>
            <a:r>
              <a:rPr lang="en-GB" sz="2800" dirty="0" smtClean="0"/>
              <a:t>configurable, enumerable, </a:t>
            </a:r>
            <a:r>
              <a:rPr lang="en-GB" sz="2800" dirty="0" err="1" smtClean="0"/>
              <a:t>value,writable</a:t>
            </a:r>
            <a:r>
              <a:rPr lang="en-GB" sz="2800" dirty="0" smtClean="0"/>
              <a:t>,</a:t>
            </a:r>
            <a:br>
              <a:rPr lang="en-GB" sz="2800" dirty="0" smtClean="0"/>
            </a:br>
            <a:r>
              <a:rPr lang="en-GB" sz="2800" dirty="0" smtClean="0"/>
              <a:t>get and set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26256"/>
            <a:ext cx="8077200" cy="378565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{};</a:t>
            </a:r>
          </a:p>
          <a:p>
            <a:r>
              <a:rPr lang="en-US" dirty="0" err="1"/>
              <a:t>Object.defineProperties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{</a:t>
            </a:r>
          </a:p>
          <a:p>
            <a:r>
              <a:rPr lang="en-US" dirty="0"/>
              <a:t>  </a:t>
            </a:r>
            <a:r>
              <a:rPr lang="en-US" dirty="0" smtClean="0"/>
              <a:t>'property1': </a:t>
            </a:r>
            <a:r>
              <a:rPr lang="en-US" dirty="0"/>
              <a:t>{</a:t>
            </a:r>
          </a:p>
          <a:p>
            <a:r>
              <a:rPr lang="en-US" dirty="0"/>
              <a:t>    value: true,</a:t>
            </a:r>
          </a:p>
          <a:p>
            <a:r>
              <a:rPr lang="en-US" dirty="0"/>
              <a:t>    writable: </a:t>
            </a:r>
            <a:r>
              <a:rPr lang="en-US" dirty="0" smtClean="0"/>
              <a:t>true,</a:t>
            </a:r>
          </a:p>
          <a:p>
            <a:r>
              <a:rPr lang="en-US" dirty="0"/>
              <a:t> </a:t>
            </a:r>
            <a:r>
              <a:rPr lang="en-US" dirty="0" smtClean="0"/>
              <a:t>   enumerable: true</a:t>
            </a:r>
            <a:endParaRPr lang="en-US" dirty="0"/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smtClean="0"/>
              <a:t>'property2</a:t>
            </a:r>
            <a:r>
              <a:rPr lang="en-US" dirty="0"/>
              <a:t>'</a:t>
            </a:r>
            <a:r>
              <a:rPr lang="en-US" dirty="0" smtClean="0"/>
              <a:t>: </a:t>
            </a:r>
            <a:r>
              <a:rPr lang="en-US" dirty="0"/>
              <a:t>{</a:t>
            </a:r>
          </a:p>
          <a:p>
            <a:r>
              <a:rPr lang="en-US" dirty="0"/>
              <a:t>    value: </a:t>
            </a:r>
            <a:r>
              <a:rPr lang="en-US" dirty="0" smtClean="0"/>
              <a:t>'Hello</a:t>
            </a:r>
            <a:r>
              <a:rPr lang="en-US" dirty="0"/>
              <a:t>'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writable: false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749744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reates </a:t>
            </a:r>
            <a:r>
              <a:rPr lang="en-GB" dirty="0"/>
              <a:t>a new object with the specified prototype object and </a:t>
            </a:r>
            <a:r>
              <a:rPr lang="en-GB" dirty="0" smtClean="0"/>
              <a:t>properties</a:t>
            </a:r>
            <a:endParaRPr lang="en-US" dirty="0" smtClean="0"/>
          </a:p>
          <a:p>
            <a:r>
              <a:rPr lang="en-US" dirty="0" smtClean="0"/>
              <a:t>Syntax: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(proto[,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propertiesObject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])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</a:t>
            </a:r>
            <a:r>
              <a:rPr lang="en-US" sz="2800" dirty="0" smtClean="0"/>
              <a:t> – the object which should be the prototype of the newly created object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propertiesObject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– specify property descriptions to be added to the newly-created 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4837046"/>
            <a:ext cx="8077200" cy="1631216"/>
          </a:xfrm>
        </p:spPr>
        <p:txBody>
          <a:bodyPr/>
          <a:lstStyle/>
          <a:p>
            <a:r>
              <a:rPr lang="en-US" dirty="0" smtClean="0"/>
              <a:t>function Shape() { … }</a:t>
            </a:r>
          </a:p>
          <a:p>
            <a:r>
              <a:rPr lang="en-US" dirty="0" smtClean="0"/>
              <a:t>function Rectangle() { </a:t>
            </a:r>
            <a:r>
              <a:rPr lang="en-US" dirty="0" err="1" smtClean="0"/>
              <a:t>Shape.call</a:t>
            </a:r>
            <a:r>
              <a:rPr lang="en-US" dirty="0" smtClean="0"/>
              <a:t>(this); }</a:t>
            </a:r>
          </a:p>
          <a:p>
            <a:endParaRPr lang="en-US" dirty="0" smtClean="0"/>
          </a:p>
          <a:p>
            <a:r>
              <a:rPr lang="en-US" dirty="0" err="1" smtClean="0"/>
              <a:t>Rectangle.prototype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Shape.prototype</a:t>
            </a:r>
            <a:r>
              <a:rPr lang="en-US" dirty="0"/>
              <a:t>);</a:t>
            </a:r>
          </a:p>
          <a:p>
            <a:r>
              <a:rPr lang="en-US" dirty="0" err="1"/>
              <a:t>Rectangle.prototype.constructor</a:t>
            </a:r>
            <a:r>
              <a:rPr lang="en-US" dirty="0"/>
              <a:t> = Rectangle;</a:t>
            </a:r>
          </a:p>
        </p:txBody>
      </p:sp>
    </p:spTree>
    <p:extLst>
      <p:ext uri="{BB962C8B-B14F-4D97-AF65-F5344CB8AC3E}">
        <p14:creationId xmlns:p14="http://schemas.microsoft.com/office/powerpoint/2010/main" val="40059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Object.keys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Object.keys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62432"/>
          </a:xfrm>
        </p:spPr>
        <p:txBody>
          <a:bodyPr/>
          <a:lstStyle/>
          <a:p>
            <a:r>
              <a:rPr lang="en-GB" dirty="0" smtClean="0"/>
              <a:t>Returns </a:t>
            </a:r>
            <a:r>
              <a:rPr lang="en-GB" dirty="0"/>
              <a:t>an array of a given object's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</a:t>
            </a:r>
            <a:r>
              <a:rPr lang="en-GB" dirty="0" smtClean="0"/>
              <a:t> </a:t>
            </a:r>
            <a:r>
              <a:rPr lang="en-GB" dirty="0"/>
              <a:t>enumerable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 smtClean="0"/>
              <a:t>No properties form the prototype chain</a:t>
            </a:r>
            <a:endParaRPr lang="bg-BG" dirty="0" smtClean="0"/>
          </a:p>
          <a:p>
            <a:r>
              <a:rPr lang="en-US" dirty="0" smtClean="0"/>
              <a:t>Syntax: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Object.keys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GB" dirty="0"/>
              <a:t>the object whose enumerable own properties are to be </a:t>
            </a:r>
            <a:r>
              <a:rPr lang="en-GB" dirty="0" smtClean="0"/>
              <a:t>returned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492486"/>
            <a:ext cx="8077200" cy="1631216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0: 'a', 1: 'b', 2: 'c' };</a:t>
            </a:r>
          </a:p>
          <a:p>
            <a:r>
              <a:rPr lang="en-US" dirty="0"/>
              <a:t>console.log(</a:t>
            </a:r>
            <a:r>
              <a:rPr lang="en-US" dirty="0" err="1"/>
              <a:t>Object.keys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 // </a:t>
            </a:r>
            <a:r>
              <a:rPr lang="en-US" dirty="0" smtClean="0"/>
              <a:t>[</a:t>
            </a:r>
            <a:r>
              <a:rPr lang="en-US" dirty="0"/>
              <a:t>'0', '1', '2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an_obj</a:t>
            </a:r>
            <a:r>
              <a:rPr lang="en-US" dirty="0"/>
              <a:t> = { 100: 'a', 2: 'b', 7: 'c' };</a:t>
            </a:r>
          </a:p>
          <a:p>
            <a:r>
              <a:rPr lang="en-US" dirty="0"/>
              <a:t>console.log(</a:t>
            </a:r>
            <a:r>
              <a:rPr lang="en-US" dirty="0" err="1"/>
              <a:t>Object.keys</a:t>
            </a:r>
            <a:r>
              <a:rPr lang="en-US" dirty="0"/>
              <a:t>(</a:t>
            </a:r>
            <a:r>
              <a:rPr lang="en-US" dirty="0" err="1"/>
              <a:t>an_obj</a:t>
            </a:r>
            <a:r>
              <a:rPr lang="en-US" dirty="0" smtClean="0"/>
              <a:t>));</a:t>
            </a:r>
            <a:r>
              <a:rPr lang="bg-BG" dirty="0"/>
              <a:t> </a:t>
            </a:r>
            <a:r>
              <a:rPr lang="en-US" dirty="0" smtClean="0"/>
              <a:t>// </a:t>
            </a:r>
            <a:r>
              <a:rPr lang="en-US" dirty="0"/>
              <a:t>['2', '7', '100']</a:t>
            </a:r>
          </a:p>
        </p:txBody>
      </p:sp>
    </p:spTree>
    <p:extLst>
      <p:ext uri="{BB962C8B-B14F-4D97-AF65-F5344CB8AC3E}">
        <p14:creationId xmlns:p14="http://schemas.microsoft.com/office/powerpoint/2010/main" val="12619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2365" y="2345635"/>
            <a:ext cx="7739270" cy="1480932"/>
          </a:xfrm>
        </p:spPr>
        <p:txBody>
          <a:bodyPr/>
          <a:lstStyle/>
          <a:p>
            <a:r>
              <a:rPr lang="en-US" dirty="0" err="1" smtClean="0"/>
              <a:t>Object.preventExtensions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err="1" smtClean="0"/>
              <a:t>Object.isExtensible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Object.preventExtensions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69785"/>
          </a:xfrm>
        </p:spPr>
        <p:txBody>
          <a:bodyPr/>
          <a:lstStyle/>
          <a:p>
            <a:r>
              <a:rPr lang="en-GB" sz="2800" dirty="0" smtClean="0"/>
              <a:t>Prevents </a:t>
            </a:r>
            <a:r>
              <a:rPr lang="en-GB" sz="2800" dirty="0"/>
              <a:t>new properties from ever being added to an </a:t>
            </a:r>
            <a:r>
              <a:rPr lang="en-GB" sz="2800" dirty="0" smtClean="0"/>
              <a:t>object</a:t>
            </a:r>
          </a:p>
          <a:p>
            <a:pPr lvl="1"/>
            <a:r>
              <a:rPr lang="en-GB" sz="2800" dirty="0"/>
              <a:t>the properties may still be deleted</a:t>
            </a:r>
            <a:endParaRPr lang="en-US" sz="2800" dirty="0" smtClean="0"/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Object.preventExtensions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– the object that should be made non-extensible</a:t>
            </a:r>
            <a:endParaRPr lang="bg-BG" sz="2600" dirty="0" smtClean="0"/>
          </a:p>
          <a:p>
            <a:endParaRPr lang="bg-BG" sz="2800" dirty="0" smtClean="0"/>
          </a:p>
          <a:p>
            <a:endParaRPr lang="bg-BG" sz="2800" dirty="0"/>
          </a:p>
          <a:p>
            <a:endParaRPr lang="bg-BG" sz="2800" dirty="0" smtClean="0"/>
          </a:p>
          <a:p>
            <a:endParaRPr lang="bg-BG" sz="2800" dirty="0"/>
          </a:p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Object.isExtensible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2800" dirty="0" smtClean="0"/>
              <a:t> – determines if an object is extensible</a:t>
            </a:r>
            <a:endParaRPr lang="bg-BG" sz="2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3643" y="3697796"/>
            <a:ext cx="8077200" cy="193899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removable: true };</a:t>
            </a:r>
          </a:p>
          <a:p>
            <a:r>
              <a:rPr lang="en-US" dirty="0" err="1"/>
              <a:t>Object.preventExtensions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 smtClean="0"/>
              <a:t>); assert(</a:t>
            </a:r>
            <a:r>
              <a:rPr lang="en-US" dirty="0" err="1" smtClean="0"/>
              <a:t>Object.isExtensible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  <a:r>
              <a:rPr lang="en-US" dirty="0"/>
              <a:t>=== true</a:t>
            </a:r>
            <a:r>
              <a:rPr lang="en-US" dirty="0" smtClean="0"/>
              <a:t>);</a:t>
            </a:r>
            <a:endParaRPr lang="bg-BG" dirty="0" smtClean="0"/>
          </a:p>
          <a:p>
            <a:endParaRPr lang="en-US" dirty="0"/>
          </a:p>
          <a:p>
            <a:r>
              <a:rPr lang="en-US" dirty="0" err="1"/>
              <a:t>Object.defineProperty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, 'new', { value: 8675309 }); // throws a </a:t>
            </a:r>
            <a:r>
              <a:rPr lang="en-US" dirty="0" err="1" smtClean="0"/>
              <a:t>TypeError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43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2365" y="2345635"/>
            <a:ext cx="7739270" cy="1480932"/>
          </a:xfrm>
        </p:spPr>
        <p:txBody>
          <a:bodyPr/>
          <a:lstStyle/>
          <a:p>
            <a:r>
              <a:rPr lang="en-US" dirty="0" err="1" smtClean="0"/>
              <a:t>Object.seal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err="1" smtClean="0"/>
              <a:t>Object.isSealed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Object.seal</a:t>
            </a:r>
            <a:r>
              <a:rPr lang="en-US" dirty="0" smtClean="0"/>
              <a:t>() and .</a:t>
            </a:r>
            <a:r>
              <a:rPr lang="en-US" dirty="0" err="1" smtClean="0"/>
              <a:t>isSealed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599" y="990600"/>
            <a:ext cx="8822635" cy="5587171"/>
          </a:xfrm>
        </p:spPr>
        <p:txBody>
          <a:bodyPr/>
          <a:lstStyle/>
          <a:p>
            <a:r>
              <a:rPr lang="en-GB" sz="2800" dirty="0" smtClean="0"/>
              <a:t>Preventing </a:t>
            </a:r>
            <a:r>
              <a:rPr lang="en-GB" sz="2800" dirty="0"/>
              <a:t>new properties from being </a:t>
            </a:r>
            <a:r>
              <a:rPr lang="en-GB" sz="2800" dirty="0" smtClean="0"/>
              <a:t>added</a:t>
            </a:r>
          </a:p>
          <a:p>
            <a:r>
              <a:rPr lang="en-GB" sz="2800" dirty="0" smtClean="0"/>
              <a:t>Marking </a:t>
            </a:r>
            <a:r>
              <a:rPr lang="en-GB" sz="2800" dirty="0"/>
              <a:t>all existing properties as </a:t>
            </a:r>
            <a:r>
              <a:rPr lang="en-GB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non-configurable</a:t>
            </a:r>
          </a:p>
          <a:p>
            <a:r>
              <a:rPr lang="en-GB" sz="2800" dirty="0" smtClean="0"/>
              <a:t>Values </a:t>
            </a:r>
            <a:r>
              <a:rPr lang="en-GB" sz="2800" dirty="0"/>
              <a:t>of present properties can still be changed as long as they are writable.</a:t>
            </a:r>
            <a:endParaRPr lang="bg-BG" sz="2800" dirty="0"/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Object.seal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bj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– the object to be sealed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Object.isSealed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2800" dirty="0" smtClean="0"/>
              <a:t> – determines if an object is sealed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48916" y="4026133"/>
            <a:ext cx="8382000" cy="1938992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prop: function() {}, foo: 'bar' };</a:t>
            </a:r>
          </a:p>
          <a:p>
            <a:r>
              <a:rPr lang="en-US" dirty="0" err="1"/>
              <a:t>var</a:t>
            </a:r>
            <a:r>
              <a:rPr lang="en-US" dirty="0"/>
              <a:t> o = </a:t>
            </a:r>
            <a:r>
              <a:rPr lang="en-US" dirty="0" err="1"/>
              <a:t>Object.seal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 smtClean="0"/>
              <a:t>assert(</a:t>
            </a:r>
            <a:r>
              <a:rPr lang="en-US" dirty="0" err="1" smtClean="0"/>
              <a:t>Object.isSealed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 === true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GB" dirty="0"/>
              <a:t>// Changing property values on a sealed object still </a:t>
            </a:r>
            <a:r>
              <a:rPr lang="en-GB" dirty="0" smtClean="0"/>
              <a:t>works</a:t>
            </a:r>
            <a:endParaRPr lang="en-GB" dirty="0"/>
          </a:p>
          <a:p>
            <a:r>
              <a:rPr lang="en-GB" dirty="0" err="1"/>
              <a:t>obj.foo</a:t>
            </a:r>
            <a:r>
              <a:rPr lang="en-GB" dirty="0"/>
              <a:t> = '</a:t>
            </a:r>
            <a:r>
              <a:rPr lang="en-GB" dirty="0" err="1"/>
              <a:t>quux</a:t>
            </a:r>
            <a:r>
              <a:rPr lang="en-GB" dirty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124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methods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defineProperty</a:t>
            </a:r>
            <a:r>
              <a:rPr lang="en-US" dirty="0" smtClean="0"/>
              <a:t>() and .</a:t>
            </a:r>
            <a:r>
              <a:rPr lang="en-US" dirty="0" err="1" smtClean="0"/>
              <a:t>defineProperties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.create()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keys()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/>
              <a:t>preventExtensions</a:t>
            </a:r>
            <a:r>
              <a:rPr lang="en-US" dirty="0"/>
              <a:t>() and .</a:t>
            </a:r>
            <a:r>
              <a:rPr lang="en-US" dirty="0" err="1" smtClean="0"/>
              <a:t>isExtensible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.seal() and .</a:t>
            </a:r>
            <a:r>
              <a:rPr lang="en-US" dirty="0" err="1"/>
              <a:t>isSealed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.freeze() and .</a:t>
            </a:r>
            <a:r>
              <a:rPr lang="en-US" dirty="0" err="1" smtClean="0"/>
              <a:t>isFrozen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.assign()</a:t>
            </a:r>
          </a:p>
          <a:p>
            <a:pPr lvl="1"/>
            <a:r>
              <a:rPr lang="en-US" dirty="0" smtClean="0"/>
              <a:t>.is()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9164" y="4291578"/>
            <a:ext cx="3008279" cy="20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2365" y="2345635"/>
            <a:ext cx="7739270" cy="1480932"/>
          </a:xfrm>
        </p:spPr>
        <p:txBody>
          <a:bodyPr/>
          <a:lstStyle/>
          <a:p>
            <a:r>
              <a:rPr lang="en-US" dirty="0" err="1" smtClean="0"/>
              <a:t>Object.freeze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err="1" smtClean="0"/>
              <a:t>Object.isFrozen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Object.freeze</a:t>
            </a:r>
            <a:r>
              <a:rPr lang="en-US" dirty="0" smtClean="0"/>
              <a:t>() and .</a:t>
            </a:r>
            <a:r>
              <a:rPr lang="en-US" dirty="0" err="1" smtClean="0"/>
              <a:t>isFrozen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27612"/>
          </a:xfrm>
        </p:spPr>
        <p:txBody>
          <a:bodyPr/>
          <a:lstStyle/>
          <a:p>
            <a:r>
              <a:rPr lang="en-GB" sz="2800" dirty="0" smtClean="0"/>
              <a:t>Prevents:</a:t>
            </a:r>
          </a:p>
          <a:p>
            <a:pPr lvl="1"/>
            <a:r>
              <a:rPr lang="en-GB" sz="2600" dirty="0" smtClean="0"/>
              <a:t>new </a:t>
            </a:r>
            <a:r>
              <a:rPr lang="en-GB" sz="2600" dirty="0"/>
              <a:t>properties from being </a:t>
            </a:r>
            <a:r>
              <a:rPr lang="en-GB" sz="2600" dirty="0" smtClean="0"/>
              <a:t>added</a:t>
            </a:r>
          </a:p>
          <a:p>
            <a:pPr lvl="1"/>
            <a:r>
              <a:rPr lang="en-GB" sz="2600" dirty="0"/>
              <a:t>e</a:t>
            </a:r>
            <a:r>
              <a:rPr lang="en-GB" sz="2600" dirty="0" smtClean="0"/>
              <a:t>xisting properties from being removed or changed</a:t>
            </a:r>
          </a:p>
          <a:p>
            <a:r>
              <a:rPr lang="en-GB" sz="2800" dirty="0" smtClean="0"/>
              <a:t>The </a:t>
            </a:r>
            <a:r>
              <a:rPr lang="en-GB" sz="2800" dirty="0"/>
              <a:t>object is made effectively </a:t>
            </a:r>
            <a:r>
              <a:rPr lang="en-GB" sz="2800" dirty="0" smtClean="0"/>
              <a:t>immutable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Object.freeze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600" dirty="0" smtClean="0"/>
              <a:t> – the object to freeze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Object.isFrozen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2800" dirty="0" smtClean="0"/>
              <a:t> – determines if an object is frozen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4386471"/>
            <a:ext cx="8077200" cy="1323439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smtClean="0"/>
              <a:t>{ prop</a:t>
            </a:r>
            <a:r>
              <a:rPr lang="en-US" dirty="0"/>
              <a:t>: function() </a:t>
            </a:r>
            <a:r>
              <a:rPr lang="en-US" dirty="0" smtClean="0"/>
              <a:t>{}, </a:t>
            </a:r>
            <a:r>
              <a:rPr lang="en-US" dirty="0"/>
              <a:t>foo: </a:t>
            </a:r>
            <a:r>
              <a:rPr lang="en-US" dirty="0" smtClean="0"/>
              <a:t>'bar' };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o = </a:t>
            </a:r>
            <a:r>
              <a:rPr lang="en-US" dirty="0" err="1" smtClean="0"/>
              <a:t>Object.freeze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/>
              <a:t>assert(</a:t>
            </a:r>
            <a:r>
              <a:rPr lang="en-US" dirty="0" err="1"/>
              <a:t>Object.isFrozen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=== true);</a:t>
            </a:r>
          </a:p>
          <a:p>
            <a:r>
              <a:rPr lang="en-GB" dirty="0" err="1"/>
              <a:t>obj.foo</a:t>
            </a:r>
            <a:r>
              <a:rPr lang="en-GB" dirty="0"/>
              <a:t> = '</a:t>
            </a:r>
            <a:r>
              <a:rPr lang="en-GB" dirty="0" err="1"/>
              <a:t>quux</a:t>
            </a:r>
            <a:r>
              <a:rPr lang="en-GB" dirty="0"/>
              <a:t>'; // silently does </a:t>
            </a:r>
            <a:r>
              <a:rPr lang="en-GB" dirty="0" smtClean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6816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Object.assign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Object.assign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676630"/>
          </a:xfrm>
        </p:spPr>
        <p:txBody>
          <a:bodyPr/>
          <a:lstStyle/>
          <a:p>
            <a:r>
              <a:rPr lang="en-GB" sz="2800" dirty="0" smtClean="0"/>
              <a:t>Copy </a:t>
            </a:r>
            <a:r>
              <a:rPr lang="en-GB" sz="2800" dirty="0"/>
              <a:t>the values of all enumerable own properties from one or more source objects to a target </a:t>
            </a:r>
            <a:r>
              <a:rPr lang="en-GB" sz="2800" dirty="0" smtClean="0"/>
              <a:t>object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Object.assign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(target, …sources)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</a:t>
            </a:r>
            <a:r>
              <a:rPr lang="en-US" sz="2600" dirty="0" smtClean="0"/>
              <a:t> – the target object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sources </a:t>
            </a:r>
            <a:r>
              <a:rPr lang="en-US" sz="2600" dirty="0" smtClean="0"/>
              <a:t>– the source object(s)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3723860"/>
            <a:ext cx="8077200" cy="1015663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a: 1 };</a:t>
            </a:r>
          </a:p>
          <a:p>
            <a:r>
              <a:rPr lang="en-US" dirty="0" err="1"/>
              <a:t>var</a:t>
            </a:r>
            <a:r>
              <a:rPr lang="en-US" dirty="0"/>
              <a:t> copy = </a:t>
            </a:r>
            <a:r>
              <a:rPr lang="en-US" dirty="0" err="1"/>
              <a:t>Object.assign</a:t>
            </a:r>
            <a:r>
              <a:rPr lang="en-US" dirty="0"/>
              <a:t>({},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console.log(copy); // { a: 1 }</a:t>
            </a:r>
            <a:endParaRPr lang="en-GB" dirty="0" smtClean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26776" y="4936435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var</a:t>
            </a:r>
            <a:r>
              <a:rPr lang="en-US" dirty="0"/>
              <a:t> o1 = { a: 1 </a:t>
            </a:r>
            <a:r>
              <a:rPr lang="en-US" dirty="0" smtClean="0"/>
              <a:t>}, o2 </a:t>
            </a:r>
            <a:r>
              <a:rPr lang="en-US" dirty="0"/>
              <a:t>= { b: 2 </a:t>
            </a:r>
            <a:r>
              <a:rPr lang="en-US" dirty="0" smtClean="0"/>
              <a:t>}, </a:t>
            </a:r>
            <a:r>
              <a:rPr lang="en-US" dirty="0"/>
              <a:t>o3 = { c: 3 };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Object.assign</a:t>
            </a:r>
            <a:r>
              <a:rPr lang="en-US" dirty="0"/>
              <a:t>(o1, o2, o3);</a:t>
            </a:r>
          </a:p>
          <a:p>
            <a:r>
              <a:rPr lang="en-US" dirty="0"/>
              <a:t>console.log(</a:t>
            </a:r>
            <a:r>
              <a:rPr lang="en-US" dirty="0" err="1"/>
              <a:t>obj</a:t>
            </a:r>
            <a:r>
              <a:rPr lang="en-US" dirty="0"/>
              <a:t>); // { a: 1, b: 2, c: 3 }</a:t>
            </a:r>
          </a:p>
          <a:p>
            <a:r>
              <a:rPr lang="en-US" dirty="0"/>
              <a:t>console.log(o1);  // { a: 1, b: 2, c: 3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Object.is()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Object.is()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1604542"/>
          </a:xfrm>
        </p:spPr>
        <p:txBody>
          <a:bodyPr/>
          <a:lstStyle/>
          <a:p>
            <a:r>
              <a:rPr lang="en-GB" sz="2800" dirty="0" smtClean="0"/>
              <a:t>Determines </a:t>
            </a:r>
            <a:r>
              <a:rPr lang="en-GB" sz="2800" dirty="0"/>
              <a:t>whether two values are the same </a:t>
            </a:r>
            <a:r>
              <a:rPr lang="en-GB" sz="2800" dirty="0" smtClean="0"/>
              <a:t>value</a:t>
            </a:r>
          </a:p>
          <a:p>
            <a:r>
              <a:rPr lang="en-US" sz="2800" dirty="0" smtClean="0"/>
              <a:t>Syntax: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Object.is(value1, value2)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value1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value2</a:t>
            </a:r>
            <a:r>
              <a:rPr lang="en-US" sz="2600" dirty="0" smtClean="0"/>
              <a:t> – values to compare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2809466"/>
            <a:ext cx="8077200" cy="3477875"/>
          </a:xfrm>
        </p:spPr>
        <p:txBody>
          <a:bodyPr/>
          <a:lstStyle/>
          <a:p>
            <a:r>
              <a:rPr lang="en-US" dirty="0"/>
              <a:t>Object.is('foo', 'foo');     // true</a:t>
            </a:r>
          </a:p>
          <a:p>
            <a:r>
              <a:rPr lang="en-US" dirty="0"/>
              <a:t>Object.is(window, window);   // true</a:t>
            </a:r>
          </a:p>
          <a:p>
            <a:endParaRPr lang="en-US" dirty="0"/>
          </a:p>
          <a:p>
            <a:r>
              <a:rPr lang="en-US" dirty="0"/>
              <a:t>Object.is('foo', 'bar');     // false</a:t>
            </a:r>
          </a:p>
          <a:p>
            <a:r>
              <a:rPr lang="en-US" dirty="0"/>
              <a:t>Object.is([], []);           // false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test = { a: 1 };</a:t>
            </a:r>
          </a:p>
          <a:p>
            <a:r>
              <a:rPr lang="en-US" dirty="0"/>
              <a:t>Object.is(test, test);       // </a:t>
            </a:r>
            <a:r>
              <a:rPr lang="en-US" dirty="0" smtClean="0"/>
              <a:t>true</a:t>
            </a:r>
          </a:p>
          <a:p>
            <a:endParaRPr lang="en-GB" dirty="0"/>
          </a:p>
          <a:p>
            <a:r>
              <a:rPr lang="en-GB" dirty="0"/>
              <a:t>Object.is(0, -0);            // false</a:t>
            </a:r>
          </a:p>
          <a:p>
            <a:r>
              <a:rPr lang="en-GB" dirty="0"/>
              <a:t>Object.is(</a:t>
            </a:r>
            <a:r>
              <a:rPr lang="en-GB" dirty="0" err="1"/>
              <a:t>NaN</a:t>
            </a:r>
            <a:r>
              <a:rPr lang="en-GB" dirty="0"/>
              <a:t>, 0/0);         // true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74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Object.prototype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Object.prototype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hasOwnProperty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hasOwnProperty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035429"/>
          </a:xfrm>
        </p:spPr>
        <p:txBody>
          <a:bodyPr/>
          <a:lstStyle/>
          <a:p>
            <a:r>
              <a:rPr lang="en-GB" sz="2800" dirty="0" smtClean="0"/>
              <a:t>Returns </a:t>
            </a:r>
            <a:r>
              <a:rPr lang="en-GB" sz="2800" dirty="0"/>
              <a:t>a </a:t>
            </a:r>
            <a:r>
              <a:rPr lang="en-GB" sz="2800" dirty="0" err="1"/>
              <a:t>boolean</a:t>
            </a:r>
            <a:r>
              <a:rPr lang="en-GB" sz="2800" dirty="0"/>
              <a:t> indicating whether the object has the specified </a:t>
            </a:r>
            <a:r>
              <a:rPr lang="en-GB" sz="2800" dirty="0" smtClean="0"/>
              <a:t>property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obj.hasOwnProperty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</a:t>
            </a:r>
            <a:r>
              <a:rPr lang="en-US" sz="2600" dirty="0" smtClean="0"/>
              <a:t> – the name of the property to test</a:t>
            </a:r>
            <a:endParaRPr lang="en-US" sz="2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3102229"/>
            <a:ext cx="8077200" cy="1631216"/>
          </a:xfrm>
        </p:spPr>
        <p:txBody>
          <a:bodyPr/>
          <a:lstStyle/>
          <a:p>
            <a:r>
              <a:rPr lang="en-US" dirty="0"/>
              <a:t>o = new Object();</a:t>
            </a:r>
          </a:p>
          <a:p>
            <a:r>
              <a:rPr lang="en-US" dirty="0" err="1"/>
              <a:t>o.prop</a:t>
            </a:r>
            <a:r>
              <a:rPr lang="en-US" dirty="0"/>
              <a:t> = 'exists';</a:t>
            </a:r>
          </a:p>
          <a:p>
            <a:r>
              <a:rPr lang="en-US" dirty="0" err="1"/>
              <a:t>o.hasOwnProperty</a:t>
            </a:r>
            <a:r>
              <a:rPr lang="en-US" dirty="0"/>
              <a:t>('prop');             // returns true</a:t>
            </a:r>
          </a:p>
          <a:p>
            <a:r>
              <a:rPr lang="en-US" dirty="0" err="1"/>
              <a:t>o.hasOwnProperty</a:t>
            </a:r>
            <a:r>
              <a:rPr lang="en-US" dirty="0"/>
              <a:t>('</a:t>
            </a:r>
            <a:r>
              <a:rPr lang="en-US" dirty="0" err="1"/>
              <a:t>toString</a:t>
            </a:r>
            <a:r>
              <a:rPr lang="en-US" dirty="0"/>
              <a:t>');         // returns false</a:t>
            </a:r>
          </a:p>
          <a:p>
            <a:r>
              <a:rPr lang="en-US" dirty="0" err="1"/>
              <a:t>o.hasOwnProperty</a:t>
            </a:r>
            <a:r>
              <a:rPr lang="en-US" dirty="0"/>
              <a:t>('</a:t>
            </a:r>
            <a:r>
              <a:rPr lang="en-US" dirty="0" err="1"/>
              <a:t>hasOwnProperty</a:t>
            </a:r>
            <a:r>
              <a:rPr lang="en-US" dirty="0"/>
              <a:t>');   // returns false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2374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Object.prototype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isPrototypeOf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0124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Object.prototype</a:t>
            </a:r>
            <a:r>
              <a:rPr lang="en-US" dirty="0" smtClean="0"/>
              <a:t> methods</a:t>
            </a:r>
            <a:endParaRPr lang="bg-BG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hasOwnProperty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isPrototypeOf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propertyIsEnumerable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9164" y="4291578"/>
            <a:ext cx="3008279" cy="20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isPrototypeOf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27722"/>
          </a:xfrm>
        </p:spPr>
        <p:txBody>
          <a:bodyPr/>
          <a:lstStyle/>
          <a:p>
            <a:r>
              <a:rPr lang="en-GB" sz="2800" dirty="0" smtClean="0"/>
              <a:t>Tests </a:t>
            </a:r>
            <a:r>
              <a:rPr lang="en-GB" sz="2800" dirty="0"/>
              <a:t>for an object in another object's prototype chain</a:t>
            </a:r>
            <a:endParaRPr lang="en-GB" sz="2800" dirty="0" smtClean="0"/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prototypeObj.isPrototypeOf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prototypeObj</a:t>
            </a:r>
            <a:r>
              <a:rPr lang="en-US" sz="2600" dirty="0"/>
              <a:t> – </a:t>
            </a:r>
            <a:r>
              <a:rPr lang="en-GB" sz="2600" dirty="0"/>
              <a:t>an object to be tested against each link in the prototype chain of the object argument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sz="2600" dirty="0" smtClean="0"/>
              <a:t> – </a:t>
            </a:r>
            <a:r>
              <a:rPr lang="en-GB" sz="2600" dirty="0"/>
              <a:t>the object whose prototype chain will be </a:t>
            </a:r>
            <a:r>
              <a:rPr lang="en-GB" sz="2600" dirty="0" smtClean="0"/>
              <a:t>searched</a:t>
            </a:r>
            <a:endParaRPr lang="bg-BG" sz="2600" dirty="0" smtClean="0"/>
          </a:p>
          <a:p>
            <a:r>
              <a:rPr lang="en-GB" sz="2800" dirty="0" smtClean="0"/>
              <a:t>Note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isPrototypeOf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/>
              <a:t>differs from the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instanceof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/>
              <a:t>operator. </a:t>
            </a:r>
            <a:endParaRPr lang="en-GB" sz="2800" dirty="0" smtClean="0"/>
          </a:p>
          <a:p>
            <a:pPr lvl="1"/>
            <a:r>
              <a:rPr lang="en-GB" sz="2800" dirty="0" smtClean="0"/>
              <a:t>In </a:t>
            </a:r>
            <a:r>
              <a:rPr lang="en-GB" sz="2800" dirty="0"/>
              <a:t>the expression "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instanceof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AFunction</a:t>
            </a:r>
            <a:r>
              <a:rPr lang="en-GB" sz="2800" dirty="0"/>
              <a:t>", the object prototype chain is checked against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AFunction.prototype</a:t>
            </a:r>
            <a:r>
              <a:rPr lang="en-GB" sz="2800" dirty="0"/>
              <a:t>, not against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AFunction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 smtClean="0"/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1404839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Object.prototype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propertyIsEnumerable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propertyIsEnumerable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2035429"/>
          </a:xfrm>
        </p:spPr>
        <p:txBody>
          <a:bodyPr/>
          <a:lstStyle/>
          <a:p>
            <a:r>
              <a:rPr lang="en-GB" sz="2800" dirty="0" smtClean="0"/>
              <a:t>Returns </a:t>
            </a:r>
            <a:r>
              <a:rPr lang="en-GB" sz="2800" dirty="0"/>
              <a:t>a </a:t>
            </a:r>
            <a:r>
              <a:rPr lang="en-GB" sz="2800" dirty="0" err="1"/>
              <a:t>boolean</a:t>
            </a:r>
            <a:r>
              <a:rPr lang="en-GB" sz="2800" dirty="0"/>
              <a:t> indicating whether </a:t>
            </a:r>
            <a:r>
              <a:rPr lang="en-GB" sz="2800" dirty="0" smtClean="0"/>
              <a:t>the </a:t>
            </a:r>
            <a:r>
              <a:rPr lang="en-GB" sz="2800" dirty="0"/>
              <a:t>specified </a:t>
            </a:r>
            <a:r>
              <a:rPr lang="en-GB" sz="2800" dirty="0" smtClean="0"/>
              <a:t>property is enumerable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obj.propertyIsEnumerable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</a:t>
            </a:r>
            <a:r>
              <a:rPr lang="en-US" sz="2600" dirty="0" smtClean="0"/>
              <a:t> – the name of the property to test</a:t>
            </a:r>
            <a:endParaRPr lang="en-US" sz="28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3102229"/>
            <a:ext cx="8077200" cy="3170099"/>
          </a:xfrm>
        </p:spPr>
        <p:txBody>
          <a:bodyPr/>
          <a:lstStyle/>
          <a:p>
            <a:r>
              <a:rPr lang="en-GB" dirty="0" err="1"/>
              <a:t>var</a:t>
            </a:r>
            <a:r>
              <a:rPr lang="en-GB" dirty="0"/>
              <a:t> o = {};</a:t>
            </a:r>
          </a:p>
          <a:p>
            <a:r>
              <a:rPr lang="en-GB" dirty="0" err="1"/>
              <a:t>var</a:t>
            </a:r>
            <a:r>
              <a:rPr lang="en-GB" dirty="0"/>
              <a:t> a = [];</a:t>
            </a:r>
          </a:p>
          <a:p>
            <a:r>
              <a:rPr lang="en-GB" dirty="0" err="1"/>
              <a:t>o.prop</a:t>
            </a:r>
            <a:r>
              <a:rPr lang="en-GB" dirty="0"/>
              <a:t> = 'is enumerable';</a:t>
            </a:r>
          </a:p>
          <a:p>
            <a:r>
              <a:rPr lang="en-GB" dirty="0"/>
              <a:t>a[0] = 'is enumerable';</a:t>
            </a:r>
          </a:p>
          <a:p>
            <a:endParaRPr lang="en-GB" dirty="0"/>
          </a:p>
          <a:p>
            <a:r>
              <a:rPr lang="en-GB" dirty="0" err="1"/>
              <a:t>o.propertyIsEnumerable</a:t>
            </a:r>
            <a:r>
              <a:rPr lang="en-GB" dirty="0"/>
              <a:t>('prop');   // true</a:t>
            </a:r>
          </a:p>
          <a:p>
            <a:r>
              <a:rPr lang="en-GB" dirty="0" err="1"/>
              <a:t>a.propertyIsEnumerable</a:t>
            </a:r>
            <a:r>
              <a:rPr lang="en-GB" dirty="0"/>
              <a:t>(0);        // true</a:t>
            </a:r>
          </a:p>
          <a:p>
            <a:endParaRPr lang="en-GB" dirty="0"/>
          </a:p>
          <a:p>
            <a:r>
              <a:rPr lang="en-GB" dirty="0" err="1"/>
              <a:t>Math.propertyIsEnumerable</a:t>
            </a:r>
            <a:r>
              <a:rPr lang="en-GB" dirty="0"/>
              <a:t>('random');   // false</a:t>
            </a:r>
          </a:p>
          <a:p>
            <a:r>
              <a:rPr lang="en-GB" dirty="0" err="1"/>
              <a:t>this.propertyIsEnumerable</a:t>
            </a:r>
            <a:r>
              <a:rPr lang="en-GB" dirty="0"/>
              <a:t>('Math');     // false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71178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Object.prototype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valueOf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79394"/>
          </a:xfrm>
        </p:spPr>
        <p:txBody>
          <a:bodyPr/>
          <a:lstStyle/>
          <a:p>
            <a:r>
              <a:rPr lang="en-GB" sz="2800" dirty="0"/>
              <a:t>Returns the primitive value of the specified object</a:t>
            </a:r>
            <a:endParaRPr lang="en-GB" sz="2800" dirty="0" smtClean="0"/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object.valueOf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GB" sz="2600" dirty="0"/>
              <a:t>JavaScript automatically invokes it when encountering an object where a primitive value is </a:t>
            </a:r>
            <a:r>
              <a:rPr lang="en-GB" sz="2600" dirty="0" smtClean="0"/>
              <a:t>expected</a:t>
            </a:r>
          </a:p>
          <a:p>
            <a:pPr lvl="1"/>
            <a:r>
              <a:rPr lang="en-GB" sz="2600" dirty="0"/>
              <a:t>If an object has no primitive value, </a:t>
            </a:r>
            <a:r>
              <a:rPr lang="en-GB" sz="2600" dirty="0" err="1"/>
              <a:t>valueOf</a:t>
            </a:r>
            <a:r>
              <a:rPr lang="en-GB" sz="2600" dirty="0"/>
              <a:t> returns the object itself</a:t>
            </a:r>
            <a:endParaRPr lang="en-GB" sz="26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You </a:t>
            </a:r>
            <a:r>
              <a:rPr lang="en-GB" sz="2800" dirty="0"/>
              <a:t>can create a function to be called in place of the default </a:t>
            </a:r>
            <a:r>
              <a:rPr lang="en-GB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valueOf</a:t>
            </a:r>
            <a:r>
              <a:rPr lang="en-GB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 smtClean="0"/>
              <a:t>method (override </a:t>
            </a:r>
            <a:r>
              <a:rPr lang="en-GB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valueOf</a:t>
            </a:r>
            <a:r>
              <a:rPr lang="en-GB" sz="2800" dirty="0" smtClean="0"/>
              <a:t>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4268420"/>
            <a:ext cx="8077200" cy="707886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o </a:t>
            </a:r>
            <a:r>
              <a:rPr lang="en-GB" dirty="0"/>
              <a:t>= new Object();</a:t>
            </a:r>
          </a:p>
          <a:p>
            <a:r>
              <a:rPr lang="en-GB" dirty="0" err="1"/>
              <a:t>myVar</a:t>
            </a:r>
            <a:r>
              <a:rPr lang="en-GB" dirty="0"/>
              <a:t> = </a:t>
            </a:r>
            <a:r>
              <a:rPr lang="en-GB" dirty="0" err="1"/>
              <a:t>o.valueOf</a:t>
            </a:r>
            <a:r>
              <a:rPr lang="en-GB" dirty="0"/>
              <a:t>();      // [object Object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419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399"/>
            <a:ext cx="7086600" cy="1000539"/>
          </a:xfrm>
        </p:spPr>
        <p:txBody>
          <a:bodyPr/>
          <a:lstStyle/>
          <a:p>
            <a:r>
              <a:rPr lang="en-US" dirty="0" smtClean="0"/>
              <a:t>Object and </a:t>
            </a:r>
            <a:br>
              <a:rPr lang="en-US" dirty="0" smtClean="0"/>
            </a:br>
            <a:r>
              <a:rPr lang="en-US" dirty="0" err="1" smtClean="0"/>
              <a:t>Object.prototype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Defines </a:t>
            </a:r>
            <a:r>
              <a:rPr lang="en-GB" dirty="0"/>
              <a:t>a new property directly on an object, or modifies an existing property on an object, and returns the </a:t>
            </a:r>
            <a:r>
              <a:rPr lang="en-GB" dirty="0" smtClean="0"/>
              <a:t>object</a:t>
            </a:r>
          </a:p>
          <a:p>
            <a:r>
              <a:rPr lang="en-US" dirty="0" smtClean="0"/>
              <a:t>Syntax: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Object.defineProperty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prop,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GB" dirty="0" smtClean="0"/>
              <a:t>the </a:t>
            </a:r>
            <a:r>
              <a:rPr lang="en-GB" dirty="0"/>
              <a:t>object on which to define the property</a:t>
            </a:r>
            <a:endParaRPr lang="en-GB" dirty="0" smtClean="0"/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</a:t>
            </a:r>
            <a:r>
              <a:rPr lang="en-GB" dirty="0" smtClean="0"/>
              <a:t> </a:t>
            </a:r>
            <a:r>
              <a:rPr lang="en-GB" dirty="0"/>
              <a:t>– the name of the property to be defined or modified 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descriptor</a:t>
            </a:r>
            <a:r>
              <a:rPr lang="en-GB" dirty="0" smtClean="0"/>
              <a:t> </a:t>
            </a:r>
            <a:r>
              <a:rPr lang="en-GB" dirty="0"/>
              <a:t>– the descriptor for the property being defined or modified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32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98996"/>
          </a:xfrm>
        </p:spPr>
        <p:txBody>
          <a:bodyPr/>
          <a:lstStyle/>
          <a:p>
            <a:r>
              <a:rPr lang="en-GB" dirty="0" smtClean="0"/>
              <a:t>Descriptors:</a:t>
            </a:r>
          </a:p>
          <a:p>
            <a:pPr lvl="1"/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descriptor </a:t>
            </a:r>
            <a:r>
              <a:rPr lang="en-GB" dirty="0" smtClean="0"/>
              <a:t>– property that has a value</a:t>
            </a:r>
          </a:p>
          <a:p>
            <a:pPr lvl="1"/>
            <a:r>
              <a:rPr lang="en-GB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accessor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descriptor </a:t>
            </a:r>
            <a:r>
              <a:rPr lang="en-GB" dirty="0" smtClean="0"/>
              <a:t>– property described by a getter-setter pair of functions</a:t>
            </a:r>
            <a:endParaRPr lang="en-GB" dirty="0"/>
          </a:p>
          <a:p>
            <a:r>
              <a:rPr lang="en-GB" dirty="0" smtClean="0"/>
              <a:t>Both are objects and have required keys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configurable </a:t>
            </a:r>
            <a:r>
              <a:rPr lang="en-GB" dirty="0" smtClean="0"/>
              <a:t>– true if property can be changed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enumerable </a:t>
            </a:r>
            <a:r>
              <a:rPr lang="en-GB" dirty="0" smtClean="0"/>
              <a:t>– if property shows </a:t>
            </a:r>
            <a:r>
              <a:rPr lang="en-GB" dirty="0"/>
              <a:t>up during enumeration of the properties on the corresponding </a:t>
            </a:r>
            <a:r>
              <a:rPr lang="en-GB" dirty="0" smtClean="0"/>
              <a:t>object</a:t>
            </a:r>
          </a:p>
          <a:p>
            <a:pPr lvl="2"/>
            <a:r>
              <a:rPr lang="en-GB" dirty="0" smtClean="0"/>
              <a:t>Both default to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196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Object.defineProperty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19460"/>
          </a:xfrm>
        </p:spPr>
        <p:txBody>
          <a:bodyPr/>
          <a:lstStyle/>
          <a:p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descriptor</a:t>
            </a:r>
            <a:r>
              <a:rPr lang="en-GB" dirty="0" smtClean="0"/>
              <a:t> has optional keys: 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</a:t>
            </a:r>
            <a:r>
              <a:rPr lang="en-GB" dirty="0"/>
              <a:t>– associated value with the </a:t>
            </a:r>
            <a:r>
              <a:rPr lang="en-GB" dirty="0" smtClean="0"/>
              <a:t>prop</a:t>
            </a:r>
          </a:p>
          <a:p>
            <a:pPr lvl="2"/>
            <a:r>
              <a:rPr lang="en-GB" dirty="0" smtClean="0"/>
              <a:t>Defaults to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writable </a:t>
            </a:r>
            <a:r>
              <a:rPr lang="en-GB" dirty="0"/>
              <a:t>– true if the value can be </a:t>
            </a:r>
            <a:r>
              <a:rPr lang="en-GB" dirty="0" smtClean="0"/>
              <a:t>changed</a:t>
            </a:r>
          </a:p>
          <a:p>
            <a:pPr lvl="2"/>
            <a:r>
              <a:rPr lang="en-GB" dirty="0" smtClean="0"/>
              <a:t>Defaults to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Accessor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descriptor </a:t>
            </a:r>
            <a:r>
              <a:rPr lang="en-GB" dirty="0" smtClean="0"/>
              <a:t>has optional keys: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et</a:t>
            </a:r>
            <a:r>
              <a:rPr lang="en-GB" dirty="0" smtClean="0"/>
              <a:t> – getter function</a:t>
            </a:r>
          </a:p>
          <a:p>
            <a:pPr lvl="1"/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et</a:t>
            </a:r>
            <a:r>
              <a:rPr lang="en-GB" dirty="0" smtClean="0"/>
              <a:t> – setter function</a:t>
            </a:r>
          </a:p>
          <a:p>
            <a:pPr lvl="2"/>
            <a:r>
              <a:rPr lang="en-GB" dirty="0" smtClean="0"/>
              <a:t>Both default to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8326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Object.defineProperties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9323</TotalTime>
  <Words>1255</Words>
  <Application>Microsoft Office PowerPoint</Application>
  <PresentationFormat>On-screen Show (4:3)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</vt:lpstr>
      <vt:lpstr>Object and Object.prototype methods</vt:lpstr>
      <vt:lpstr>Table of Contents</vt:lpstr>
      <vt:lpstr>Table of Contents</vt:lpstr>
      <vt:lpstr>Object Methods</vt:lpstr>
      <vt:lpstr>Object.defineProperty()</vt:lpstr>
      <vt:lpstr>Object.defineProperty()</vt:lpstr>
      <vt:lpstr>Object.defineProperty()</vt:lpstr>
      <vt:lpstr>Object.defineProperty()</vt:lpstr>
      <vt:lpstr>Object.defineProperties()</vt:lpstr>
      <vt:lpstr>Object.defineProperties()</vt:lpstr>
      <vt:lpstr>Object.defineProperties()</vt:lpstr>
      <vt:lpstr>Object.create()</vt:lpstr>
      <vt:lpstr>Object.create()</vt:lpstr>
      <vt:lpstr>Object.keys()</vt:lpstr>
      <vt:lpstr>Object.keys()</vt:lpstr>
      <vt:lpstr>Object.preventExtensions() and Object.isExtensible()</vt:lpstr>
      <vt:lpstr>Object.preventExtensions()</vt:lpstr>
      <vt:lpstr>Object.seal() and Object.isSealed()</vt:lpstr>
      <vt:lpstr>Object.seal() and .isSealed()</vt:lpstr>
      <vt:lpstr>Object.freeze() and Object.isFrozen()</vt:lpstr>
      <vt:lpstr>Object.freeze() and .isFrozen()</vt:lpstr>
      <vt:lpstr>Object.assign()</vt:lpstr>
      <vt:lpstr>Object.assign()</vt:lpstr>
      <vt:lpstr>Object.is()</vt:lpstr>
      <vt:lpstr>Object.is()</vt:lpstr>
      <vt:lpstr>Object.prototype Methods</vt:lpstr>
      <vt:lpstr>Object.prototype .hasOwnProperty()</vt:lpstr>
      <vt:lpstr>.hasOwnProperty()</vt:lpstr>
      <vt:lpstr>Object.prototype .isPrototypeOf()</vt:lpstr>
      <vt:lpstr>.isPrototypeOf()</vt:lpstr>
      <vt:lpstr>Object.prototype .propertyIsEnumerable()</vt:lpstr>
      <vt:lpstr>.propertyIsEnumerable()</vt:lpstr>
      <vt:lpstr>Object.prototype .valueOf()</vt:lpstr>
      <vt:lpstr>.valueOf()</vt:lpstr>
      <vt:lpstr>Object and  Object.prototype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Telerik Academy</dc:creator>
  <cp:lastModifiedBy>evlogi</cp:lastModifiedBy>
  <cp:revision>1150</cp:revision>
  <dcterms:created xsi:type="dcterms:W3CDTF">2013-04-02T06:47:44Z</dcterms:created>
  <dcterms:modified xsi:type="dcterms:W3CDTF">2015-06-30T11:50:04Z</dcterms:modified>
</cp:coreProperties>
</file>