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5"/>
  </p:notesMasterIdLst>
  <p:handoutMasterIdLst>
    <p:handoutMasterId r:id="rId56"/>
  </p:handoutMasterIdLst>
  <p:sldIdLst>
    <p:sldId id="460" r:id="rId2"/>
    <p:sldId id="461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98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9" r:id="rId36"/>
    <p:sldId id="513" r:id="rId37"/>
    <p:sldId id="508" r:id="rId38"/>
    <p:sldId id="501" r:id="rId39"/>
    <p:sldId id="510" r:id="rId40"/>
    <p:sldId id="511" r:id="rId41"/>
    <p:sldId id="528" r:id="rId42"/>
    <p:sldId id="503" r:id="rId43"/>
    <p:sldId id="529" r:id="rId44"/>
    <p:sldId id="512" r:id="rId45"/>
    <p:sldId id="502" r:id="rId46"/>
    <p:sldId id="526" r:id="rId47"/>
    <p:sldId id="527" r:id="rId48"/>
    <p:sldId id="518" r:id="rId49"/>
    <p:sldId id="521" r:id="rId50"/>
    <p:sldId id="522" r:id="rId51"/>
    <p:sldId id="523" r:id="rId52"/>
    <p:sldId id="525" r:id="rId53"/>
    <p:sldId id="333" r:id="rId54"/>
  </p:sldIdLst>
  <p:sldSz cx="9144000" cy="6858000" type="screen4x3"/>
  <p:notesSz cx="6881813" cy="92964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 autoAdjust="0"/>
    <p:restoredTop sz="94468" autoAdjust="0"/>
  </p:normalViewPr>
  <p:slideViewPr>
    <p:cSldViewPr>
      <p:cViewPr varScale="1">
        <p:scale>
          <a:sx n="75" d="100"/>
          <a:sy n="75" d="100"/>
        </p:scale>
        <p:origin x="6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40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9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5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8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High-Quality Classes</a:t>
            </a:r>
            <a:br>
              <a:rPr lang="en-US" dirty="0" smtClean="0"/>
            </a:br>
            <a:r>
              <a:rPr lang="en-US" dirty="0" smtClean="0"/>
              <a:t>and Class Hierarchies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Practices in the Object-Oriented Design</a:t>
            </a:r>
            <a:endParaRPr lang="en-US" dirty="0"/>
          </a:p>
        </p:txBody>
      </p:sp>
      <p:pic>
        <p:nvPicPr>
          <p:cNvPr id="9" name="Picture 2" descr="http://www.highrely.com/assets/Software_Test_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944" y="4589812"/>
            <a:ext cx="3751327" cy="1810987"/>
          </a:xfrm>
          <a:prstGeom prst="roundRect">
            <a:avLst>
              <a:gd name="adj" fmla="val 1480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1720">
            <a:off x="4267200" y="4249511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558105"/>
            <a:ext cx="1231301" cy="1173943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9248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MathParams.result 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143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is principal concept in OOP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whose methods are inherited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 smtClean="0"/>
              <a:t> (parent)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that gains new </a:t>
            </a:r>
            <a:r>
              <a:rPr lang="bg-BG" dirty="0" smtClean="0"/>
              <a:t>functionality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r>
              <a:rPr lang="en-US" dirty="0" smtClean="0"/>
              <a:t> (child)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inheritance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repeating code</a:t>
            </a:r>
            <a:r>
              <a:rPr lang="en-US" dirty="0" smtClean="0"/>
              <a:t>: data and program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Simplify code 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all </a:t>
            </a:r>
            <a:r>
              <a:rPr lang="en-US" dirty="0"/>
              <a:t>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en-US" dirty="0"/>
              <a:t>, methods, properties,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Structures cannot </a:t>
            </a:r>
            <a:r>
              <a:rPr lang="en-US" dirty="0"/>
              <a:t>be </a:t>
            </a:r>
            <a:r>
              <a:rPr lang="en-US" dirty="0" smtClean="0"/>
              <a:t>inherited, only classes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multiple inheritance is supported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Only multiple interface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</a:t>
            </a:r>
            <a:r>
              <a:rPr lang="en-US" dirty="0" smtClean="0"/>
              <a:t>inheritance is supported indirectly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Several ways to implement 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inheritance is not supported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interfaces (JS is typeless language)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 smtClean="0"/>
              <a:t> is a principal concept in 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ability to handle the objects of a specific class as instances of its parent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call abstract functionality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Polymorphism allows to create hierarchies with more valuable logical 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Polymorphism is a tool to enable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 logic is taken to the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logic is implemented in the derived class in a overridden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polymorphism is implemented through: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/>
              <a:t> overrides a virtual method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methods are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child class can just "override" any method from any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interfaces (JS is typeless language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26634"/>
            <a:ext cx="7620000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5830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4114800"/>
            <a:ext cx="8229600" cy="6858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53000"/>
            <a:ext cx="7429500" cy="990600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1084616"/>
            <a:ext cx="2514600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91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High-Quality Classes: Abstraction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one thing?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53954"/>
            <a:ext cx="7924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1539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51317" y="1231907"/>
            <a:ext cx="3581400" cy="1379101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41423" y="4968336"/>
            <a:ext cx="2362200" cy="1379101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84307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99113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Basic Principles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Cohesion, Coupling,</a:t>
            </a:r>
            <a:br>
              <a:rPr lang="en-US" dirty="0"/>
            </a:br>
            <a:r>
              <a:rPr lang="en-US" dirty="0" smtClean="0"/>
              <a:t>Inheritance, Polymorphism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High-Quality Classes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Abstraction, Correct Encapsulation, Correct Inheritance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Class Methods, Constructors, Data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Reasons to Create a Class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Typical Mistakes to Avoid in OO Design</a:t>
            </a:r>
          </a:p>
        </p:txBody>
      </p:sp>
      <p:pic>
        <p:nvPicPr>
          <p:cNvPr id="1028" name="Picture 4" descr="http://www.endpaydaydebt.com/wp-content/uploads/2011/01/table_of_conten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89"/>
          <a:stretch/>
        </p:blipFill>
        <p:spPr bwMode="auto">
          <a:xfrm>
            <a:off x="6453321" y="990600"/>
            <a:ext cx="2157279" cy="1934991"/>
          </a:xfrm>
          <a:prstGeom prst="rect">
            <a:avLst/>
          </a:prstGeom>
          <a:noFill/>
          <a:effectLst>
            <a:glow rad="127000">
              <a:schemeClr val="tx2">
                <a:lumMod val="40000"/>
                <a:lumOff val="60000"/>
                <a:alpha val="2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5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 smtClean="0"/>
              <a:t> if you need to calculate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dirty="0" smtClean="0"/>
              <a:t> by 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</a:t>
            </a:r>
            <a:r>
              <a:rPr lang="bg-BG" sz="2800" dirty="0"/>
              <a:t>а </a:t>
            </a:r>
            <a:r>
              <a:rPr lang="en-US" sz="2800" dirty="0"/>
              <a:t>static method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sz="2800" dirty="0"/>
              <a:t> in a separate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methods intro a single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Does the class name correspond to the class content?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Establishing Good Abstraction (2)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/>
              <a:t> at some time we add method for accessing the DB with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343400"/>
            <a:ext cx="792480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SqlCommand FindByPrimaryKeySqlCommand(int id);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44958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Minimize visibility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hide their implementation 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/>
              <a:t> 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/>
              <a:t> because you just called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/>
              <a:t> 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/>
              <a:t> because you know both values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6" y="292430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5" y="473875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Containment?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Containment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Keyboard</a:t>
            </a:r>
            <a:r>
              <a:rPr lang="en-US" dirty="0" smtClean="0"/>
              <a:t> has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 for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Disallow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Subclasses must be usable through the base class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the need for the user to know the difference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hide methods in a subclass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has private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, 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Move common interfaces, data, and behavior as high as possible in the inheritance tree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This maximizes the code reuse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Be suspicious of base classes of which there is only one derived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Do you really need this additional level of inheritance?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suspicious of classes that override a routine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nothing </a:t>
            </a:r>
            <a:r>
              <a:rPr lang="en-US" dirty="0" smtClean="0"/>
              <a:t>inside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overridden routine used correctly?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inheritance </a:t>
            </a:r>
            <a:r>
              <a:rPr lang="en-US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create more than 6 levels of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a base class’s protected data fields in a derived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protected accessor methods or properties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Prefer inheritance to extensive type checking: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Consider 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and override the abstract action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76400"/>
            <a:ext cx="7696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Shape.Circle: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shape.DrawCircle();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Shape.Square: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shape.DrawSquare();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2650" y="40623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as small as possible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43400"/>
            <a:ext cx="7429500" cy="6858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7429500" cy="990600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66800"/>
            <a:ext cx="3810000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0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member 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/>
              <a:t> should make deep copy)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constructor 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 real-world objects with OOP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abstract objects, processes,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Reduce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at higher level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Isolate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it in a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Hide implementation details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encapsulation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 effects of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affect only their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Hide global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through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variables that are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central points of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task should be done at single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duplicating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Facilitate 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class hierarchies and virtual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Package related operations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Group related classes together in namespaces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consistent naming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MathUtils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StringUtils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GenericDAO&lt;Key, Entity&gt;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EmployeeDAO&lt;int, Employee&gt;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AddressDAO&lt;int, Address&gt;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23404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495800"/>
            <a:ext cx="7429500" cy="685800"/>
          </a:xfrm>
        </p:spPr>
        <p:txBody>
          <a:bodyPr/>
          <a:lstStyle/>
          <a:p>
            <a:r>
              <a:rPr lang="en-US" dirty="0" smtClean="0"/>
              <a:t>Typical Mistakes to Avoid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257800"/>
            <a:ext cx="7429500" cy="990600"/>
          </a:xfrm>
        </p:spPr>
        <p:txBody>
          <a:bodyPr/>
          <a:lstStyle/>
          <a:p>
            <a:r>
              <a:rPr lang="en-US" dirty="0" smtClean="0"/>
              <a:t>Lessons Learned from the</a:t>
            </a:r>
            <a:br>
              <a:rPr lang="en-US" dirty="0" smtClean="0"/>
            </a:br>
            <a:r>
              <a:rPr lang="en-US" dirty="0" smtClean="0"/>
              <a:t>OOP Exam at Telerik Software Academy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609454"/>
            <a:ext cx="4707283" cy="3429146"/>
            <a:chOff x="2528887" y="380855"/>
            <a:chExt cx="4707283" cy="3429146"/>
          </a:xfrm>
        </p:grpSpPr>
        <p:pic>
          <p:nvPicPr>
            <p:cNvPr id="1026" name="Picture 2" descr="http://super-trainer.com/wp-content/uploads/2012/10/mist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990601"/>
              <a:ext cx="4048125" cy="2819400"/>
            </a:xfrm>
            <a:prstGeom prst="roundRect">
              <a:avLst>
                <a:gd name="adj" fmla="val 3403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675" y="2819400"/>
              <a:ext cx="2847079" cy="944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380855"/>
              <a:ext cx="2511770" cy="1676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 Used for a Class Name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85700"/>
            <a:ext cx="8686800" cy="3991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 use plural in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 </a:t>
            </a:r>
            <a:r>
              <a:rPr lang="en-US" sz="3000" dirty="0" smtClean="0"/>
              <a:t>unless </a:t>
            </a:r>
            <a:r>
              <a:rPr lang="en-US" sz="3000" dirty="0"/>
              <a:t>they hold some kind of </a:t>
            </a:r>
            <a:r>
              <a:rPr lang="en-US" sz="3000" dirty="0" smtClean="0"/>
              <a:t>collection!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Good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608255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List&lt;ICourse&gt; Courses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83874" y="1547750"/>
            <a:ext cx="3733800" cy="953453"/>
          </a:xfrm>
          <a:prstGeom prst="wedgeRoundRectCallout">
            <a:avLst>
              <a:gd name="adj1" fmla="val -75261"/>
              <a:gd name="adj2" fmla="val 741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Singular: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(a single teacher, not several).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403" y="4965034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MIN_X 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MAX_X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9425" y="50480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0416" y="272736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3700"/>
            <a:ext cx="7086600" cy="1143000"/>
          </a:xfrm>
        </p:spPr>
        <p:txBody>
          <a:bodyPr/>
          <a:lstStyle/>
          <a:p>
            <a:r>
              <a:rPr lang="en-US" dirty="0" smtClean="0"/>
              <a:t>Throwing an Exception</a:t>
            </a:r>
            <a:br>
              <a:rPr lang="en-US" dirty="0" smtClean="0"/>
            </a:br>
            <a:r>
              <a:rPr lang="en-US" dirty="0" smtClean="0"/>
              <a:t>without Parameters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throw exception without parameters: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98455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2200" y="3352800"/>
            <a:ext cx="2057400" cy="1379101"/>
          </a:xfrm>
          <a:prstGeom prst="wedgeRoundRectCallout">
            <a:avLst>
              <a:gd name="adj1" fmla="val -81543"/>
              <a:gd name="adj2" fmla="val 58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parameter is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here?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2182091"/>
            <a:ext cx="637309" cy="6373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Parameters Checked in the Getter</a:t>
            </a:r>
            <a:endParaRPr lang="en-US" sz="37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for invalid data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, not in the getter!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098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this.town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2029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29200" y="2399347"/>
            <a:ext cx="2205842" cy="953453"/>
          </a:xfrm>
          <a:prstGeom prst="wedgeRoundRectCallout">
            <a:avLst>
              <a:gd name="adj1" fmla="val -67146"/>
              <a:gd name="adj2" fmla="val 556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this check in the setter!</a:t>
            </a:r>
          </a:p>
        </p:txBody>
      </p:sp>
    </p:spTree>
    <p:extLst>
      <p:ext uri="{BB962C8B-B14F-4D97-AF65-F5344CB8AC3E}">
        <p14:creationId xmlns:p14="http://schemas.microsoft.com/office/powerpoint/2010/main" val="41290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Missing </a:t>
            </a:r>
            <a:r>
              <a:rPr lang="en-U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800" dirty="0" smtClean="0"/>
              <a:t> for Local Members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54345"/>
            <a:ext cx="8686800" cy="11030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/>
              <a:t> </a:t>
            </a:r>
            <a:r>
              <a:rPr lang="en-US" dirty="0" smtClean="0"/>
              <a:t>to access members </a:t>
            </a:r>
            <a:r>
              <a:rPr lang="en-US" dirty="0"/>
              <a:t>within the class: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19278"/>
            <a:ext cx="7848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5200" y="4416623"/>
            <a:ext cx="2417123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10130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measures how closely are all the routines in a class/module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must contain strongly related functionality and aim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dirty="0" smtClean="0"/>
              <a:t>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abstractions have weak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Empty String for Missing Values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when a value is missing, 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Make a field / property </a:t>
            </a:r>
            <a:r>
              <a:rPr lang="en-US" noProof="1" smtClean="0"/>
              <a:t>nullable</a:t>
            </a:r>
            <a:r>
              <a:rPr lang="en-US" dirty="0" smtClean="0"/>
              <a:t> to access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values or just disallow missing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Correct alternatives: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85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8006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567243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9564" y="5288476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371" y="3177450"/>
            <a:ext cx="736865" cy="73686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522" y="4528760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3657600"/>
            <a:ext cx="2895600" cy="953453"/>
          </a:xfrm>
          <a:prstGeom prst="wedgeRoundRectCallout">
            <a:avLst>
              <a:gd name="adj1" fmla="val -63217"/>
              <a:gd name="adj2" fmla="val -470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name is very bad idea!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 in the Classes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</a:t>
            </a:r>
            <a:r>
              <a:rPr lang="en-US" dirty="0"/>
              <a:t>"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when the class has members related to those </a:t>
            </a:r>
            <a:r>
              <a:rPr lang="en-US" dirty="0" smtClean="0"/>
              <a:t>numbers: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907268"/>
            <a:ext cx="78486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TryEatAnimal(Animal animal)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(animal.Size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true;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02825" y="4243450"/>
            <a:ext cx="4460670" cy="2128242"/>
          </a:xfrm>
          <a:prstGeom prst="wedgeRoundRectCallout">
            <a:avLst>
              <a:gd name="adj1" fmla="val -56986"/>
              <a:gd name="adj2" fmla="val -361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if statement is very wrong.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size of the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which has a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property inherited from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Why not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instead of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2667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Constructor Not Called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 the base constructor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</a:t>
            </a:r>
            <a:r>
              <a:rPr lang="en-US" dirty="0" smtClean="0"/>
              <a:t> the object's state initialization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057400"/>
            <a:ext cx="7848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755924"/>
            <a:ext cx="2286000" cy="527804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 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9877" y="5257800"/>
            <a:ext cx="3048000" cy="953453"/>
          </a:xfrm>
          <a:prstGeom prst="wedgeRoundRectCallout">
            <a:avLst>
              <a:gd name="adj1" fmla="val -71096"/>
              <a:gd name="adj2" fmla="val -317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the base constructor instead!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18840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5615"/>
            <a:ext cx="7086600" cy="1047747"/>
          </a:xfrm>
        </p:spPr>
        <p:txBody>
          <a:bodyPr/>
          <a:lstStyle/>
          <a:p>
            <a:r>
              <a:rPr lang="en-US" dirty="0" smtClean="0"/>
              <a:t>Repeating Code in the</a:t>
            </a:r>
            <a:br>
              <a:rPr lang="en-US" dirty="0" smtClean="0"/>
            </a:br>
            <a:r>
              <a:rPr lang="en-US" dirty="0" smtClean="0"/>
              <a:t>Base and Child Classes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copy-paste</a:t>
            </a:r>
            <a:r>
              <a:rPr lang="en-US" dirty="0"/>
              <a:t> the code of the base in the inherited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3350" y="2692837"/>
            <a:ext cx="78486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37937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19600" y="4068034"/>
            <a:ext cx="4159332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Why are these fields duplicated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not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inherited?</a:t>
            </a:r>
          </a:p>
        </p:txBody>
      </p:sp>
    </p:spTree>
    <p:extLst>
      <p:ext uri="{BB962C8B-B14F-4D97-AF65-F5344CB8AC3E}">
        <p14:creationId xmlns:p14="http://schemas.microsoft.com/office/powerpoint/2010/main" val="34340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Broken Encapsulation through a Parameterless Constructor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905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to keep fields well encapsulated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986565"/>
            <a:ext cx="8153400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ArgumentNullException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this.Teacher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5029200"/>
            <a:ext cx="3276600" cy="1379101"/>
          </a:xfrm>
          <a:prstGeom prst="wedgeRoundRectCallout">
            <a:avLst>
              <a:gd name="adj1" fmla="val -75242"/>
              <a:gd name="adj2" fmla="val 28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encapsulation: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&amp;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left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191" y="21296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mtClean="0"/>
              <a:t>Coupling </a:t>
            </a:r>
            <a:r>
              <a:rPr lang="en-US" dirty="0" smtClean="0"/>
              <a:t>the </a:t>
            </a:r>
            <a:r>
              <a:rPr lang="en-US" smtClean="0"/>
              <a:t>Base Class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smtClean="0"/>
              <a:t>Child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6700"/>
            <a:ext cx="8686800" cy="609600"/>
          </a:xfrm>
        </p:spPr>
        <p:txBody>
          <a:bodyPr/>
          <a:lstStyle/>
          <a:p>
            <a:r>
              <a:rPr lang="en-US" sz="3000" dirty="0" smtClean="0"/>
              <a:t>Base class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sz="3000" dirty="0" smtClean="0"/>
              <a:t> know about its children!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133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Hidden Interpretation of Base Class as Its Specific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Don't define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fields and use them 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(broken abstraction)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Container()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this.Items = new List&lt;T&gt;();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(this.Items as List&lt;T&gt;).Add(item);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9901" y="242652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22715" y="4455490"/>
            <a:ext cx="2552700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practice: hidden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15536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z="3800" dirty="0" smtClean="0"/>
              <a:t>Hidden Interpretation of Base Class as Its Specific Child Class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in the field and return it where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is required: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IEnumerable&lt;T&gt; Items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return this.items;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this.Items.Add(item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7454" y="233060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57402" y="4552807"/>
            <a:ext cx="3101937" cy="1634490"/>
          </a:xfrm>
          <a:prstGeom prst="wedgeRoundRectCallout">
            <a:avLst>
              <a:gd name="adj1" fmla="val -70242"/>
              <a:gd name="adj2" fmla="val -481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partially 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encapsulation. Think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about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cloning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keep your items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safe.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7602"/>
            <a:ext cx="7086600" cy="1000196"/>
          </a:xfrm>
        </p:spPr>
        <p:txBody>
          <a:bodyPr/>
          <a:lstStyle/>
          <a:p>
            <a:r>
              <a:rPr lang="en-US" dirty="0" smtClean="0"/>
              <a:t>Repeating Code Not Moved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376398"/>
            <a:ext cx="80772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6268" y="614845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6800" y="4155375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2200" y="3371756"/>
            <a:ext cx="2133600" cy="527804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Repeating Code Not Moved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00650"/>
            <a:ext cx="8686800" cy="981200"/>
          </a:xfrm>
        </p:spPr>
        <p:txBody>
          <a:bodyPr/>
          <a:lstStyle/>
          <a:p>
            <a:r>
              <a:rPr lang="en-US" sz="2800" dirty="0"/>
              <a:t>When overriding methods, call the base method if you need </a:t>
            </a:r>
            <a:r>
              <a:rPr lang="en-US" sz="2800" dirty="0" smtClean="0"/>
              <a:t>its </a:t>
            </a:r>
            <a:r>
              <a:rPr lang="en-US" sz="2800" dirty="0"/>
              <a:t>functionality,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don't copy-paste</a:t>
            </a:r>
            <a:r>
              <a:rPr lang="en-US" sz="2800" dirty="0"/>
              <a:t> </a:t>
            </a:r>
            <a:r>
              <a:rPr lang="en-US" sz="2800" dirty="0" smtClean="0"/>
              <a:t>it!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38394"/>
            <a:ext cx="8153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17712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5653" y="3005937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2200" y="2304191"/>
            <a:ext cx="2133600" cy="527804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Good: hard disk, CD-ROM, floppy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350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Bad: spaghetti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7" descr="h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73238"/>
            <a:ext cx="226676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8" descr="cddr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41088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0" descr="qfdtu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839754"/>
            <a:ext cx="2514600" cy="174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 descr="spaghetti-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243" y="4495800"/>
            <a:ext cx="1542757" cy="193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180px-Spaghett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572000"/>
            <a:ext cx="1628688" cy="1665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9" descr="network-woodenmodel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3933825"/>
            <a:ext cx="2882900" cy="26082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9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Move the Repeating Code in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615619"/>
            <a:ext cx="8305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4900" y="590776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38701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Move the Repeating Code in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524000"/>
            <a:ext cx="83058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295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8627"/>
            <a:ext cx="7010400" cy="1100573"/>
          </a:xfrm>
        </p:spPr>
        <p:txBody>
          <a:bodyPr/>
          <a:lstStyle/>
          <a:p>
            <a:r>
              <a:rPr lang="en-US" dirty="0"/>
              <a:t>High-Quality Classes</a:t>
            </a:r>
            <a:br>
              <a:rPr lang="en-US" dirty="0"/>
            </a:br>
            <a:r>
              <a:rPr lang="en-US" dirty="0"/>
              <a:t>and Class Hierarchies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6146218" y="6417035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34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Math.Pow(sideA, 2) + Math.Pow(sideB, 2)          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3653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Small, direct, visible, and flexible relationships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modules, without complex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181600" cy="5100449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place this HDD to another motherboard</a:t>
            </a:r>
          </a:p>
          <a:p>
            <a:pPr>
              <a:lnSpc>
                <a:spcPct val="100000"/>
              </a:lnSpc>
              <a:tabLst>
                <a:tab pos="5200650" algn="l"/>
              </a:tabLst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Tight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Can you change the video controller on this MB?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084410"/>
            <a:ext cx="2743200" cy="231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ATA-hd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214250"/>
            <a:ext cx="2743200" cy="2380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9856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39297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7924800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myReport = new Report();      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myReport.LoadFromFile("C:\\DailyReport.rep");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Printer.Print(myReport);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2422" y="1066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6752</TotalTime>
  <Words>3301</Words>
  <Application>Microsoft Office PowerPoint</Application>
  <PresentationFormat>On-screen Show (4:3)</PresentationFormat>
  <Paragraphs>649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Classes and Class Hierarchies</vt:lpstr>
      <vt:lpstr>Table of Contents</vt:lpstr>
      <vt:lpstr>Basic Principles</vt:lpstr>
      <vt:lpstr>Cohesion</vt:lpstr>
      <vt:lpstr>Good and Bad Cohesion</vt:lpstr>
      <vt:lpstr>Strong Cohesion</vt:lpstr>
      <vt:lpstr>Coupling</vt:lpstr>
      <vt:lpstr>Loose and Tight Coupling</vt:lpstr>
      <vt:lpstr>Loose Coupling – Example</vt:lpstr>
      <vt:lpstr>Tight Coupling – Example</vt:lpstr>
      <vt:lpstr>Inheritance</vt:lpstr>
      <vt:lpstr>Inheritance in C# and JS</vt:lpstr>
      <vt:lpstr>Polymorphism </vt:lpstr>
      <vt:lpstr>Polymorphism in C# and JS</vt:lpstr>
      <vt:lpstr>Polymorphism – Example</vt:lpstr>
      <vt:lpstr>High-Quality Classes</vt:lpstr>
      <vt:lpstr>High-Quality Classes: Abstraction</vt:lpstr>
      <vt:lpstr>Good Abstraction – Example</vt:lpstr>
      <vt:lpstr>Bad Abstraction – Example</vt:lpstr>
      <vt:lpstr>Establishing Good Abstraction</vt:lpstr>
      <vt:lpstr>Establishing Good Abstraction (2)</vt:lpstr>
      <vt:lpstr>Encapsulation</vt:lpstr>
      <vt:lpstr>Encapsulation (2)</vt:lpstr>
      <vt:lpstr>Encapsulation (3)</vt:lpstr>
      <vt:lpstr>Inheritance or Containment?</vt:lpstr>
      <vt:lpstr>Inheritance</vt:lpstr>
      <vt:lpstr>Inheritance (2)</vt:lpstr>
      <vt:lpstr>Inheritance (3)</vt:lpstr>
      <vt:lpstr>Class Methods and Data</vt:lpstr>
      <vt:lpstr>Class Constructors</vt:lpstr>
      <vt:lpstr>Use Design Patterns</vt:lpstr>
      <vt:lpstr>Top Reasons to Create Class</vt:lpstr>
      <vt:lpstr>Top Reasons to Create Class (2)</vt:lpstr>
      <vt:lpstr>Namespaces</vt:lpstr>
      <vt:lpstr>Typical Mistakes to Avoid</vt:lpstr>
      <vt:lpstr>Plural Used for a Class Name</vt:lpstr>
      <vt:lpstr>Throwing an Exception without Parameters</vt:lpstr>
      <vt:lpstr>Parameters Checked in the Getter</vt:lpstr>
      <vt:lpstr>Missing this for Local Members</vt:lpstr>
      <vt:lpstr>Empty String for Missing Values</vt:lpstr>
      <vt:lpstr>Magic Numbers in the Classes</vt:lpstr>
      <vt:lpstr>Base Constructor Not Called</vt:lpstr>
      <vt:lpstr>Repeating Code in the Base and Child Classes</vt:lpstr>
      <vt:lpstr>Broken Encapsulation through a Parameterless Constructor</vt:lpstr>
      <vt:lpstr>Coupling the Base Class with Its Child Classes</vt:lpstr>
      <vt:lpstr>Hidden Interpretation of Base Class as Its Specific Child Class</vt:lpstr>
      <vt:lpstr>Hidden Interpretation of Base Class as Its Specific Child Class (2)</vt:lpstr>
      <vt:lpstr>Repeating Code Not Moved Upper in the Class Hierarchy</vt:lpstr>
      <vt:lpstr>Repeating Code Not Moved Upper in the Class Hierarchy (2)</vt:lpstr>
      <vt:lpstr>Move the Repeating Code in Upper in the Class Hierarchy</vt:lpstr>
      <vt:lpstr>Move the Repeating Code in Upper in the Class Hierarchy (2)</vt:lpstr>
      <vt:lpstr>High-Quality Classes and Class Hierarchies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Nikolay Kostov</cp:lastModifiedBy>
  <cp:revision>866</cp:revision>
  <dcterms:created xsi:type="dcterms:W3CDTF">2007-12-08T16:03:35Z</dcterms:created>
  <dcterms:modified xsi:type="dcterms:W3CDTF">2015-07-08T10:18:26Z</dcterms:modified>
  <cp:category>quality code, software engineering</cp:category>
</cp:coreProperties>
</file>