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47"/>
  </p:notesMasterIdLst>
  <p:handoutMasterIdLst>
    <p:handoutMasterId r:id="rId48"/>
  </p:handoutMasterIdLst>
  <p:sldIdLst>
    <p:sldId id="570" r:id="rId2"/>
    <p:sldId id="614" r:id="rId3"/>
    <p:sldId id="572" r:id="rId4"/>
    <p:sldId id="573" r:id="rId5"/>
    <p:sldId id="574" r:id="rId6"/>
    <p:sldId id="575" r:id="rId7"/>
    <p:sldId id="616" r:id="rId8"/>
    <p:sldId id="576" r:id="rId9"/>
    <p:sldId id="577" r:id="rId10"/>
    <p:sldId id="578" r:id="rId11"/>
    <p:sldId id="579" r:id="rId12"/>
    <p:sldId id="580" r:id="rId13"/>
    <p:sldId id="581" r:id="rId14"/>
    <p:sldId id="582" r:id="rId15"/>
    <p:sldId id="583" r:id="rId16"/>
    <p:sldId id="584" r:id="rId17"/>
    <p:sldId id="585" r:id="rId18"/>
    <p:sldId id="586" r:id="rId19"/>
    <p:sldId id="587" r:id="rId20"/>
    <p:sldId id="588" r:id="rId21"/>
    <p:sldId id="589" r:id="rId22"/>
    <p:sldId id="590" r:id="rId23"/>
    <p:sldId id="591" r:id="rId24"/>
    <p:sldId id="592" r:id="rId25"/>
    <p:sldId id="593" r:id="rId26"/>
    <p:sldId id="594" r:id="rId27"/>
    <p:sldId id="595" r:id="rId28"/>
    <p:sldId id="596" r:id="rId29"/>
    <p:sldId id="597" r:id="rId30"/>
    <p:sldId id="598" r:id="rId31"/>
    <p:sldId id="599" r:id="rId32"/>
    <p:sldId id="600" r:id="rId33"/>
    <p:sldId id="601" r:id="rId34"/>
    <p:sldId id="602" r:id="rId35"/>
    <p:sldId id="603" r:id="rId36"/>
    <p:sldId id="604" r:id="rId37"/>
    <p:sldId id="605" r:id="rId38"/>
    <p:sldId id="606" r:id="rId39"/>
    <p:sldId id="607" r:id="rId40"/>
    <p:sldId id="609" r:id="rId41"/>
    <p:sldId id="610" r:id="rId42"/>
    <p:sldId id="611" r:id="rId43"/>
    <p:sldId id="612" r:id="rId44"/>
    <p:sldId id="460" r:id="rId45"/>
    <p:sldId id="333" r:id="rId46"/>
  </p:sldIdLst>
  <p:sldSz cx="9144000" cy="6858000" type="screen4x3"/>
  <p:notesSz cx="6881813" cy="9296400"/>
  <p:custDataLst>
    <p:tags r:id="rId4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4468" autoAdjust="0"/>
  </p:normalViewPr>
  <p:slideViewPr>
    <p:cSldViewPr>
      <p:cViewPr varScale="1">
        <p:scale>
          <a:sx n="130" d="100"/>
          <a:sy n="130" d="100"/>
        </p:scale>
        <p:origin x="888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7/8/2015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76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22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2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17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35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5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52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003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High-Quality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Design and Implement High-Quality Methods? Understanding Cohesion and Coupling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083666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 descr="http://ertos.nicta.com.au/research/l4.verified/images/sel4-call-graph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3600" t="401" r="3364"/>
          <a:stretch>
            <a:fillRect/>
          </a:stretch>
        </p:blipFill>
        <p:spPr bwMode="auto">
          <a:xfrm>
            <a:off x="2667000" y="237460"/>
            <a:ext cx="6096000" cy="1966554"/>
          </a:xfrm>
          <a:prstGeom prst="rect">
            <a:avLst/>
          </a:prstGeom>
          <a:noFill/>
        </p:spPr>
      </p:pic>
      <p:pic>
        <p:nvPicPr>
          <p:cNvPr id="18" name="Picture 2" descr="http://www.ci.wellington.fl.us/html/Departments/Engineering/images/engineering_abstrac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4389253"/>
            <a:ext cx="4648200" cy="2024691"/>
          </a:xfrm>
          <a:prstGeom prst="roundRect">
            <a:avLst>
              <a:gd name="adj" fmla="val 7602"/>
            </a:avLst>
          </a:prstGeom>
          <a:noFill/>
        </p:spPr>
      </p:pic>
      <p:sp>
        <p:nvSpPr>
          <p:cNvPr id="1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High-Quality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Indicating </a:t>
            </a:r>
            <a:r>
              <a:rPr lang="en-US" smtClean="0"/>
              <a:t>an Error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6096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Use the correct exception handling instead: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63386"/>
            <a:ext cx="79248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internal object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GetValue(string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propertyName)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PropertyDescriptor descriptor =   		  	  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this.propertyDescriptors[propertyName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(descriptor == null)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throw new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ArgumentException("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 name: "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+ propertyName + " does not exists!"); 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		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descriptor.GetDataBoundValue();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1590" y="17526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32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762000"/>
          </a:xfrm>
        </p:spPr>
        <p:txBody>
          <a:bodyPr/>
          <a:lstStyle/>
          <a:p>
            <a:r>
              <a:rPr lang="en-US" dirty="0" smtClean="0"/>
              <a:t>Symptoms of Wrong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Method that does something different than its name is wrong for at least one of these reasons: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The method sometimes returns incorrect result 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bug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The method returns incorrect output when its input is incorrect or unusual 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low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quality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>
                <a:sym typeface="Wingdings" pitchFamily="2" charset="2"/>
              </a:rPr>
              <a:t>Could be acceptable for private methods only</a:t>
            </a:r>
            <a:endParaRPr lang="en-US" sz="26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method does too many things 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bad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cohesion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method has side effects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spaghetti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code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Method returns strange value when an error condition happens 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it should indicate the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 Methods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811411"/>
            <a:ext cx="85344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Sum(int[] elements)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long sum = 0;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elements.Length; i++)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= sum + elements[i];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elements[i] = 0; </a:t>
            </a:r>
            <a:r>
              <a:rPr lang="en-US" sz="2000" b="1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Hidden side effect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3810000"/>
            <a:ext cx="85344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CalcTriangleArea(double a, double b, double c)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 &lt;= 0 || b &lt;= 0 || c &lt;= 0)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0; </a:t>
            </a:r>
            <a:r>
              <a:rPr lang="en-US" sz="2000" b="1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Incorrect result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s = (a + b + c) / 2;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area = Math.Sqrt(s * (s - a) * (s - b) * (s - c));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area;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94271" y="682764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6650" y="3681353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50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Methods should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 cohesion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Should address single task and address it well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Should have clear intent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Methods that  address several tasks in the same time are hard to be named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Strong cohesion is used in engineering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computer hardware any PC component solves a single task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hard disk performs a single task – storage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Acceptable Types of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Functional cohesion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(independent function)</a:t>
            </a:r>
            <a:endParaRPr lang="en-US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Method performs certain well-defined calculation and returns a single result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entire input is passed through parameters and the entire output is returned as result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external dependencies or side effects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4949279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Math.Sqrt(value)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square root</a:t>
            </a:r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5863679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String.Substring(str, startIndex, length)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0600" y="5406479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Char.IsLetterOrDigit(ch)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4800" y="4915939"/>
            <a:ext cx="415132" cy="41513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0530" y="5347430"/>
            <a:ext cx="415132" cy="41513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0530" y="5804630"/>
            <a:ext cx="415132" cy="41513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24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Acceptable Types of Cohesion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Sequential cohesion</a:t>
            </a:r>
            <a:r>
              <a:rPr lang="en-US" sz="3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 smtClean="0"/>
              <a:t>(algorithm)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Method performs certain sequence of operations to perform a single task and achieve certain result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It encapsulates an algorithm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Example:</a:t>
            </a:r>
          </a:p>
          <a:p>
            <a:pPr lvl="2">
              <a:lnSpc>
                <a:spcPct val="100000"/>
              </a:lnSpc>
            </a:pPr>
            <a:endParaRPr lang="en-US" sz="2600" dirty="0" smtClean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Connect to mail server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Send message headers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Send message body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Disconnect from the server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733800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SendEmail(recipient, subject, body)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7942" y="3572494"/>
            <a:ext cx="530916" cy="53091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0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Acceptable Types of Cohesion (3)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Communicational cohesion</a:t>
            </a:r>
            <a:r>
              <a:rPr lang="en-US" sz="3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 smtClean="0"/>
              <a:t>(common data)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 set of operations used to process certain data and produce a result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Example:</a:t>
            </a:r>
          </a:p>
          <a:p>
            <a:pPr lvl="2">
              <a:lnSpc>
                <a:spcPct val="100000"/>
              </a:lnSpc>
            </a:pPr>
            <a:endParaRPr lang="en-US" sz="2600" dirty="0" smtClean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Retrieve input data from database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Perform internal calculations over retrieved data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Build the report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Format the report as Excel worksheet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Display the Excel worksheet on the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200400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DisplayAnnualExpensesReport(int employeeId)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3121" y="3087851"/>
            <a:ext cx="506721" cy="50672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42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Acceptable Types of Cohesion (4)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Temporal cohesion </a:t>
            </a:r>
            <a:r>
              <a:rPr lang="en-US" sz="3000" dirty="0" smtClean="0"/>
              <a:t>(time related activities)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Operations that are generally not related but need to happen in a certain moment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Examples: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Load user settings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Check for updates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Load all invoices from the database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endParaRPr lang="en-US" sz="2600" dirty="0" smtClean="0"/>
          </a:p>
          <a:p>
            <a:pPr marL="1076325" lvl="2" indent="-427038">
              <a:lnSpc>
                <a:spcPct val="100000"/>
              </a:lnSpc>
            </a:pPr>
            <a:r>
              <a:rPr lang="en-US" sz="2600" dirty="0" smtClean="0"/>
              <a:t>Sequence of actions to handle the event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200400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InitializeApplication()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5486400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ButtonConfirmClick()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71494" y="3054512"/>
            <a:ext cx="563811" cy="56381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71493" y="5322699"/>
            <a:ext cx="563811" cy="56381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58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Unacceptable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Logical cohesion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Performs a different operation depending on an input parameter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Incorrect example:</a:t>
            </a:r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sz="2600" dirty="0" smtClean="0"/>
              <a:t>Can be acceptable in event handlers (e.g. the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KeyDown</a:t>
            </a:r>
            <a:r>
              <a:rPr lang="en-US" sz="2600" dirty="0" smtClean="0"/>
              <a:t> event in Windows Forms)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163431"/>
            <a:ext cx="7162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ReadAll(int operationCode)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(operationCode == 1) … // Read person name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(operationCode == 2) … // Read address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(operationCode == 3) … // Read date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3048000"/>
            <a:ext cx="617220" cy="61722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07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Unacceptable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5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Coincidental cohesion </a:t>
            </a:r>
            <a:r>
              <a:rPr lang="en-US" sz="3000" dirty="0" smtClean="0"/>
              <a:t>(spaghetti)</a:t>
            </a:r>
            <a:endParaRPr lang="en-US" sz="3000" dirty="0" smtClean="0">
              <a:solidFill>
                <a:schemeClr val="accent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Not related (random) operations are grouped in a method for unclear reason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Incorrect example:</a:t>
            </a:r>
          </a:p>
          <a:p>
            <a:pPr lvl="2">
              <a:lnSpc>
                <a:spcPct val="100000"/>
              </a:lnSpc>
            </a:pPr>
            <a:endParaRPr lang="en-US" sz="2600" dirty="0" smtClean="0"/>
          </a:p>
          <a:p>
            <a:pPr marL="1076325" lvl="2" indent="-427038">
              <a:lnSpc>
                <a:spcPct val="100000"/>
              </a:lnSpc>
              <a:spcBef>
                <a:spcPts val="3000"/>
              </a:spcBef>
              <a:buFont typeface="+mj-lt"/>
              <a:buAutoNum type="arabicPeriod"/>
            </a:pPr>
            <a:r>
              <a:rPr lang="en-US" sz="2600" dirty="0" smtClean="0"/>
              <a:t>Prepares annual incomes report for given customer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Sorts an array of integers in increasing order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Calculates the square root of given number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Converts given MP3 file into WMA format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Sends email to given customer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130814"/>
            <a:ext cx="7162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HandleStuff(customerId, int[], ref sqrtValue,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mp3FileName, emailAddress)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9060" y="2947934"/>
            <a:ext cx="609600" cy="6096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21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Why </a:t>
            </a:r>
            <a:r>
              <a:rPr lang="en-US" dirty="0" smtClean="0"/>
              <a:t>Do We Need Methods?</a:t>
            </a:r>
          </a:p>
          <a:p>
            <a:pPr>
              <a:lnSpc>
                <a:spcPct val="110000"/>
              </a:lnSpc>
            </a:pPr>
            <a:r>
              <a:rPr lang="en-US" dirty="0"/>
              <a:t>Strong </a:t>
            </a:r>
            <a:r>
              <a:rPr lang="en-US" dirty="0" smtClean="0"/>
              <a:t>Cohesion</a:t>
            </a:r>
          </a:p>
          <a:p>
            <a:pPr>
              <a:lnSpc>
                <a:spcPct val="110000"/>
              </a:lnSpc>
            </a:pPr>
            <a:r>
              <a:rPr lang="en-US" dirty="0"/>
              <a:t>Loose </a:t>
            </a:r>
            <a:r>
              <a:rPr lang="en-US" dirty="0" smtClean="0"/>
              <a:t>Coupling</a:t>
            </a:r>
          </a:p>
          <a:p>
            <a:pPr>
              <a:lnSpc>
                <a:spcPct val="110000"/>
              </a:lnSpc>
            </a:pPr>
            <a:r>
              <a:rPr lang="en-US" dirty="0"/>
              <a:t>Methods Parameters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Pseudo Code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4274" name="Picture 2" descr="http://www.knowledgemag.co.uk/i/knowledge_head_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1790700"/>
            <a:ext cx="3305175" cy="4114800"/>
          </a:xfrm>
          <a:prstGeom prst="rect">
            <a:avLst/>
          </a:prstGeom>
          <a:noFill/>
        </p:spPr>
      </p:pic>
      <p:pic>
        <p:nvPicPr>
          <p:cNvPr id="7" name="Picture 2" descr="http://www.jclinc.com/images/programming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86000" y="4419600"/>
            <a:ext cx="2663536" cy="2020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327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 coupling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Minimal dependences of the method on the other parts of the source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Minimal dependences on the class members or external classes and their members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side effects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the coupling is loose, we can easily reuse a method or group of methods in a new project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Tight coupling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spaghetti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ideal coupling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methods depends only on its parameters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not have any other input or output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Math.Sqrt()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Real world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Complex software cannot avoid coupling but could make it as loose as possible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complex encryption algorithm performs initialization, encryption, finalization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35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– Example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100701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Intentionally increased coupling for more flexibility (.NET cryptography API):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075795"/>
            <a:ext cx="7924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byte[] EncryptAES(byte[] inputData, byte[] secretKey)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Rijndael cryptoAlg = new RijndaelManaged();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cryptoAlg.Key = secretKey;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cryptoAlg.GenerateIV();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MemoryStream destStream = new MemoryStream();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CryptoStream csEncryptor = new CryptoStream(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destStream, cryptoAlg.CreateEncryptor(),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CryptoStreamMode.Write);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csEncryptor.Write(inputData, 0, inputData.Length);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csEncryptor.FlushFinalBlock();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byte[] encryptedData = destStream.ToArray();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encryptedData;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8230" y="553885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03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 – Example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To reduce coupling we can make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utility classes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Hide the complex logic and provide simple straightforward interface (a.k.a.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façade</a:t>
            </a:r>
            <a:r>
              <a:rPr lang="en-US" sz="2800" dirty="0" smtClean="0"/>
              <a:t>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780" y="3002101"/>
            <a:ext cx="7768440" cy="33091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byte[] EncryptAES(byte[] inputData, byte[] secretKey)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MemoryStream inputStream =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MemoryStream(inputData);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MemoryStream outputStream = new MemoryStream();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EncryptionUtils.EncryptAES(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inputStream, outputStream, secretKey);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byte[] encryptedData = outputStream.ToArray();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encryptedData;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1200" y="5476504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31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Coupling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Passing parameters through class fields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Typical example of tight coupling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Don't do this unless you have a good reason!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83626"/>
            <a:ext cx="7924800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Sumator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a, b;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Sum()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 + b;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void Main()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Sumator sumator = new Sumator() { a = 3, b = 5 };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Console.WriteLine(sumator.Sum());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1851" y="2454086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20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Coupling in Real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Say, we have a large piece of software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need to update subsystems and the subsystems are not really independent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a change in filtering affects sorting, etc: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652446"/>
            <a:ext cx="7772400" cy="2443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GlobalManager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UpdateSorting() {…}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UpdateFiltering() {…}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UpdateData() {…}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UpdateAll () {…}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7037" y="3515286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85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Cohesion Problems in Real Code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Say, we have an application consisting of two layers: 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Do not use a method for both top-down and bottom-up updates!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Both updates are essentially different, e.g.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RemoveCustomer()</a:t>
            </a:r>
            <a:r>
              <a:rPr lang="en-US" dirty="0" smtClean="0"/>
              <a:t> method in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DataLayer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3637002"/>
            <a:ext cx="3352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91440" bIns="9144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Data Layer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0" y="2133600"/>
            <a:ext cx="3352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91440" bIns="9144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Presentation Layer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Up-Down Arrow 8"/>
          <p:cNvSpPr/>
          <p:nvPr/>
        </p:nvSpPr>
        <p:spPr>
          <a:xfrm>
            <a:off x="4343400" y="2819400"/>
            <a:ext cx="381000" cy="685800"/>
          </a:xfrm>
          <a:prstGeom prst="up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Down Arrow 9"/>
          <p:cNvSpPr/>
          <p:nvPr/>
        </p:nvSpPr>
        <p:spPr>
          <a:xfrm rot="16200000">
            <a:off x="1371600" y="2590800"/>
            <a:ext cx="1447800" cy="990600"/>
          </a:xfrm>
          <a:prstGeom prst="curved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5400000">
            <a:off x="6324600" y="2590800"/>
            <a:ext cx="1447800" cy="990600"/>
          </a:xfrm>
          <a:prstGeom prst="curved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64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 and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Reducing coupling with OOP techniques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</a:t>
            </a:r>
            <a:r>
              <a:rPr lang="en-US" dirty="0" smtClean="0">
                <a:sym typeface="Wingdings" pitchFamily="2" charset="2"/>
              </a:rPr>
              <a:t>efine a public interface and hide the implementation details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</a:t>
            </a:r>
            <a:r>
              <a:rPr lang="en-US" dirty="0" smtClean="0">
                <a:sym typeface="Wingdings" pitchFamily="2" charset="2"/>
              </a:rPr>
              <a:t>ake methods and fields private unless they are definitely needed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Define new members as private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Increase visibility as soon as this is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Acceptable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Method is coupled to its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This is the best type of coupling</a:t>
            </a:r>
          </a:p>
          <a:p>
            <a:pPr lvl="1">
              <a:lnSpc>
                <a:spcPct val="100000"/>
              </a:lnSpc>
            </a:pPr>
            <a:endParaRPr lang="en-US" sz="28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Method in a class is coupled to some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 fields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This coupling is usual, do not worry too much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3000" dirty="0" smtClean="0"/>
              <a:t>Method in a class is coupled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</a:t>
            </a:r>
            <a:r>
              <a:rPr lang="en-US" sz="3000" dirty="0" smtClean="0"/>
              <a:t> methods, properties or constants in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 class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This is normal, usually is not a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780" y="1870502"/>
            <a:ext cx="7768440" cy="415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Sum(int[]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elements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{ … }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505200"/>
            <a:ext cx="7768440" cy="723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int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CalcArea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return this.Width * this.Height;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9760" y="5867400"/>
            <a:ext cx="7768440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double CalcCircleArea(double radius)</a:t>
            </a:r>
          </a:p>
          <a:p>
            <a:pPr>
              <a:lnSpc>
                <a:spcPct val="10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Math.PI *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radius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 radius; }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6924" y="1712324"/>
            <a:ext cx="573675" cy="57367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6924" y="3401802"/>
            <a:ext cx="573675" cy="57367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6925" y="5758299"/>
            <a:ext cx="573675" cy="57367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41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Non-Acceptable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100" dirty="0" smtClean="0"/>
              <a:t>Method in a class is coupled to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 fields </a:t>
            </a:r>
            <a:r>
              <a:rPr lang="en-US" sz="3100" dirty="0" smtClean="0"/>
              <a:t>in external class</a:t>
            </a:r>
          </a:p>
          <a:p>
            <a:pPr lvl="1">
              <a:lnSpc>
                <a:spcPct val="100000"/>
              </a:lnSpc>
            </a:pPr>
            <a:r>
              <a:rPr lang="en-US" sz="2900" dirty="0" smtClean="0"/>
              <a:t>Use private fields and public properties</a:t>
            </a:r>
            <a:endParaRPr lang="en-US" sz="2700" dirty="0" smtClean="0"/>
          </a:p>
          <a:p>
            <a:pPr>
              <a:lnSpc>
                <a:spcPct val="100000"/>
              </a:lnSpc>
            </a:pPr>
            <a:r>
              <a:rPr lang="en-US" sz="3100" dirty="0" smtClean="0"/>
              <a:t>Methods take as input data some fields that could be passed as parameters</a:t>
            </a:r>
          </a:p>
          <a:p>
            <a:pPr lvl="1">
              <a:lnSpc>
                <a:spcPct val="100000"/>
              </a:lnSpc>
            </a:pPr>
            <a:r>
              <a:rPr lang="en-US" sz="2900" dirty="0" smtClean="0"/>
              <a:t>Check the intent of the method</a:t>
            </a:r>
          </a:p>
          <a:p>
            <a:pPr lvl="1">
              <a:lnSpc>
                <a:spcPct val="100000"/>
              </a:lnSpc>
            </a:pPr>
            <a:r>
              <a:rPr lang="en-US" sz="2900" dirty="0" smtClean="0"/>
              <a:t>Is it designed to process internal class data or is utility method?</a:t>
            </a:r>
          </a:p>
          <a:p>
            <a:pPr>
              <a:lnSpc>
                <a:spcPct val="100000"/>
              </a:lnSpc>
            </a:pPr>
            <a:r>
              <a:rPr lang="en-US" sz="3100" dirty="0" smtClean="0"/>
              <a:t>Method is defined public without being part of the public class's interface </a:t>
            </a:r>
            <a:r>
              <a:rPr lang="en-US" sz="3100" dirty="0" smtClean="0">
                <a:sym typeface="Wingdings" pitchFamily="2" charset="2"/>
              </a:rPr>
              <a:t> possible coupling</a:t>
            </a:r>
            <a:endParaRPr lang="en-US" sz="3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5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52800" y="1981200"/>
            <a:ext cx="5257800" cy="167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0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Why Do </a:t>
            </a:r>
            <a:r>
              <a:rPr lang="en-US" sz="5000" dirty="0" smtClean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We</a:t>
            </a:r>
            <a:br>
              <a:rPr lang="en-US" sz="5000" dirty="0" smtClean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</a:br>
            <a:r>
              <a:rPr lang="en-US" sz="5000" dirty="0" smtClean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Need </a:t>
            </a:r>
            <a:r>
              <a:rPr lang="en-US" sz="50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Methods?</a:t>
            </a:r>
            <a:endParaRPr lang="en-US" sz="5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914400"/>
            <a:ext cx="1828800" cy="5632311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noProof="1" smtClean="0"/>
              <a:t>start:</a:t>
            </a:r>
          </a:p>
          <a:p>
            <a:r>
              <a:rPr lang="en-US" noProof="1" smtClean="0"/>
              <a:t>  mov ah,08</a:t>
            </a:r>
          </a:p>
          <a:p>
            <a:r>
              <a:rPr lang="en-US" noProof="1" smtClean="0"/>
              <a:t>  int 21h</a:t>
            </a:r>
          </a:p>
          <a:p>
            <a:r>
              <a:rPr lang="en-US" noProof="1" smtClean="0"/>
              <a:t>  mov bl,al</a:t>
            </a:r>
          </a:p>
          <a:p>
            <a:r>
              <a:rPr lang="en-US" noProof="1" smtClean="0"/>
              <a:t> JMP output</a:t>
            </a:r>
          </a:p>
          <a:p>
            <a:endParaRPr lang="en-US" noProof="1" smtClean="0"/>
          </a:p>
          <a:p>
            <a:r>
              <a:rPr lang="en-US" noProof="1" smtClean="0"/>
              <a:t>  mov ah,01</a:t>
            </a:r>
          </a:p>
          <a:p>
            <a:r>
              <a:rPr lang="en-US" noProof="1" smtClean="0"/>
              <a:t>  int 21h</a:t>
            </a:r>
          </a:p>
          <a:p>
            <a:r>
              <a:rPr lang="en-US" noProof="1" smtClean="0"/>
              <a:t>output:</a:t>
            </a:r>
          </a:p>
          <a:p>
            <a:r>
              <a:rPr lang="en-US" noProof="1" smtClean="0"/>
              <a:t>  mov dl,"("</a:t>
            </a:r>
          </a:p>
          <a:p>
            <a:r>
              <a:rPr lang="en-US" noProof="1" smtClean="0"/>
              <a:t>  mov ah,02</a:t>
            </a:r>
          </a:p>
          <a:p>
            <a:r>
              <a:rPr lang="en-US" noProof="1" smtClean="0"/>
              <a:t>  int 21h</a:t>
            </a:r>
          </a:p>
          <a:p>
            <a:r>
              <a:rPr lang="en-US" noProof="1" smtClean="0"/>
              <a:t>  mov dl,bl</a:t>
            </a:r>
          </a:p>
          <a:p>
            <a:r>
              <a:rPr lang="en-US" noProof="1" smtClean="0"/>
              <a:t>  int 21h</a:t>
            </a:r>
          </a:p>
          <a:p>
            <a:r>
              <a:rPr lang="en-US" noProof="1" smtClean="0"/>
              <a:t>  mov dl,")"</a:t>
            </a:r>
          </a:p>
          <a:p>
            <a:r>
              <a:rPr lang="en-US" noProof="1" smtClean="0"/>
              <a:t>  int 21h</a:t>
            </a:r>
          </a:p>
          <a:p>
            <a:r>
              <a:rPr lang="en-US" noProof="1" smtClean="0"/>
              <a:t>exit:</a:t>
            </a:r>
          </a:p>
          <a:p>
            <a:r>
              <a:rPr lang="en-US" noProof="1" smtClean="0"/>
              <a:t>  mov ah,4ch</a:t>
            </a:r>
          </a:p>
          <a:p>
            <a:r>
              <a:rPr lang="en-US" noProof="1" smtClean="0"/>
              <a:t>  mov al,00</a:t>
            </a:r>
          </a:p>
          <a:p>
            <a:r>
              <a:rPr lang="en-US" noProof="1" smtClean="0"/>
              <a:t>  int 21h</a:t>
            </a:r>
            <a:endParaRPr lang="en-US" noProof="1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0" y="3733800"/>
            <a:ext cx="4876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Line Callout 1 11"/>
          <p:cNvSpPr/>
          <p:nvPr/>
        </p:nvSpPr>
        <p:spPr>
          <a:xfrm>
            <a:off x="2971800" y="1676400"/>
            <a:ext cx="914400" cy="381000"/>
          </a:xfrm>
          <a:prstGeom prst="borderCallout1">
            <a:avLst>
              <a:gd name="adj1" fmla="val 125417"/>
              <a:gd name="adj2" fmla="val 31173"/>
              <a:gd name="adj3" fmla="val 174722"/>
              <a:gd name="adj4" fmla="val 17223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Jump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>
            <a:off x="2514600" y="2209800"/>
            <a:ext cx="685800" cy="1295400"/>
          </a:xfrm>
          <a:prstGeom prst="curvedLeftArrow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5791200" y="457200"/>
            <a:ext cx="2723444" cy="1219200"/>
          </a:xfrm>
          <a:prstGeom prst="wedgeEllipseCallout">
            <a:avLst>
              <a:gd name="adj1" fmla="val -26502"/>
              <a:gd name="adj2" fmla="val 63474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Imagine a long program consisting of instructions and jumps not organized in any structural way 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038600"/>
            <a:ext cx="3447144" cy="236711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38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Put most important parameters first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Put the main input parameters first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Put non-important optional parameters last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Incorrect 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371880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RegisterUser(string username, string password, Date accountExpirationDate, Role[] roles)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848100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RegisterUser(Role[] roles, string password, string username, Date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accountExpirationDate)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5762500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RegisterUser(string password, Date accountExpirationDate, Role[] roles, string username)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3214" y="3317561"/>
            <a:ext cx="573675" cy="57367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5746" y="5229793"/>
            <a:ext cx="469946" cy="469946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5746" y="6143500"/>
            <a:ext cx="469946" cy="469946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2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Parameters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907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 not modify the input parameters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 new variable instead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Incorrect example: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Correct 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42557"/>
            <a:ext cx="7924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CheckLogin(string username, string password)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username = username.ToLower();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 the username / password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…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895600"/>
            <a:ext cx="7924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CheckLogin(string username, string password)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usernameLowercase = username.ToLower();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 the username / password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…</a:t>
            </a:r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7056" y="2426525"/>
            <a:ext cx="689264" cy="6892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1336" y="4758439"/>
            <a:ext cx="689264" cy="68926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0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Parameters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dirty="0" smtClean="0"/>
              <a:t>Use parameters consistently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Use the same names and the same order in all methods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Incorrect example:</a:t>
            </a:r>
          </a:p>
          <a:p>
            <a:pPr lvl="1">
              <a:lnSpc>
                <a:spcPts val="4000"/>
              </a:lnSpc>
            </a:pPr>
            <a:endParaRPr lang="en-US" dirty="0" smtClean="0"/>
          </a:p>
          <a:p>
            <a:pPr lvl="1">
              <a:lnSpc>
                <a:spcPts val="4000"/>
              </a:lnSpc>
              <a:spcBef>
                <a:spcPts val="3600"/>
              </a:spcBef>
            </a:pPr>
            <a:r>
              <a:rPr lang="en-US" dirty="0" smtClean="0"/>
              <a:t>Output parameters should be put last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2100" y="3429000"/>
            <a:ext cx="7924800" cy="8617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EncryptFile(Stream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input,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output,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key);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DecryptFile(string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key,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output,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2100" y="5159514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FindCustomersAndIncomes(Region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region,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Customer[] customers,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decimal[]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incomes)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58300" y="5128974"/>
            <a:ext cx="533399" cy="5334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58300" y="3592473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0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Entire Object or Its Fields?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When should we pass an object containing few values and when these values separately?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Sometime we pass an object and use only a single field of it. Is this a good practice?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Look at the method's level of abstraction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Is it intended to operate with employees of with rates and months?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the first is incorrect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3705100"/>
            <a:ext cx="7391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CalculateSalary(Employee employee, int months);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4343090"/>
            <a:ext cx="7391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CalculateSalary(double rate, int months);</a:t>
            </a:r>
          </a:p>
        </p:txBody>
      </p:sp>
    </p:spTree>
    <p:extLst>
      <p:ext uri="{BB962C8B-B14F-4D97-AF65-F5344CB8AC3E}">
        <p14:creationId xmlns:p14="http://schemas.microsoft.com/office/powerpoint/2010/main" val="124687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How Much Parameters Methods Should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Limit the number of parameters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7 (+/-2)</a:t>
            </a:r>
          </a:p>
          <a:p>
            <a:pPr lvl="1"/>
            <a:r>
              <a:rPr lang="en-US" dirty="0" smtClean="0"/>
              <a:t>7 is a "magic" number in psychology</a:t>
            </a:r>
          </a:p>
          <a:p>
            <a:pPr lvl="1"/>
            <a:r>
              <a:rPr lang="en-US" dirty="0" smtClean="0"/>
              <a:t>Human brain cannot process more than 7 (+/-2) things in the same time</a:t>
            </a:r>
          </a:p>
          <a:p>
            <a:r>
              <a:rPr lang="en-US" dirty="0" smtClean="0"/>
              <a:t>If the parameters need to be too many, reconsider the method's intent</a:t>
            </a:r>
          </a:p>
          <a:p>
            <a:pPr lvl="1"/>
            <a:r>
              <a:rPr lang="en-US" dirty="0" smtClean="0"/>
              <a:t>D</a:t>
            </a:r>
            <a:r>
              <a:rPr lang="en-US" dirty="0" smtClean="0">
                <a:sym typeface="Wingdings" pitchFamily="2" charset="2"/>
              </a:rPr>
              <a:t>oes it have a clear intent?</a:t>
            </a:r>
            <a:endParaRPr lang="en-US" dirty="0" smtClean="0"/>
          </a:p>
          <a:p>
            <a:pPr lvl="1"/>
            <a:r>
              <a:rPr lang="en-US" dirty="0" smtClean="0"/>
              <a:t>Consider extracting few of the parameters in a new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4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long should a method be?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is no specific restriction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Avoid methods longer than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 screen </a:t>
            </a:r>
            <a:r>
              <a:rPr lang="en-US" dirty="0" smtClean="0"/>
              <a:t>(30 lines)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Long methods are not always bad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Be sure you have a good reason for their length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Cohesion </a:t>
            </a:r>
            <a:r>
              <a:rPr lang="en-US" dirty="0"/>
              <a:t>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coupling </a:t>
            </a:r>
            <a:r>
              <a:rPr lang="en-US" dirty="0" smtClean="0"/>
              <a:t>are more important than the method length!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Long methods often contain portions that could be extracted as separate methods with good name and clear intent </a:t>
            </a:r>
            <a:r>
              <a:rPr lang="en-US" dirty="0" smtClean="0">
                <a:sym typeface="Wingdings" pitchFamily="2" charset="2"/>
              </a:rPr>
              <a:t> check this!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Pseudocode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Pseudocode</a:t>
            </a:r>
            <a:r>
              <a:rPr lang="en-US" dirty="0" smtClean="0"/>
              <a:t> can be helpful in: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Routines design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Routines coding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verification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Cleaning up unreachable 			 branches in a routine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11266" name="Picture 2" descr="http://farm1.static.flickr.com/142/317952268_14e96a11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7422092">
            <a:off x="5000231" y="2866266"/>
            <a:ext cx="3792316" cy="2738052"/>
          </a:xfrm>
          <a:prstGeom prst="roundRect">
            <a:avLst>
              <a:gd name="adj" fmla="val 5686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01254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Designing in </a:t>
            </a:r>
            <a:r>
              <a:rPr lang="en-US" sz="4400" noProof="1" smtClean="0"/>
              <a:t>Pseudocode</a:t>
            </a:r>
            <a:endParaRPr lang="en-US" sz="4400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the routine will abstract  i.e. the information a routine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hide</a:t>
            </a:r>
            <a:r>
              <a:rPr lang="en-US" dirty="0" smtClean="0"/>
              <a:t>?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Routine input parameters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Routine output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Preconditions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Conditions that have to be true before a routine is called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Postconditions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Conditions that have to be true after routine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3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Design Before Coding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Why it is better to spend time on design before you start coding?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functionality may be already available in a library,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 you do not need to code at all!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need to think of the best way to implement the task considering your project requirements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you fail on writing the code right the first time, you need to know that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programmers get emotional to their code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5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580900" y="1107787"/>
            <a:ext cx="8001000" cy="52168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Routine that evaluates an aggregate expression for a database column (e.g. Sum, Avg, Min)</a:t>
            </a:r>
          </a:p>
          <a:p>
            <a:pPr>
              <a:spcBef>
                <a:spcPts val="1800"/>
              </a:spcBef>
            </a:pPr>
            <a:r>
              <a:rPr lang="en-US" sz="2400" noProof="1" smtClean="0"/>
              <a:t>Parameters: Column Name, Expression</a:t>
            </a:r>
          </a:p>
          <a:p>
            <a:pPr>
              <a:spcBef>
                <a:spcPts val="1800"/>
              </a:spcBef>
            </a:pPr>
            <a:r>
              <a:rPr lang="en-US" sz="2400" noProof="1" smtClean="0"/>
              <a:t>Preconditions:</a:t>
            </a:r>
          </a:p>
          <a:p>
            <a:pPr marL="514350" indent="-514350">
              <a:buAutoNum type="arabicParenBoth"/>
            </a:pPr>
            <a:r>
              <a:rPr lang="en-US" sz="2400" noProof="1" smtClean="0"/>
              <a:t>Check whether the column exists and throw an argument exception if not </a:t>
            </a:r>
          </a:p>
          <a:p>
            <a:pPr marL="514350" indent="-514350">
              <a:buAutoNum type="arabicParenBoth"/>
            </a:pPr>
            <a:r>
              <a:rPr lang="en-US" sz="2400" noProof="1" smtClean="0"/>
              <a:t>If  the expression parser cannot parse the expression throw an ExpressionParsingException</a:t>
            </a:r>
          </a:p>
          <a:p>
            <a:pPr marL="514350" indent="-514350">
              <a:spcBef>
                <a:spcPts val="1800"/>
              </a:spcBef>
            </a:pPr>
            <a:r>
              <a:rPr lang="en-US" sz="2400" noProof="1" smtClean="0"/>
              <a:t>Routine code: Call the evaluate method on the DataView class and return the resulting value as string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18196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  <a:r>
              <a:rPr lang="en-US" dirty="0" smtClean="0"/>
              <a:t> (functions, routines) are important in software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Reduce complexity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Divide and conquer: complex problems are split into composition of several simple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Improve code readability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Small methods with good method names make the code self-documenting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Avoid duplicating code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Duplicating code is hard to 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6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Routines in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Public routines in libraries and system software is hard to change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Because customers want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 breaking changes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Two reasons why you need to change a public routine: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New functionality has to be added conflicting with the old features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name is confusing and makes the usage of the library unintuitive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Design better upfront, or refactor carefully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7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Deprecation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95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Deprecated</a:t>
            </a:r>
            <a:r>
              <a:rPr lang="en-US" dirty="0" smtClean="0"/>
              <a:t> method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About</a:t>
            </a:r>
            <a:r>
              <a:rPr lang="en-US" dirty="0" smtClean="0">
                <a:sym typeface="Wingdings" panose="05000000000000000000" pitchFamily="2" charset="2"/>
              </a:rPr>
              <a:t> to be removed in future versions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When </a:t>
            </a:r>
            <a:r>
              <a:rPr lang="en-US" dirty="0"/>
              <a:t>deprecating</a:t>
            </a:r>
            <a:r>
              <a:rPr lang="en-US" dirty="0" smtClean="0"/>
              <a:t> an old method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Include that in the documentation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Specify the new routine that has to be used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[Obsolete]</a:t>
            </a:r>
            <a:r>
              <a:rPr lang="en-US" dirty="0" smtClean="0"/>
              <a:t> attribute in 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4671950"/>
            <a:ext cx="79248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[Obsolete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("CreateXml() method is deprecated.</a:t>
            </a:r>
            <a:b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Use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CreateXmlReader instead.")]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CreateXml (…) 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ct val="80000"/>
              </a:lnSpc>
            </a:pP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 </a:t>
            </a:r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422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</a:t>
            </a:r>
            <a:r>
              <a:rPr lang="en-US" dirty="0" smtClean="0"/>
              <a:t> routines provide two benefits: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Abstraction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Performance benefit of not creating a new routine on the stack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Some applications (e.g.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games</a:t>
            </a:r>
            <a:r>
              <a:rPr lang="en-US" dirty="0" smtClean="0"/>
              <a:t>) need that optimization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for the most frequently used routines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a short routine called 100,000 times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Not all languages support Inline 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3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Designing and coding routines is engineering activity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is no perfect solution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Competing solutions usually demonstrate different trade-offs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challenge of the programmer is to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Evaluate the requirements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Choose the most appropriate solution from the available options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Ensure loose coupling / strong cohesion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6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/>
              <a:t>High-Quality Methods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Methods?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  <a:r>
              <a:rPr lang="en-US" dirty="0" smtClean="0"/>
              <a:t> simplify software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Hide implementation details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Complex logic is encapsulated and hidden behind a simple interface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Algorithms and data structures are hidden and can be transparently replaced later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Increase the level of abstraction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Methods address the business problem, not the technical implementation: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0" y="5867400"/>
            <a:ext cx="6477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Bank.accounts[customer].deposit(500);</a:t>
            </a:r>
          </a:p>
        </p:txBody>
      </p:sp>
    </p:spTree>
    <p:extLst>
      <p:ext uri="{BB962C8B-B14F-4D97-AF65-F5344CB8AC3E}">
        <p14:creationId xmlns:p14="http://schemas.microsoft.com/office/powerpoint/2010/main" val="232522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Methods: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Fundamental principle of correct method usage: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Methods should do exactly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what their names say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Nothing less (work in all possible scenarios)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Nothing more (no side effects)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case of incorrect input or incorrect preconditions,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error</a:t>
            </a:r>
            <a:r>
              <a:rPr lang="en-US" dirty="0" smtClean="0"/>
              <a:t> should be indicated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633648"/>
            <a:ext cx="7772400" cy="15667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method should do what its name says or should indicate an error (throw an exception). Any other behavior is incorrect! </a:t>
            </a:r>
          </a:p>
        </p:txBody>
      </p:sp>
    </p:spTree>
    <p:extLst>
      <p:ext uri="{BB962C8B-B14F-4D97-AF65-F5344CB8AC3E}">
        <p14:creationId xmlns:p14="http://schemas.microsoft.com/office/powerpoint/2010/main" val="3256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Methods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407855"/>
            <a:ext cx="85344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Sum(int[] elements)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 (int element in elements)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sum = sum + element;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433815"/>
            <a:ext cx="85344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CalcTriangleArea(double a, double b, double c)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(a + b + c) / 2;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area = Math.Sqrt(s * (s - a) * (s - b) * (s - c));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area;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8660" y="124865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5691" y="42672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534395" y="857630"/>
            <a:ext cx="3276600" cy="1379101"/>
          </a:xfrm>
          <a:prstGeom prst="wedgeRoundRectCallout">
            <a:avLst>
              <a:gd name="adj1" fmla="val -75604"/>
              <a:gd name="adj2" fmla="val 737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will happen if we sum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2,000,000,000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+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2,000,000,000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?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810000" y="3389947"/>
            <a:ext cx="2743200" cy="953453"/>
          </a:xfrm>
          <a:prstGeom prst="wedgeRoundRectCallout">
            <a:avLst>
              <a:gd name="adj1" fmla="val -68878"/>
              <a:gd name="adj2" fmla="val 6467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will happen if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?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404756" y="2473237"/>
            <a:ext cx="2977244" cy="527804"/>
          </a:xfrm>
          <a:prstGeom prst="wedgeRoundRectCallout">
            <a:avLst>
              <a:gd name="adj1" fmla="val -40951"/>
              <a:gd name="adj2" fmla="val -11412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Result: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-294967296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2957945" y="5690297"/>
            <a:ext cx="5562600" cy="953453"/>
          </a:xfrm>
          <a:prstGeom prst="wedgeRoundRectCallout">
            <a:avLst>
              <a:gd name="adj1" fmla="val -58936"/>
              <a:gd name="adj2" fmla="val -3995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same result as when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 both triangles have the same size.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06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Methods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762000"/>
            <a:ext cx="85344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Sum(int[] elements)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long sum = 0;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 (int element in elements)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 + element;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3429000"/>
            <a:ext cx="85344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CalcTriangleArea(double a, double b, double c)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 &lt;= 0 || b &lt;= 0 || c &lt;= 0)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ArgumentException(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Sides should be positive.");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s = (a + b + c) / 2;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area = Math.Sqrt(s * (s - a) * (s - b) * (s - c));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area;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3530" y="3293685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3530" y="63496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28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Indicating an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029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 methods do not correctly indicate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1987040"/>
            <a:ext cx="8001000" cy="22313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internal object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GetValue(string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propertyName)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PropertyDescriptor descriptor =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this.propertyDescriptors[propertyName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descriptor.GetDataBoundValue();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90857" y="18575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4518660"/>
            <a:ext cx="8686800" cy="170688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 smtClean="0"/>
              <a:t>If the property name does not exist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A null reference exception will be thrown (implicitly) </a:t>
            </a:r>
            <a:r>
              <a:rPr lang="en-US" dirty="0" smtClean="0">
                <a:sym typeface="Wingdings" panose="05000000000000000000" pitchFamily="2" charset="2"/>
              </a:rPr>
              <a:t> i</a:t>
            </a:r>
            <a:r>
              <a:rPr lang="en-US" dirty="0" smtClean="0"/>
              <a:t>t is not meaningful</a:t>
            </a:r>
          </a:p>
        </p:txBody>
      </p:sp>
    </p:spTree>
    <p:extLst>
      <p:ext uri="{BB962C8B-B14F-4D97-AF65-F5344CB8AC3E}">
        <p14:creationId xmlns:p14="http://schemas.microsoft.com/office/powerpoint/2010/main" val="134046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3589</TotalTime>
  <Words>2833</Words>
  <Application>Microsoft Office PowerPoint</Application>
  <PresentationFormat>On-screen Show (4:3)</PresentationFormat>
  <Paragraphs>518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High-Quality Methods</vt:lpstr>
      <vt:lpstr>Table of Contents</vt:lpstr>
      <vt:lpstr>Why Do We Need Methods?</vt:lpstr>
      <vt:lpstr>Why We Need Methods?</vt:lpstr>
      <vt:lpstr>Why We Need Methods? (2)</vt:lpstr>
      <vt:lpstr>Using Methods: Fundamentals</vt:lpstr>
      <vt:lpstr>Bad Methods – Examples</vt:lpstr>
      <vt:lpstr>Good Methods – Examples</vt:lpstr>
      <vt:lpstr>Indicating an Error</vt:lpstr>
      <vt:lpstr>Indicating an Error (2)</vt:lpstr>
      <vt:lpstr>Symptoms of Wrong Methods</vt:lpstr>
      <vt:lpstr>Wrong Methods – Examples</vt:lpstr>
      <vt:lpstr>Strong Cohesion</vt:lpstr>
      <vt:lpstr>Acceptable Types of Cohesion</vt:lpstr>
      <vt:lpstr>Acceptable Types of Cohesion (2)</vt:lpstr>
      <vt:lpstr>Acceptable Types of Cohesion (3)</vt:lpstr>
      <vt:lpstr>Acceptable Types of Cohesion (4)</vt:lpstr>
      <vt:lpstr>Unacceptable Cohesion</vt:lpstr>
      <vt:lpstr>Unacceptable Cohesion</vt:lpstr>
      <vt:lpstr>Loose Coupling</vt:lpstr>
      <vt:lpstr>Loose Coupling (2)</vt:lpstr>
      <vt:lpstr>Coupling – Example</vt:lpstr>
      <vt:lpstr>Loose Coupling – Example</vt:lpstr>
      <vt:lpstr>Tight Coupling – Example</vt:lpstr>
      <vt:lpstr>Tight Coupling in Real Code</vt:lpstr>
      <vt:lpstr>Cohesion Problems in Real Code</vt:lpstr>
      <vt:lpstr>Loose Coupling and OOP</vt:lpstr>
      <vt:lpstr>Acceptable Coupling</vt:lpstr>
      <vt:lpstr>Non-Acceptable Coupling</vt:lpstr>
      <vt:lpstr>Methods Parameters</vt:lpstr>
      <vt:lpstr>Methods Parameters (2)</vt:lpstr>
      <vt:lpstr>Method Parameters (3)</vt:lpstr>
      <vt:lpstr>Pass Entire Object or Its Fields?</vt:lpstr>
      <vt:lpstr>How Much Parameters Methods Should Have?</vt:lpstr>
      <vt:lpstr>Methods Length</vt:lpstr>
      <vt:lpstr>Pseudocode</vt:lpstr>
      <vt:lpstr>Designing in Pseudocode</vt:lpstr>
      <vt:lpstr>Design Before Coding</vt:lpstr>
      <vt:lpstr>Pseudocode Example</vt:lpstr>
      <vt:lpstr>Public Routines in Libraries</vt:lpstr>
      <vt:lpstr>Method Deprecation</vt:lpstr>
      <vt:lpstr>Inline Routines</vt:lpstr>
      <vt:lpstr>Conclusion</vt:lpstr>
      <vt:lpstr>High-Quality Methods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Control Flow, Conditional Statements and Loops</dc:title>
  <dc:subject>Telerik Software Academy</dc:subject>
  <dc:creator>Svetlin Nakov;Nikolay Kostov</dc:creator>
  <cp:keywords>code, quality, code quality, C#, JS, programming</cp:keywords>
  <cp:lastModifiedBy>Nikolay Kostov</cp:lastModifiedBy>
  <cp:revision>950</cp:revision>
  <dcterms:created xsi:type="dcterms:W3CDTF">2007-12-08T16:03:35Z</dcterms:created>
  <dcterms:modified xsi:type="dcterms:W3CDTF">2015-07-08T10:56:55Z</dcterms:modified>
  <cp:category>quality code, software engineering</cp:category>
</cp:coreProperties>
</file>