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321" r:id="rId5"/>
    <p:sldId id="327" r:id="rId6"/>
    <p:sldId id="322" r:id="rId7"/>
    <p:sldId id="323" r:id="rId8"/>
    <p:sldId id="329" r:id="rId9"/>
    <p:sldId id="330" r:id="rId10"/>
    <p:sldId id="287" r:id="rId11"/>
    <p:sldId id="288" r:id="rId12"/>
    <p:sldId id="289" r:id="rId13"/>
    <p:sldId id="325" r:id="rId14"/>
    <p:sldId id="290" r:id="rId15"/>
    <p:sldId id="291" r:id="rId16"/>
    <p:sldId id="326" r:id="rId17"/>
    <p:sldId id="295" r:id="rId18"/>
    <p:sldId id="296" r:id="rId19"/>
    <p:sldId id="297" r:id="rId20"/>
    <p:sldId id="298" r:id="rId21"/>
    <p:sldId id="299" r:id="rId22"/>
    <p:sldId id="308" r:id="rId23"/>
    <p:sldId id="324" r:id="rId24"/>
    <p:sldId id="311" r:id="rId25"/>
    <p:sldId id="310" r:id="rId26"/>
    <p:sldId id="312" r:id="rId27"/>
    <p:sldId id="328" r:id="rId28"/>
    <p:sldId id="331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92" d="100"/>
          <a:sy n="92" d="100"/>
        </p:scale>
        <p:origin x="9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3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3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0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7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john.org/blog/simple-javascript-inheritanc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softuni.bg/courses/advanced-javascript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jpeg"/><Relationship Id="rId15" Type="http://schemas.openxmlformats.org/officeDocument/2006/relationships/image" Target="../media/image2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softwaregroup-bg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9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762000"/>
            <a:ext cx="7991942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 Chain and Inheritance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05000"/>
            <a:ext cx="7991941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Prototype chain, Inheritance, Accessing Base Members 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9345" y="4114800"/>
            <a:ext cx="6439067" cy="2087271"/>
          </a:xfrm>
          <a:effectLst>
            <a:softEdge rad="38100"/>
          </a:effectLst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1499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02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 is a way to extend the functionality of an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 smtClean="0"/>
              <a:t> of the derived type to an instance of the super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Now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objects are </a:t>
            </a:r>
            <a:r>
              <a:rPr lang="en-US" dirty="0"/>
              <a:t>also of type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217612" y="3752671"/>
            <a:ext cx="982980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Person(fname, lname) {}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Student(fname, lname, grade) {}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Student.prototype = new Person();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17612" y="5998192"/>
            <a:ext cx="9829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student = new Student("Kiro", "Troikata", 7);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spcBef>
                <a:spcPts val="300"/>
              </a:spcBef>
              <a:buBlip>
                <a:blip r:embed="rId3"/>
              </a:buBlip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Person.prototype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spcBef>
                <a:spcPts val="300"/>
              </a:spcBef>
            </a:pPr>
            <a:r>
              <a:rPr lang="en-US" sz="2600" dirty="0" smtClean="0"/>
              <a:t>Didn't work! Both refer to same object</a:t>
            </a:r>
          </a:p>
          <a:p>
            <a:pPr lvl="1">
              <a:spcBef>
                <a:spcPts val="300"/>
              </a:spcBef>
            </a:pPr>
            <a:r>
              <a:rPr lang="en-GB" sz="2600" dirty="0" smtClean="0"/>
              <a:t>Adding </a:t>
            </a:r>
            <a:r>
              <a:rPr lang="en-GB" sz="2600" dirty="0"/>
              <a:t>something </a:t>
            </a:r>
            <a:r>
              <a:rPr lang="en-GB" sz="2600" dirty="0" smtClean="0"/>
              <a:t>to 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Child.prototype</a:t>
            </a:r>
            <a:r>
              <a:rPr lang="en-GB" sz="2600" dirty="0" smtClean="0"/>
              <a:t>, </a:t>
            </a:r>
            <a:r>
              <a:rPr lang="en-GB" sz="2600" dirty="0"/>
              <a:t>will be added to </a:t>
            </a:r>
            <a:r>
              <a:rPr lang="en-GB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Parent.prototype</a:t>
            </a:r>
            <a:endParaRPr lang="en-US" sz="26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0850" indent="-450850">
              <a:spcBef>
                <a:spcPts val="30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new Person();</a:t>
            </a:r>
          </a:p>
          <a:p>
            <a:pPr lvl="1">
              <a:spcBef>
                <a:spcPts val="300"/>
              </a:spcBef>
            </a:pPr>
            <a:r>
              <a:rPr lang="en-GB" sz="2600" dirty="0"/>
              <a:t>This invokes the constructor which might have undesired side effects</a:t>
            </a:r>
            <a:endParaRPr lang="en-US" sz="2600" dirty="0" smtClean="0"/>
          </a:p>
          <a:p>
            <a:pPr marL="450850" lvl="1" indent="-450850">
              <a:spcBef>
                <a:spcPts val="300"/>
              </a:spcBef>
              <a:buClr>
                <a:srgbClr val="F2B254"/>
              </a:buClr>
              <a:buSzPct val="100000"/>
              <a:buBlip>
                <a:blip r:embed="rId4"/>
              </a:buBlip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 = Object.create(Person.prototype);</a:t>
            </a:r>
            <a:endParaRPr lang="bg-BG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1947" lvl="2" indent="-457200">
              <a:spcBef>
                <a:spcPts val="300"/>
              </a:spcBef>
              <a:buClr>
                <a:srgbClr val="F2B254"/>
              </a:buClr>
              <a:buSzPct val="100000"/>
            </a:pPr>
            <a:r>
              <a:rPr lang="en-US" sz="2600" noProof="1"/>
              <a:t>Set prototype to the new </a:t>
            </a:r>
            <a:r>
              <a:rPr lang="en-US" sz="2600" noProof="1" smtClean="0"/>
              <a:t>object, created from Person's prototype</a:t>
            </a:r>
          </a:p>
          <a:p>
            <a:pPr marL="761947" lvl="2" indent="-457200">
              <a:spcBef>
                <a:spcPts val="300"/>
              </a:spcBef>
              <a:buClr>
                <a:srgbClr val="F2B254"/>
              </a:buClr>
              <a:buSzPct val="100000"/>
            </a:pPr>
            <a:r>
              <a:rPr lang="en-US" sz="2600" noProof="1" smtClean="0"/>
              <a:t>Set back the constructor of prototype pointing to Student constructor</a:t>
            </a:r>
            <a:endParaRPr lang="en-US" sz="26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Inherit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dirty="0" smtClean="0"/>
              <a:t> Object?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7236" y="5676687"/>
            <a:ext cx="106711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Student.prototype </a:t>
            </a:r>
            <a:r>
              <a:rPr lang="en-US" noProof="1">
                <a:solidFill>
                  <a:srgbClr val="FBEEDC"/>
                </a:solidFill>
              </a:rPr>
              <a:t>= </a:t>
            </a:r>
            <a:r>
              <a:rPr lang="en-US" noProof="1" smtClean="0">
                <a:solidFill>
                  <a:srgbClr val="FBEEDC"/>
                </a:solidFill>
              </a:rPr>
              <a:t>Object.create(Person.prototype</a:t>
            </a:r>
            <a:r>
              <a:rPr lang="en-US" noProof="1">
                <a:solidFill>
                  <a:srgbClr val="FBEEDC"/>
                </a:solidFill>
              </a:rPr>
              <a:t>);</a:t>
            </a:r>
          </a:p>
          <a:p>
            <a:r>
              <a:rPr lang="en-US" noProof="1">
                <a:solidFill>
                  <a:srgbClr val="FBEEDC"/>
                </a:solidFill>
              </a:rPr>
              <a:t>Student.prototype.constructor = </a:t>
            </a:r>
            <a:r>
              <a:rPr lang="en-US" noProof="1" smtClean="0">
                <a:solidFill>
                  <a:srgbClr val="FBEEDC"/>
                </a:solidFill>
              </a:rPr>
              <a:t>Student; </a:t>
            </a:r>
          </a:p>
        </p:txBody>
      </p:sp>
    </p:spTree>
    <p:extLst>
      <p:ext uri="{BB962C8B-B14F-4D97-AF65-F5344CB8AC3E}">
        <p14:creationId xmlns:p14="http://schemas.microsoft.com/office/powerpoint/2010/main" val="21903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add extension method to Object</a:t>
            </a:r>
            <a:endParaRPr lang="en-US" sz="2600" dirty="0"/>
          </a:p>
          <a:p>
            <a:pPr lvl="1"/>
            <a:r>
              <a:rPr lang="en-US" sz="3000" dirty="0" smtClean="0"/>
              <a:t>Which gets parent as parameter</a:t>
            </a:r>
          </a:p>
          <a:p>
            <a:pPr lvl="1"/>
            <a:r>
              <a:rPr lang="en-US" sz="3000" dirty="0" smtClean="0"/>
              <a:t>Which sets the prototype of the child to the prototype of the parent</a:t>
            </a:r>
          </a:p>
          <a:p>
            <a:pPr lvl="1"/>
            <a:r>
              <a:rPr lang="en-US" sz="3000" dirty="0" smtClean="0"/>
              <a:t>Which return reference of the child prototype to the child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extends method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4343400"/>
            <a:ext cx="106711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100" noProof="1">
                <a:solidFill>
                  <a:srgbClr val="FBEEDC"/>
                </a:solidFill>
              </a:rPr>
              <a:t>Object.prototype.extends = function (parent) {</a:t>
            </a:r>
          </a:p>
          <a:p>
            <a:r>
              <a:rPr lang="en-US" sz="2100" noProof="1" smtClean="0">
                <a:solidFill>
                  <a:srgbClr val="FBEEDC"/>
                </a:solidFill>
              </a:rPr>
              <a:t>  </a:t>
            </a:r>
            <a:r>
              <a:rPr lang="en-US" sz="2100" noProof="1">
                <a:solidFill>
                  <a:srgbClr val="FBEEDC"/>
                </a:solidFill>
              </a:rPr>
              <a:t>this.prototype = Object.create(parent.prototype);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  this.prototype.constructor = this;</a:t>
            </a:r>
          </a:p>
          <a:p>
            <a:r>
              <a:rPr lang="en-US" sz="21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7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Modern browsers already have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Object.create(…)</a:t>
            </a:r>
          </a:p>
          <a:p>
            <a:pPr lvl="1"/>
            <a:r>
              <a:rPr lang="en-GB" sz="3000" dirty="0" smtClean="0"/>
              <a:t>Easy to be fixed for all browsers: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Missing</a:t>
            </a:r>
            <a:r>
              <a:rPr lang="en-GB" dirty="0"/>
              <a:t>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Object.create(…)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3042013"/>
            <a:ext cx="1067117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if </a:t>
            </a:r>
            <a:r>
              <a:rPr lang="en-US" sz="2200" noProof="1">
                <a:solidFill>
                  <a:srgbClr val="FBEEDC"/>
                </a:solidFill>
              </a:rPr>
              <a:t>(!Object.create) {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rgbClr val="FBEEDC"/>
                </a:solidFill>
              </a:rPr>
              <a:t>Object.create </a:t>
            </a:r>
            <a:r>
              <a:rPr lang="en-US" sz="2200" noProof="1">
                <a:solidFill>
                  <a:srgbClr val="FBEEDC"/>
                </a:solidFill>
              </a:rPr>
              <a:t>= function (proto) {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</a:rPr>
              <a:t>function </a:t>
            </a:r>
            <a:r>
              <a:rPr lang="en-US" sz="2200" noProof="1">
                <a:solidFill>
                  <a:srgbClr val="FBEEDC"/>
                </a:solidFill>
              </a:rPr>
              <a:t>F() {};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</a:rPr>
              <a:t>F.prototype </a:t>
            </a:r>
            <a:r>
              <a:rPr lang="en-US" sz="2200" noProof="1">
                <a:solidFill>
                  <a:srgbClr val="FBEEDC"/>
                </a:solidFill>
              </a:rPr>
              <a:t>= proto;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  </a:t>
            </a:r>
            <a:r>
              <a:rPr lang="en-US" sz="2200" noProof="1" smtClean="0">
                <a:solidFill>
                  <a:srgbClr val="FBEEDC"/>
                </a:solidFill>
              </a:rPr>
              <a:t>return </a:t>
            </a:r>
            <a:r>
              <a:rPr lang="en-US" sz="2200" noProof="1">
                <a:solidFill>
                  <a:srgbClr val="FBEEDC"/>
                </a:solidFill>
              </a:rPr>
              <a:t>new </a:t>
            </a:r>
            <a:r>
              <a:rPr lang="en-US" sz="2200" noProof="1" smtClean="0">
                <a:solidFill>
                  <a:srgbClr val="FBEEDC"/>
                </a:solidFill>
              </a:rPr>
              <a:t>F();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rgbClr val="FBEEDC"/>
                </a:solidFill>
              </a:rPr>
              <a:t>};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};</a:t>
            </a:r>
            <a:endParaRPr lang="en-US" sz="22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 descr="https://wikids-life.wikispaces.com/file/view/LadybirdInheritance.jpg/160451153/604x297/Ladybird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98" y="1723091"/>
            <a:ext cx="57531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545337"/>
              </p:ext>
            </p:extLst>
          </p:nvPr>
        </p:nvGraphicFramePr>
        <p:xfrm>
          <a:off x="8464869" y="2895600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Person.prototype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"Person"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 - Diagram</a:t>
            </a:r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189638"/>
              </p:ext>
            </p:extLst>
          </p:nvPr>
        </p:nvGraphicFramePr>
        <p:xfrm>
          <a:off x="3940630" y="2971800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Person.prototype [[Object]] 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107397"/>
              </p:ext>
            </p:extLst>
          </p:nvPr>
        </p:nvGraphicFramePr>
        <p:xfrm>
          <a:off x="8471797" y="4917877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Student.prototype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"Student"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762181"/>
              </p:ext>
            </p:extLst>
          </p:nvPr>
        </p:nvGraphicFramePr>
        <p:xfrm>
          <a:off x="3921468" y="4948357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Student.prototype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750344"/>
              </p:ext>
            </p:extLst>
          </p:nvPr>
        </p:nvGraphicFramePr>
        <p:xfrm>
          <a:off x="172712" y="4800600"/>
          <a:ext cx="30261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500"/>
                <a:gridCol w="175260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pesho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Peter</a:t>
                      </a:r>
                      <a:endParaRPr lang="en-GB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[[Prototype]]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Student.prototype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017409"/>
              </p:ext>
            </p:extLst>
          </p:nvPr>
        </p:nvGraphicFramePr>
        <p:xfrm>
          <a:off x="8456612" y="1151121"/>
          <a:ext cx="3109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51"/>
                <a:gridCol w="1837449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514800"/>
              </p:ext>
            </p:extLst>
          </p:nvPr>
        </p:nvGraphicFramePr>
        <p:xfrm>
          <a:off x="3949746" y="1148851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Object.prototype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Curved Down Arrow 24"/>
          <p:cNvSpPr/>
          <p:nvPr/>
        </p:nvSpPr>
        <p:spPr>
          <a:xfrm rot="16200000">
            <a:off x="2267758" y="2378854"/>
            <a:ext cx="2776507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16200000">
            <a:off x="2162720" y="4236491"/>
            <a:ext cx="2834185" cy="457202"/>
          </a:xfrm>
          <a:prstGeom prst="curvedDownArrow">
            <a:avLst>
              <a:gd name="adj1" fmla="val 25000"/>
              <a:gd name="adj2" fmla="val 43116"/>
              <a:gd name="adj3" fmla="val 2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7262570" y="5105400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>
            <a:off x="7262570" y="5105400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262570" y="3105677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>
            <a:off x="7262570" y="3105677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7274837" y="1296454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0800000">
            <a:off x="7274837" y="1296454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3269960" y="5140036"/>
            <a:ext cx="609600" cy="53340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9684" y="4803598"/>
            <a:ext cx="10416328" cy="820600"/>
          </a:xfrm>
        </p:spPr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9684" y="5681766"/>
            <a:ext cx="10416328" cy="719034"/>
          </a:xfrm>
        </p:spPr>
        <p:txBody>
          <a:bodyPr/>
          <a:lstStyle/>
          <a:p>
            <a:r>
              <a:rPr lang="en-US" dirty="0" smtClean="0"/>
              <a:t>Reusing Logic from the Inherited Class</a:t>
            </a:r>
            <a:endParaRPr lang="en-US" dirty="0"/>
          </a:p>
        </p:txBody>
      </p:sp>
      <p:pic>
        <p:nvPicPr>
          <p:cNvPr id="4098" name="Picture 2" descr="http://i.msdn.microsoft.com/dynimg/IC662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84" y="1222198"/>
            <a:ext cx="5691928" cy="32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direct way </a:t>
            </a:r>
            <a:r>
              <a:rPr lang="en-US" dirty="0" smtClean="0"/>
              <a:t>of calling its parent methods</a:t>
            </a:r>
          </a:p>
          <a:p>
            <a:pPr lvl="1"/>
            <a:r>
              <a:rPr lang="en-US" dirty="0" smtClean="0"/>
              <a:t>Function constructors actually does not who or what is their parent</a:t>
            </a:r>
          </a:p>
          <a:p>
            <a:r>
              <a:rPr lang="en-US" dirty="0" smtClean="0"/>
              <a:t>Calling parent methods is done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call(…)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apply(…)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Methods: Example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3436" y="1447800"/>
            <a:ext cx="10518776" cy="4755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var Shape = (function () {</a:t>
            </a:r>
          </a:p>
          <a:p>
            <a:r>
              <a:rPr lang="en-US" dirty="0">
                <a:solidFill>
                  <a:srgbClr val="FBEEDC"/>
                </a:solidFill>
              </a:rPr>
              <a:t>  function Shape(x, y) {</a:t>
            </a:r>
          </a:p>
          <a:p>
            <a:r>
              <a:rPr lang="en-US" dirty="0">
                <a:solidFill>
                  <a:srgbClr val="FBEEDC"/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Initialize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shape</a:t>
            </a:r>
          </a:p>
          <a:p>
            <a:r>
              <a:rPr lang="en-US" dirty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FBEEDC"/>
                </a:solidFill>
              </a:rPr>
              <a:t>  Shape.prototype = {</a:t>
            </a:r>
          </a:p>
          <a:p>
            <a:r>
              <a:rPr lang="en-US" dirty="0">
                <a:solidFill>
                  <a:srgbClr val="FBEEDC"/>
                </a:solidFill>
              </a:rPr>
              <a:t>    serialize: function () {</a:t>
            </a:r>
          </a:p>
          <a:p>
            <a:r>
              <a:rPr lang="en-US" dirty="0">
                <a:solidFill>
                  <a:srgbClr val="FBEEDC"/>
                </a:solidFill>
              </a:rPr>
              <a:t>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Serialize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shape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serialized</a:t>
            </a:r>
          </a:p>
          <a:p>
            <a:r>
              <a:rPr lang="en-US" dirty="0">
                <a:solidFill>
                  <a:srgbClr val="FBEEDC"/>
                </a:solidFill>
              </a:rPr>
              <a:t>    }</a:t>
            </a:r>
          </a:p>
          <a:p>
            <a:r>
              <a:rPr lang="en-US" dirty="0">
                <a:solidFill>
                  <a:srgbClr val="FBEEDC"/>
                </a:solidFill>
              </a:rPr>
              <a:t>  };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FBEEDC"/>
                </a:solidFill>
              </a:rPr>
              <a:t>  return Shape;</a:t>
            </a:r>
          </a:p>
          <a:p>
            <a:r>
              <a:rPr lang="en-US" dirty="0">
                <a:solidFill>
                  <a:srgbClr val="FBEEDC"/>
                </a:solidFill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2012" y="1295400"/>
            <a:ext cx="3352800" cy="762000"/>
          </a:xfrm>
          <a:prstGeom prst="wedgeRoundRectCallout">
            <a:avLst>
              <a:gd name="adj1" fmla="val -70582"/>
              <a:gd name="adj2" fmla="val 462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Define a </a:t>
            </a:r>
            <a:r>
              <a:rPr lang="en-GB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GB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class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Methods: </a:t>
            </a:r>
            <a:r>
              <a:rPr lang="en-US" dirty="0" smtClean="0"/>
              <a:t>Example (2)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9638" y="1143000"/>
            <a:ext cx="10658774" cy="52809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Rect = (function ()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function Rect(x, y, width, height)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noProof="1" smtClean="0">
                <a:solidFill>
                  <a:srgbClr val="FBEEDC"/>
                </a:solidFill>
              </a:rPr>
              <a:t>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Shape.call(this, x, y);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this.witdh = width;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this.height = height;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Rect.prototype = Object.create(Shape.prototype);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Rect.prototype.serialize = function (){</a:t>
            </a:r>
          </a:p>
          <a:p>
            <a:pPr>
              <a:spcBef>
                <a:spcPts val="5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Shape.prototype.serialize.call(this);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// add Rect-specific serialization    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// and return the serialized rectangle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};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return Rect;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}());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2051928"/>
            <a:ext cx="2680648" cy="914400"/>
          </a:xfrm>
          <a:prstGeom prst="wedgeRoundRectCallout">
            <a:avLst>
              <a:gd name="adj1" fmla="val -73410"/>
              <a:gd name="adj2" fmla="val -403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the parent constructor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179978"/>
            <a:ext cx="3420888" cy="1011585"/>
          </a:xfrm>
          <a:prstGeom prst="wedgeRoundRectCallout">
            <a:avLst>
              <a:gd name="adj1" fmla="val -69403"/>
              <a:gd name="adj2" fmla="val -241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the parent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serialize()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58510" y="2456872"/>
            <a:ext cx="2052164" cy="914399"/>
          </a:xfrm>
          <a:prstGeom prst="wedgeRoundRectCallout">
            <a:avLst>
              <a:gd name="adj1" fmla="val -78546"/>
              <a:gd name="adj2" fmla="val 556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inherits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The Prototype </a:t>
            </a:r>
            <a:r>
              <a:rPr lang="en-GB" sz="3200" dirty="0" smtClean="0"/>
              <a:t>Chain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Inheritance in Classical OOP</a:t>
            </a:r>
          </a:p>
          <a:p>
            <a:pPr lvl="1">
              <a:lnSpc>
                <a:spcPct val="100000"/>
              </a:lnSpc>
            </a:pPr>
            <a:r>
              <a:rPr lang="en-GB" sz="3000" dirty="0" smtClean="0"/>
              <a:t>Calling Parent Methods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Prototypal Inheritance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JavaScript OOP Frameworks</a:t>
            </a:r>
          </a:p>
          <a:p>
            <a:pPr lvl="1">
              <a:lnSpc>
                <a:spcPct val="100000"/>
              </a:lnSpc>
            </a:pPr>
            <a:r>
              <a:rPr lang="en-GB" sz="3000" dirty="0" smtClean="0"/>
              <a:t>John Resig's Simple Inheritance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362200"/>
            <a:ext cx="3618905" cy="3640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919766"/>
            <a:ext cx="8938472" cy="820600"/>
          </a:xfrm>
        </p:spPr>
        <p:txBody>
          <a:bodyPr/>
          <a:lstStyle/>
          <a:p>
            <a:r>
              <a:rPr lang="en-US" dirty="0" smtClean="0"/>
              <a:t>Calling Parent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7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i.msdn.microsoft.com/dynimg/IC6625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371600"/>
            <a:ext cx="5539528" cy="317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800600"/>
            <a:ext cx="10721128" cy="820600"/>
          </a:xfrm>
        </p:spPr>
        <p:txBody>
          <a:bodyPr/>
          <a:lstStyle/>
          <a:p>
            <a:r>
              <a:rPr lang="en-GB" dirty="0" smtClean="0"/>
              <a:t>Prototypal Inheritance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78768"/>
            <a:ext cx="10721128" cy="688256"/>
          </a:xfrm>
        </p:spPr>
        <p:txBody>
          <a:bodyPr/>
          <a:lstStyle/>
          <a:p>
            <a:r>
              <a:rPr lang="en-GB" dirty="0" smtClean="0"/>
              <a:t>Another Way to Work with Classes in JS</a:t>
            </a:r>
            <a:endParaRPr lang="en-GB" dirty="0"/>
          </a:p>
        </p:txBody>
      </p:sp>
      <p:pic>
        <p:nvPicPr>
          <p:cNvPr id="3074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4" y="1242274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Prototypal inheritance is not like the classical inheritance</a:t>
            </a:r>
          </a:p>
          <a:p>
            <a:pPr lvl="1"/>
            <a:r>
              <a:rPr lang="en-US" sz="2800" dirty="0"/>
              <a:t>All instances are created from a common JS </a:t>
            </a:r>
            <a:r>
              <a:rPr lang="en-US" sz="2800" dirty="0" smtClean="0"/>
              <a:t>object </a:t>
            </a:r>
          </a:p>
          <a:p>
            <a:pPr lvl="1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 not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work</a:t>
            </a:r>
          </a:p>
          <a:p>
            <a:pPr lvl="1"/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92324" y="2921969"/>
            <a:ext cx="8001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person =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init: function(name, age)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this._name = name;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this._age = age;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introduce: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</a:t>
            </a:r>
            <a:r>
              <a:rPr lang="en-US" noProof="1">
                <a:solidFill>
                  <a:srgbClr val="FBEEDC"/>
                </a:solidFill>
              </a:rPr>
              <a:t>return this.name + " " + this.age;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var student = Object.create(person);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student.init('Pesho', 19);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 (2)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17612" y="1151721"/>
            <a:ext cx="960120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</a:t>
            </a:r>
            <a:r>
              <a:rPr lang="en-US" noProof="1" smtClean="0">
                <a:solidFill>
                  <a:srgbClr val="FBEEDC"/>
                </a:solidFill>
              </a:rPr>
              <a:t>person </a:t>
            </a:r>
            <a:r>
              <a:rPr lang="en-US" noProof="1">
                <a:solidFill>
                  <a:srgbClr val="FBEEDC"/>
                </a:solidFill>
              </a:rPr>
              <a:t>=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init</a:t>
            </a:r>
            <a:r>
              <a:rPr lang="en-US" noProof="1">
                <a:solidFill>
                  <a:srgbClr val="FBEEDC"/>
                </a:solidFill>
              </a:rPr>
              <a:t>: function init(name, age)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this.name </a:t>
            </a:r>
            <a:r>
              <a:rPr lang="en-US" noProof="1">
                <a:solidFill>
                  <a:srgbClr val="FBEEDC"/>
                </a:solidFill>
              </a:rPr>
              <a:t>= name</a:t>
            </a:r>
            <a:r>
              <a:rPr lang="en-US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  this.age = age;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  return </a:t>
            </a:r>
            <a:r>
              <a:rPr lang="en-US" noProof="1">
                <a:solidFill>
                  <a:srgbClr val="FBEEDC"/>
                </a:solidFill>
              </a:rPr>
              <a:t>this</a:t>
            </a:r>
            <a:r>
              <a:rPr lang="en-US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},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    introduce</a:t>
            </a:r>
            <a:r>
              <a:rPr lang="en-US" noProof="1">
                <a:solidFill>
                  <a:srgbClr val="FBEEDC"/>
                </a:solidFill>
              </a:rPr>
              <a:t>: function introduce()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return </a:t>
            </a:r>
            <a:r>
              <a:rPr lang="en-US" noProof="1">
                <a:solidFill>
                  <a:srgbClr val="FBEEDC"/>
                </a:solidFill>
              </a:rPr>
              <a:t>this.name + " " + this.age;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  <a:endParaRPr lang="en-US" noProof="1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};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var student = Object.create(person);</a:t>
            </a:r>
            <a:endParaRPr lang="en-US" noProof="1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</a:pPr>
            <a:r>
              <a:rPr lang="en-US" noProof="1" smtClean="0">
                <a:solidFill>
                  <a:srgbClr val="FBEEDC"/>
                </a:solidFill>
              </a:rPr>
              <a:t>student.init</a:t>
            </a: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= </a:t>
            </a:r>
            <a:r>
              <a:rPr lang="en-US" noProof="1">
                <a:solidFill>
                  <a:srgbClr val="FBEEDC"/>
                </a:solidFill>
              </a:rPr>
              <a:t>function init(name, age, grade)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person.init.call(this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, name, age);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this.grade </a:t>
            </a:r>
            <a:r>
              <a:rPr lang="en-US" noProof="1">
                <a:solidFill>
                  <a:srgbClr val="FBEEDC"/>
                </a:solidFill>
              </a:rPr>
              <a:t>= grade;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return </a:t>
            </a:r>
            <a:r>
              <a:rPr lang="en-US" noProof="1">
                <a:solidFill>
                  <a:srgbClr val="FBEEDC"/>
                </a:solidFill>
              </a:rPr>
              <a:t>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13812" y="4572000"/>
            <a:ext cx="2514600" cy="990600"/>
          </a:xfrm>
          <a:prstGeom prst="wedgeRoundRectCallout">
            <a:avLst>
              <a:gd name="adj1" fmla="val -115768"/>
              <a:gd name="adj2" fmla="val 341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Extend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and add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specific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functionality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</a:t>
            </a:r>
            <a:r>
              <a:rPr lang="en-US" dirty="0" smtClean="0"/>
              <a:t>Inheritance – Extend method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4188" y="4348133"/>
            <a:ext cx="8680448" cy="2385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var person = { init: function(name) { this.name = name; } }</a:t>
            </a:r>
          </a:p>
          <a:p>
            <a:pPr>
              <a:spcBef>
                <a:spcPts val="600"/>
              </a:spcBef>
            </a:pPr>
            <a:r>
              <a:rPr lang="en-US" sz="1800" noProof="1" smtClean="0">
                <a:solidFill>
                  <a:srgbClr val="FBEEDC"/>
                </a:solidFill>
              </a:rPr>
              <a:t>var </a:t>
            </a:r>
            <a:r>
              <a:rPr lang="en-US" sz="1800" noProof="1">
                <a:solidFill>
                  <a:srgbClr val="FBEEDC"/>
                </a:solidFill>
              </a:rPr>
              <a:t>student = person.extend({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init: function init(name</a:t>
            </a:r>
            <a:r>
              <a:rPr lang="en-US" sz="1800" noProof="1" smtClean="0">
                <a:solidFill>
                  <a:srgbClr val="FBEEDC"/>
                </a:solidFill>
              </a:rPr>
              <a:t>, </a:t>
            </a:r>
            <a:r>
              <a:rPr lang="en-US" sz="1800" noProof="1">
                <a:solidFill>
                  <a:srgbClr val="FBEEDC"/>
                </a:solidFill>
              </a:rPr>
              <a:t>grade) {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    </a:t>
            </a:r>
            <a:r>
              <a:rPr lang="en-US" sz="1800" noProof="1">
                <a:solidFill>
                  <a:schemeClr val="tx2">
                    <a:lumMod val="75000"/>
                  </a:schemeClr>
                </a:solidFill>
              </a:rPr>
              <a:t>this._super.init.call(this,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name);</a:t>
            </a:r>
            <a:endParaRPr lang="en-US" sz="18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noProof="1">
                <a:solidFill>
                  <a:srgbClr val="FBEEDC"/>
                </a:solidFill>
              </a:rPr>
              <a:t>        this.grade = grade;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    return this;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  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})</a:t>
            </a:r>
            <a:r>
              <a:rPr lang="en-US" sz="1800" noProof="1">
                <a:solidFill>
                  <a:srgbClr val="FBEEDC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51012" y="1605677"/>
            <a:ext cx="8683624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Object.prototype.extend = function(properties)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function f() {};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f.prototype =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Object.create(this)</a:t>
            </a:r>
            <a:r>
              <a:rPr lang="en-US" sz="18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for (var prop in properties)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f.prototype[prop] = properties[prop];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f.prototype.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_super</a:t>
            </a:r>
            <a:r>
              <a:rPr lang="en-US" sz="1800" noProof="1" smtClean="0">
                <a:solidFill>
                  <a:srgbClr val="FBEEDC"/>
                </a:solidFill>
              </a:rPr>
              <a:t> = this;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return new f();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85212" y="1555968"/>
            <a:ext cx="3155430" cy="759261"/>
          </a:xfrm>
          <a:prstGeom prst="wedgeRoundRectCallout">
            <a:avLst>
              <a:gd name="adj1" fmla="val -85801"/>
              <a:gd name="adj2" fmla="val 4647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the prototype to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extended object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707042" y="2673883"/>
            <a:ext cx="2133600" cy="733226"/>
          </a:xfrm>
          <a:prstGeom prst="wedgeRoundRectCallout">
            <a:avLst>
              <a:gd name="adj1" fmla="val -149907"/>
              <a:gd name="adj2" fmla="val -2602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derived object properties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78442" y="3677690"/>
            <a:ext cx="2362200" cy="741910"/>
          </a:xfrm>
          <a:prstGeom prst="wedgeRoundRectCallout">
            <a:avLst>
              <a:gd name="adj1" fmla="val -130693"/>
              <a:gd name="adj2" fmla="val -627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Keep a reference to the super object</a:t>
            </a:r>
          </a:p>
        </p:txBody>
      </p:sp>
    </p:spTree>
    <p:extLst>
      <p:ext uri="{BB962C8B-B14F-4D97-AF65-F5344CB8AC3E}">
        <p14:creationId xmlns:p14="http://schemas.microsoft.com/office/powerpoint/2010/main" val="4151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Prototypal Inheritance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29849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5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199538"/>
              </p:ext>
            </p:extLst>
          </p:nvPr>
        </p:nvGraphicFramePr>
        <p:xfrm>
          <a:off x="8464869" y="2895600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personInit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"Person"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Prototypal OOP - Diagram</a:t>
            </a:r>
            <a:endParaRPr lang="en-GB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89508"/>
              </p:ext>
            </p:extLst>
          </p:nvPr>
        </p:nvGraphicFramePr>
        <p:xfrm>
          <a:off x="3940630" y="2971800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 [[Object]] 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init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personInit()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[[Prototype]]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498048"/>
              </p:ext>
            </p:extLst>
          </p:nvPr>
        </p:nvGraphicFramePr>
        <p:xfrm>
          <a:off x="8471797" y="4917877"/>
          <a:ext cx="3124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905000"/>
              </a:tblGrid>
              <a:tr h="2095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studentInit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GB" sz="18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"studentInit"</a:t>
                      </a:r>
                      <a:endParaRPr lang="en-GB" sz="18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915610"/>
              </p:ext>
            </p:extLst>
          </p:nvPr>
        </p:nvGraphicFramePr>
        <p:xfrm>
          <a:off x="3921468" y="4948357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init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studentInit()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/>
        </p:nvGraphicFramePr>
        <p:xfrm>
          <a:off x="172712" y="4800600"/>
          <a:ext cx="290284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31"/>
                <a:gridCol w="1849710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pesho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Peter</a:t>
                      </a:r>
                      <a:endParaRPr lang="en-GB" sz="16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__proto__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Student.prototype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245114"/>
              </p:ext>
            </p:extLst>
          </p:nvPr>
        </p:nvGraphicFramePr>
        <p:xfrm>
          <a:off x="8456613" y="1151121"/>
          <a:ext cx="3109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9"/>
                <a:gridCol w="1814401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 [[Function]]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prototype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Object.prototype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/>
        </p:nvGraphicFramePr>
        <p:xfrm>
          <a:off x="3949746" y="1148851"/>
          <a:ext cx="3276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07"/>
                <a:gridCol w="1838093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Object.prototype [[Object]]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constructor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Object()</a:t>
                      </a:r>
                      <a:endParaRPr lang="en-GB" sz="18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[[Prototype]]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null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Curved Down Arrow 24"/>
          <p:cNvSpPr/>
          <p:nvPr/>
        </p:nvSpPr>
        <p:spPr>
          <a:xfrm rot="16200000">
            <a:off x="2267758" y="2378854"/>
            <a:ext cx="2776507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16200000">
            <a:off x="1319465" y="3322091"/>
            <a:ext cx="4662985" cy="457202"/>
          </a:xfrm>
          <a:prstGeom prst="curvedDownArrow">
            <a:avLst>
              <a:gd name="adj1" fmla="val 25000"/>
              <a:gd name="adj2" fmla="val 43116"/>
              <a:gd name="adj3" fmla="val 2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7262570" y="5105400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262570" y="3105677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flipV="1">
            <a:off x="7274837" y="1296454"/>
            <a:ext cx="1153894" cy="381000"/>
          </a:xfrm>
          <a:prstGeom prst="curvedConnector3">
            <a:avLst>
              <a:gd name="adj1" fmla="val 409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3122612" y="5105400"/>
            <a:ext cx="685800" cy="6243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7262570" y="1296454"/>
            <a:ext cx="1153894" cy="381000"/>
          </a:xfrm>
          <a:prstGeom prst="curvedConnector3">
            <a:avLst>
              <a:gd name="adj1" fmla="val 518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Constructor Pattern</a:t>
            </a:r>
          </a:p>
          <a:p>
            <a:pPr lvl="1"/>
            <a:r>
              <a:rPr lang="en-US" dirty="0" smtClean="0"/>
              <a:t>Functional features can't be used in conjunction with the new keyword</a:t>
            </a:r>
          </a:p>
          <a:p>
            <a:pPr lvl="1"/>
            <a:r>
              <a:rPr lang="en-US" dirty="0" smtClean="0"/>
              <a:t>Forgetting to use new leads to unexpected bugs and global variables</a:t>
            </a:r>
          </a:p>
          <a:p>
            <a:pPr lvl="1"/>
            <a:r>
              <a:rPr lang="en-US" dirty="0" smtClean="0"/>
              <a:t>Prototypal inheritance is unnecessarily complicated and confusing</a:t>
            </a:r>
          </a:p>
          <a:p>
            <a:pPr lvl="1"/>
            <a:r>
              <a:rPr lang="en-US" dirty="0" smtClean="0"/>
              <a:t>Most</a:t>
            </a:r>
            <a:r>
              <a:rPr lang="en-GB" dirty="0" smtClean="0"/>
              <a:t> </a:t>
            </a:r>
            <a:r>
              <a:rPr lang="en-GB" dirty="0"/>
              <a:t>programmers will understand your code</a:t>
            </a:r>
            <a:endParaRPr lang="en-US" dirty="0" smtClean="0"/>
          </a:p>
          <a:p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Prototypal Pattern</a:t>
            </a:r>
          </a:p>
          <a:p>
            <a:pPr lvl="1"/>
            <a:r>
              <a:rPr lang="en-US" dirty="0" smtClean="0"/>
              <a:t>Functional features can be used in conjunction with create</a:t>
            </a:r>
          </a:p>
          <a:p>
            <a:pPr lvl="1"/>
            <a:r>
              <a:rPr lang="en-US" dirty="0" smtClean="0"/>
              <a:t>Since init is a function the program will always work as expected</a:t>
            </a:r>
          </a:p>
          <a:p>
            <a:pPr lvl="1"/>
            <a:r>
              <a:rPr lang="en-US" dirty="0" smtClean="0"/>
              <a:t>Prototypal inheritance is simple and easy to understand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Pattern vs Prototypal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4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684" y="5427800"/>
            <a:ext cx="10263928" cy="896800"/>
          </a:xfrm>
        </p:spPr>
        <p:txBody>
          <a:bodyPr/>
          <a:lstStyle/>
          <a:p>
            <a:r>
              <a:rPr lang="en-US" dirty="0" smtClean="0"/>
              <a:t>OOP Frameworks for JavaScript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497436"/>
            <a:ext cx="7063528" cy="35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OOP 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is a primary design paradigm in most programming languages</a:t>
            </a:r>
          </a:p>
          <a:p>
            <a:pPr lvl="1"/>
            <a:r>
              <a:rPr lang="en-US" dirty="0" smtClean="0"/>
              <a:t>Yet, OOP in JavaScript is not that perfect</a:t>
            </a:r>
          </a:p>
          <a:p>
            <a:pPr lvl="1"/>
            <a:r>
              <a:rPr lang="en-US" noProof="1" smtClean="0"/>
              <a:t>CofeeScript</a:t>
            </a:r>
            <a:r>
              <a:rPr lang="en-US" dirty="0" smtClean="0"/>
              <a:t> and </a:t>
            </a:r>
            <a:r>
              <a:rPr lang="en-US" noProof="1" smtClean="0"/>
              <a:t>TypeScript</a:t>
            </a:r>
            <a:r>
              <a:rPr lang="en-US" dirty="0" smtClean="0"/>
              <a:t> have better OOP</a:t>
            </a:r>
          </a:p>
          <a:p>
            <a:r>
              <a:rPr lang="en-US" dirty="0" smtClean="0"/>
              <a:t>And that is why every framework has its own way of doing OOP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YUI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Prototype.js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Backbone.js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If none of these frameworks is used, a simple implementation by John Resig is intruded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84" y="5645035"/>
            <a:ext cx="10568728" cy="831965"/>
          </a:xfrm>
        </p:spPr>
        <p:txBody>
          <a:bodyPr/>
          <a:lstStyle/>
          <a:p>
            <a:r>
              <a:rPr lang="en-US" dirty="0" smtClean="0"/>
              <a:t>The Way to Search Properties in JavaScript</a:t>
            </a:r>
            <a:endParaRPr lang="en-US" dirty="0"/>
          </a:p>
        </p:txBody>
      </p:sp>
      <p:pic>
        <p:nvPicPr>
          <p:cNvPr id="2050" name="Picture 2" descr="http://www.chem.umn.edu/groups/baranygp/puzzles/chain/upper_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1066800"/>
            <a:ext cx="4472728" cy="33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hlinkClick r:id="rId2"/>
              </a:rPr>
              <a:t>http://ejohn.org/blog/simple-javascript-inheritance/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Resig's </a:t>
            </a:r>
            <a:r>
              <a:rPr lang="en-US" dirty="0"/>
              <a:t>Simple Inheritance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68413" y="1873508"/>
            <a:ext cx="762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var Shape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Class.extend</a:t>
            </a:r>
            <a:r>
              <a:rPr lang="en-US" sz="2300" noProof="1" smtClean="0">
                <a:solidFill>
                  <a:srgbClr val="FBEEDC"/>
                </a:solidFill>
              </a:rPr>
              <a:t>({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sz="2300" noProof="1" smtClean="0">
                <a:solidFill>
                  <a:srgbClr val="FBEEDC"/>
                </a:solidFill>
              </a:rPr>
              <a:t>: function(x, y)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this._x = x;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this._y = y;</a:t>
            </a:r>
          </a:p>
          <a:p>
            <a:pPr>
              <a:spcAft>
                <a:spcPts val="600"/>
              </a:spcAft>
            </a:pPr>
            <a:r>
              <a:rPr lang="en-US" sz="2300" noProof="1" smtClean="0">
                <a:solidFill>
                  <a:srgbClr val="FBEEDC"/>
                </a:solidFill>
              </a:rPr>
              <a:t>  },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serialize: function()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return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  x: this._x, 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  y: this._y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};</a:t>
            </a:r>
          </a:p>
          <a:p>
            <a:pPr>
              <a:spcAft>
                <a:spcPts val="600"/>
              </a:spcAft>
            </a:pPr>
            <a:r>
              <a:rPr lang="en-US" sz="23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});</a:t>
            </a:r>
            <a:endParaRPr lang="en-US" sz="2300" noProof="1">
              <a:solidFill>
                <a:srgbClr val="FBEEDC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541922" y="2013727"/>
            <a:ext cx="2052432" cy="496348"/>
          </a:xfrm>
          <a:prstGeom prst="wedgeRoundRectCallout">
            <a:avLst>
              <a:gd name="adj1" fmla="val -90970"/>
              <a:gd name="adj2" fmla="val -230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class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0212" y="2667000"/>
            <a:ext cx="3657890" cy="633109"/>
          </a:xfrm>
          <a:prstGeom prst="wedgeRoundRectCallout">
            <a:avLst>
              <a:gd name="adj1" fmla="val -69554"/>
              <a:gd name="adj2" fmla="val -6523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 is</a:t>
            </a:r>
            <a:r>
              <a:rPr lang="en-GB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required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Resig Simple Inheritance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46412" y="1199376"/>
            <a:ext cx="7620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</a:t>
            </a:r>
            <a:r>
              <a:rPr lang="en-US" dirty="0" smtClean="0">
                <a:solidFill>
                  <a:srgbClr val="FBEEDC"/>
                </a:solidFill>
              </a:rPr>
              <a:t> </a:t>
            </a:r>
            <a:r>
              <a:rPr lang="en-US" dirty="0">
                <a:solidFill>
                  <a:srgbClr val="FBEEDC"/>
                </a:solidFill>
              </a:rPr>
              <a:t>Rect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Shape.extend</a:t>
            </a:r>
            <a:r>
              <a:rPr lang="en-US" dirty="0">
                <a:solidFill>
                  <a:srgbClr val="FBEEDC"/>
                </a:solidFill>
              </a:rPr>
              <a:t>({</a:t>
            </a:r>
          </a:p>
          <a:p>
            <a:r>
              <a:rPr lang="en-US" dirty="0">
                <a:solidFill>
                  <a:srgbClr val="FBEEDC"/>
                </a:solidFill>
              </a:rPr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rgbClr val="FBEEDC"/>
                </a:solidFill>
              </a:rPr>
              <a:t>: function(x, y, w, h</a:t>
            </a:r>
            <a:r>
              <a:rPr lang="en-US" dirty="0" smtClean="0">
                <a:solidFill>
                  <a:srgbClr val="FBEEDC"/>
                </a:solidFill>
              </a:rPr>
              <a:t>) {</a:t>
            </a:r>
            <a:endParaRPr lang="en-US" dirty="0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BEEDC"/>
                </a:solidFill>
              </a:rPr>
              <a:t>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this._super(x, y);</a:t>
            </a:r>
          </a:p>
          <a:p>
            <a:r>
              <a:rPr lang="en-US" dirty="0">
                <a:solidFill>
                  <a:srgbClr val="FBEEDC"/>
                </a:solidFill>
              </a:rPr>
              <a:t>    this._width = w;</a:t>
            </a:r>
          </a:p>
          <a:p>
            <a:r>
              <a:rPr lang="en-US" dirty="0">
                <a:solidFill>
                  <a:srgbClr val="FBEEDC"/>
                </a:solidFill>
              </a:rPr>
              <a:t>    this._height = h;</a:t>
            </a:r>
          </a:p>
          <a:p>
            <a:r>
              <a:rPr lang="en-US" dirty="0">
                <a:solidFill>
                  <a:srgbClr val="FBEEDC"/>
                </a:solidFill>
              </a:rPr>
              <a:t>  },</a:t>
            </a:r>
          </a:p>
          <a:p>
            <a:r>
              <a:rPr lang="en-US" dirty="0">
                <a:solidFill>
                  <a:srgbClr val="FBEEDC"/>
                </a:solidFill>
              </a:rPr>
              <a:t>  serialize: function</a:t>
            </a:r>
            <a:r>
              <a:rPr lang="en-US" dirty="0" smtClean="0">
                <a:solidFill>
                  <a:srgbClr val="FBEEDC"/>
                </a:solidFill>
              </a:rPr>
              <a:t>() {</a:t>
            </a:r>
            <a:endParaRPr lang="en-US" dirty="0">
              <a:solidFill>
                <a:srgbClr val="FBEED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BEEDC"/>
                </a:solidFill>
              </a:rPr>
              <a:t>    var res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this._super()</a:t>
            </a:r>
            <a:r>
              <a:rPr lang="en-US" dirty="0">
                <a:solidFill>
                  <a:srgbClr val="FBEEDC"/>
                </a:solidFill>
              </a:rPr>
              <a:t>;</a:t>
            </a:r>
            <a:endParaRPr lang="bg-BG" dirty="0">
              <a:solidFill>
                <a:srgbClr val="FBEEDC"/>
              </a:solidFill>
            </a:endParaRPr>
          </a:p>
          <a:p>
            <a:r>
              <a:rPr lang="bg-BG" dirty="0">
                <a:solidFill>
                  <a:srgbClr val="FBEEDC"/>
                </a:solidFill>
              </a:rPr>
              <a:t>    </a:t>
            </a:r>
            <a:r>
              <a:rPr lang="en-US" dirty="0">
                <a:solidFill>
                  <a:srgbClr val="FBEEDC"/>
                </a:solidFill>
              </a:rPr>
              <a:t>res.width = this._width;</a:t>
            </a:r>
          </a:p>
          <a:p>
            <a:r>
              <a:rPr lang="en-US" dirty="0">
                <a:solidFill>
                  <a:srgbClr val="FBEEDC"/>
                </a:solidFill>
              </a:rPr>
              <a:t>    res.height = this._height;</a:t>
            </a:r>
          </a:p>
          <a:p>
            <a:r>
              <a:rPr lang="en-US" dirty="0">
                <a:solidFill>
                  <a:srgbClr val="FBEEDC"/>
                </a:solidFill>
              </a:rPr>
              <a:t>    return res;</a:t>
            </a:r>
          </a:p>
          <a:p>
            <a:r>
              <a:rPr lang="en-US" dirty="0">
                <a:solidFill>
                  <a:srgbClr val="FBEEDC"/>
                </a:solidFill>
              </a:rPr>
              <a:t>  }</a:t>
            </a:r>
          </a:p>
          <a:p>
            <a:r>
              <a:rPr lang="en-US" dirty="0">
                <a:solidFill>
                  <a:srgbClr val="FBEEDC"/>
                </a:solidFill>
              </a:rPr>
              <a:t>});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17812" y="2039461"/>
            <a:ext cx="3352800" cy="405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42500" y="4017580"/>
            <a:ext cx="4166312" cy="484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87764" y="2052599"/>
            <a:ext cx="2572544" cy="713189"/>
          </a:xfrm>
          <a:prstGeom prst="wedgeRoundRectCallout">
            <a:avLst>
              <a:gd name="adj1" fmla="val -94717"/>
              <a:gd name="adj2" fmla="val -2419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the parent constructor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16364" y="4051229"/>
            <a:ext cx="2545248" cy="811923"/>
          </a:xfrm>
          <a:prstGeom prst="wedgeRoundRectCallout">
            <a:avLst>
              <a:gd name="adj1" fmla="val -74240"/>
              <a:gd name="adj2" fmla="val -262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Calling the parent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serialize()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7764" y="1044136"/>
            <a:ext cx="2052432" cy="496348"/>
          </a:xfrm>
          <a:prstGeom prst="wedgeRoundRectCallout">
            <a:avLst>
              <a:gd name="adj1" fmla="val -100188"/>
              <a:gd name="adj2" fmla="val 3204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Inherit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84" y="4800600"/>
            <a:ext cx="10873528" cy="914400"/>
          </a:xfrm>
        </p:spPr>
        <p:txBody>
          <a:bodyPr/>
          <a:lstStyle/>
          <a:p>
            <a:r>
              <a:rPr lang="en-US" dirty="0" smtClean="0"/>
              <a:t>John Resig's Simple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78684" y="5791200"/>
            <a:ext cx="10873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83" y="1143000"/>
            <a:ext cx="3253530" cy="32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https://softuni.bg/courses/advanced-javascript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1066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>
                <a:hlinkClick r:id="rId5"/>
              </a:rPr>
              <a:t>JavaScript 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3613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Property represents the Object prototype object</a:t>
            </a:r>
          </a:p>
          <a:p>
            <a:r>
              <a:rPr lang="en-US" sz="3200" dirty="0" smtClean="0"/>
              <a:t>All JavaScript objects inherit methods / properties from prototype</a:t>
            </a:r>
          </a:p>
          <a:p>
            <a:r>
              <a:rPr lang="en-US" sz="3200" dirty="0" smtClean="0"/>
              <a:t>Properties:</a:t>
            </a:r>
          </a:p>
          <a:p>
            <a:pPr lvl="1"/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Object.prototype.constructor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2800" dirty="0" smtClean="0"/>
              <a:t>Specifies the function that creates an object's prototype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Object.prototype.__proto__</a:t>
            </a:r>
          </a:p>
          <a:p>
            <a:pPr lvl="2"/>
            <a:r>
              <a:rPr lang="en-US" dirty="0" smtClean="0"/>
              <a:t>Points to the object which was used as prototype (on instantiation)</a:t>
            </a:r>
          </a:p>
          <a:p>
            <a:pPr lvl="1">
              <a:lnSpc>
                <a:spcPct val="115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</a:t>
            </a:r>
            <a:endParaRPr lang="en-US" sz="3000" dirty="0" smtClean="0"/>
          </a:p>
          <a:p>
            <a:pPr lvl="1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Object.prototype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 smtClean="0"/>
              <a:t>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object is searched for the property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prototype is reached, </a:t>
            </a:r>
            <a:br>
              <a:rPr lang="en-US" dirty="0" smtClean="0"/>
            </a:br>
            <a:r>
              <a:rPr lang="en-US" dirty="0" smtClean="0"/>
              <a:t>the result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992279"/>
            <a:ext cx="4204225" cy="1713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1981200"/>
            <a:ext cx="3691022" cy="2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 Chain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63858" y="990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53569"/>
              </p:ext>
            </p:extLst>
          </p:nvPr>
        </p:nvGraphicFramePr>
        <p:xfrm>
          <a:off x="1140058" y="1508760"/>
          <a:ext cx="40386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981200"/>
              </a:tblGrid>
              <a:tr h="39624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Object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</a:t>
                      </a:r>
                      <a:r>
                        <a:rPr lang="en-GB" sz="2000" baseline="0" noProof="1" smtClean="0"/>
                        <a:t>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valueOf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</a:t>
                      </a:r>
                      <a:r>
                        <a:rPr lang="en-GB" sz="2000" baseline="0" noProof="1" smtClean="0"/>
                        <a:t> … </a:t>
                      </a:r>
                      <a:r>
                        <a:rPr lang="en-GB" sz="2000" noProof="1" smtClean="0"/>
                        <a:t>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hasOwnProperty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isPrototypeOf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function() { … }</a:t>
                      </a:r>
                      <a:endParaRPr lang="en-GB" sz="2000" noProof="1"/>
                    </a:p>
                  </a:txBody>
                  <a:tcPr/>
                </a:tc>
              </a:tr>
              <a:tr h="30426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[[Prototype]]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null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67516" y="9144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187127"/>
              </p:ext>
            </p:extLst>
          </p:nvPr>
        </p:nvGraphicFramePr>
        <p:xfrm>
          <a:off x="6343716" y="1434424"/>
          <a:ext cx="47798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342"/>
                <a:gridCol w="2750554"/>
              </a:tblGrid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Person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r>
                        <a:rPr lang="en-GB" sz="2000" baseline="0" noProof="1" smtClean="0"/>
                        <a:t> + lastName</a:t>
                      </a:r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lastName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[[Prototype]]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Object.prototype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6858" y="4038600"/>
            <a:ext cx="35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Student.prototype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U-Turn Arrow 16"/>
          <p:cNvSpPr/>
          <p:nvPr/>
        </p:nvSpPr>
        <p:spPr>
          <a:xfrm rot="5400000" flipH="1">
            <a:off x="9704141" y="3553071"/>
            <a:ext cx="3296142" cy="762000"/>
          </a:xfrm>
          <a:prstGeom prst="uturnArrow">
            <a:avLst>
              <a:gd name="adj1" fmla="val 7624"/>
              <a:gd name="adj2" fmla="val 11132"/>
              <a:gd name="adj3" fmla="val 25258"/>
              <a:gd name="adj4" fmla="val 33152"/>
              <a:gd name="adj5" fmla="val 74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3703"/>
              </p:ext>
            </p:extLst>
          </p:nvPr>
        </p:nvGraphicFramePr>
        <p:xfrm>
          <a:off x="6093058" y="4561821"/>
          <a:ext cx="503055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554"/>
                <a:gridCol w="3428999"/>
              </a:tblGrid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key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value</a:t>
                      </a:r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constructor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Student</a:t>
                      </a:r>
                      <a:endParaRPr lang="en-GB" sz="2000" noProof="1"/>
                    </a:p>
                  </a:txBody>
                  <a:tcPr/>
                </a:tc>
              </a:tr>
              <a:tr h="309507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toString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firstName</a:t>
                      </a:r>
                      <a:r>
                        <a:rPr lang="en-GB" sz="2000" baseline="0" noProof="1" smtClean="0"/>
                        <a:t> + lastName + grade</a:t>
                      </a:r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grade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noProof="1"/>
                    </a:p>
                  </a:txBody>
                  <a:tcPr/>
                </a:tc>
              </a:tr>
              <a:tr h="281224">
                <a:tc>
                  <a:txBody>
                    <a:bodyPr/>
                    <a:lstStyle/>
                    <a:p>
                      <a:r>
                        <a:rPr lang="en-US" sz="2000" noProof="1" smtClean="0"/>
                        <a:t>[[Prototype]]</a:t>
                      </a:r>
                      <a:endParaRPr lang="en-GB" sz="20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Person.prototype</a:t>
                      </a:r>
                      <a:endParaRPr lang="en-GB" sz="2000" noProof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 rot="16200000">
            <a:off x="4193487" y="767429"/>
            <a:ext cx="113214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TextBox 21"/>
          <p:cNvSpPr txBox="1"/>
          <p:nvPr/>
        </p:nvSpPr>
        <p:spPr>
          <a:xfrm>
            <a:off x="4807296" y="228600"/>
            <a:ext cx="201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GB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5254857" y="2538226"/>
            <a:ext cx="1012657" cy="204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587608" y="4477450"/>
            <a:ext cx="466725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function Person(fname, lname)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function Student(grade)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Student.extends(Person);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</a:t>
            </a:r>
            <a:endParaRPr lang="en-US" sz="1800" noProof="1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var st = new Student(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"Peter", "Petrov", 4);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st.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sayHello</a:t>
            </a:r>
            <a:r>
              <a:rPr lang="en-US" sz="1800" noProof="1" smtClean="0">
                <a:solidFill>
                  <a:srgbClr val="FBEEDC"/>
                </a:solidFill>
              </a:rPr>
              <a:t>();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32412" y="5334000"/>
            <a:ext cx="684446" cy="248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943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21" grpId="0" animBg="1"/>
      <p:bldP spid="22" grpId="0"/>
      <p:bldP spid="23" grpId="0" animBg="1"/>
      <p:bldP spid="2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Object.getPrototypeOf()</a:t>
            </a:r>
            <a:r>
              <a:rPr lang="en-US" dirty="0" smtClean="0"/>
              <a:t> method returns the prototype of specified object</a:t>
            </a:r>
          </a:p>
          <a:p>
            <a:pPr lvl="1"/>
            <a:r>
              <a:rPr lang="en-US" dirty="0" smtClean="0"/>
              <a:t>The value of the internal [[Prototype]] property</a:t>
            </a:r>
          </a:p>
          <a:p>
            <a:r>
              <a:rPr lang="en-US" dirty="0" smtClean="0"/>
              <a:t>Don't use __proto__</a:t>
            </a:r>
          </a:p>
          <a:p>
            <a:pPr lvl="1"/>
            <a:r>
              <a:rPr lang="en-US" dirty="0" smtClean="0"/>
              <a:t>It is deprecated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getPrototypeOf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77924" y="4648200"/>
            <a:ext cx="98298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function Person(fname, lname) {}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rgbClr val="FBEEDC"/>
                </a:solidFill>
              </a:rPr>
              <a:t>var pesho = new Person('Pesho', 'Peshev');</a:t>
            </a:r>
            <a:endParaRPr lang="bg-BG" noProof="1">
              <a:solidFill>
                <a:srgbClr val="FBEEDC"/>
              </a:solidFill>
            </a:endParaRP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rgbClr val="FBEEDC"/>
                </a:solidFill>
              </a:rPr>
              <a:t>Object.getPrototypeOf(Person);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[Function: Empty]</a:t>
            </a:r>
          </a:p>
          <a:p>
            <a:pPr>
              <a:lnSpc>
                <a:spcPct val="110000"/>
              </a:lnSpc>
            </a:pPr>
            <a:r>
              <a:rPr lang="en-US" noProof="1">
                <a:solidFill>
                  <a:srgbClr val="FBEEDC"/>
                </a:solidFill>
              </a:rPr>
              <a:t>Object.getPrototypeOf(pesho);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Person.prototype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hasOwnProperty()</a:t>
            </a:r>
            <a:r>
              <a:rPr lang="en-GB" dirty="0"/>
              <a:t> method returns a boolean </a:t>
            </a:r>
            <a:r>
              <a:rPr lang="en-GB" dirty="0" smtClean="0"/>
              <a:t>indicating whether </a:t>
            </a:r>
            <a:r>
              <a:rPr lang="en-GB" dirty="0"/>
              <a:t>the object has the specified property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Every object </a:t>
            </a:r>
            <a:r>
              <a:rPr lang="en-GB" dirty="0" smtClean="0"/>
              <a:t>inherits </a:t>
            </a:r>
            <a:r>
              <a:rPr lang="en-GB" dirty="0"/>
              <a:t>the hasOwnProperty </a:t>
            </a:r>
            <a:r>
              <a:rPr lang="en-GB" dirty="0" smtClean="0"/>
              <a:t>method</a:t>
            </a:r>
          </a:p>
          <a:p>
            <a:pPr lvl="1"/>
            <a:r>
              <a:rPr lang="en-GB" dirty="0" smtClean="0"/>
              <a:t>Does not traverse the prototype chain.</a:t>
            </a:r>
          </a:p>
          <a:p>
            <a:pPr lvl="1"/>
            <a:r>
              <a:rPr lang="en-US" i="1" dirty="0" smtClean="0"/>
              <a:t>Use hasOwnProperty instead of traversing the properties</a:t>
            </a:r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hasOwnProperty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7924" y="4572000"/>
            <a:ext cx="98298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var obj = {};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obj.name = 'My Object';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obj.hasOwnProperty('name');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returns true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solidFill>
                  <a:srgbClr val="FBEEDC"/>
                </a:solidFill>
              </a:rPr>
              <a:t>obj.hasOwnProperty('age');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returns false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746008"/>
            <a:ext cx="8938472" cy="820600"/>
          </a:xfrm>
        </p:spPr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602568"/>
            <a:ext cx="8938472" cy="719034"/>
          </a:xfrm>
        </p:spPr>
        <p:txBody>
          <a:bodyPr/>
          <a:lstStyle/>
          <a:p>
            <a:r>
              <a:rPr lang="en-US" dirty="0" smtClean="0"/>
              <a:t>Like in C#, Java or C++</a:t>
            </a:r>
            <a:endParaRPr lang="en-US" dirty="0"/>
          </a:p>
        </p:txBody>
      </p:sp>
      <p:pic>
        <p:nvPicPr>
          <p:cNvPr id="1026" name="Picture 2" descr="https://wikids-life.wikispaces.com/file/view/LadybirdInheritance.jpg/160451153/604x297/Ladybird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98" y="1514475"/>
            <a:ext cx="57531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1814</Words>
  <Application>Microsoft Office PowerPoint</Application>
  <PresentationFormat>Custom</PresentationFormat>
  <Paragraphs>420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Prototype Chain and Inheritance</vt:lpstr>
      <vt:lpstr>Table of Contents</vt:lpstr>
      <vt:lpstr>The Prototype Chain</vt:lpstr>
      <vt:lpstr>Object.prototype</vt:lpstr>
      <vt:lpstr>The Prototype Chain</vt:lpstr>
      <vt:lpstr>Prototype Chain</vt:lpstr>
      <vt:lpstr>getPrototypeOf</vt:lpstr>
      <vt:lpstr>hasOwnProperty</vt:lpstr>
      <vt:lpstr>Inheritance in Classical OOP</vt:lpstr>
      <vt:lpstr>Inheritance in Classical OOP</vt:lpstr>
      <vt:lpstr>How to Inherit the prototype Object?</vt:lpstr>
      <vt:lpstr>Adding extends method</vt:lpstr>
      <vt:lpstr>Fixing Missing Object.create(…)</vt:lpstr>
      <vt:lpstr>Inheritance in Classical OOP</vt:lpstr>
      <vt:lpstr>Inheritance in Classical OOP - Diagram</vt:lpstr>
      <vt:lpstr>Calling Parent Methods</vt:lpstr>
      <vt:lpstr>Calling Parent Methods</vt:lpstr>
      <vt:lpstr>Calling Parent Methods: Example</vt:lpstr>
      <vt:lpstr>Calling Parent Methods: Example (2)</vt:lpstr>
      <vt:lpstr>Calling Parent Methods</vt:lpstr>
      <vt:lpstr>Prototypal Inheritance</vt:lpstr>
      <vt:lpstr>Prototypal Inheritance</vt:lpstr>
      <vt:lpstr>Prototypal Inheritance (2)</vt:lpstr>
      <vt:lpstr>Prototypal Inheritance – Extend method</vt:lpstr>
      <vt:lpstr>Prototypal Inheritance</vt:lpstr>
      <vt:lpstr>Inheritance in Prototypal OOP - Diagram</vt:lpstr>
      <vt:lpstr>Constructor Pattern vs Prototypal Pattern</vt:lpstr>
      <vt:lpstr>OOP Frameworks for JavaScript</vt:lpstr>
      <vt:lpstr>JS OOP Frameworks</vt:lpstr>
      <vt:lpstr>John Resig's Simple Inheritance</vt:lpstr>
      <vt:lpstr>John Resig Simple Inheritance</vt:lpstr>
      <vt:lpstr>John Resig's Simple Inheritance</vt:lpstr>
      <vt:lpstr>Advanced JavaScript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 and Inheritance in JavaScript</dc:title>
  <dc:subject>Software Development Course</dc:subject>
  <dc:creator/>
  <cp:keywords>JavaScript, JS, OOP, inheritance, prototype chain, programming, SoftUni, Software University, programming, software development, software engineering, course, object-oriented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2015-03-11T10:45:16Z</dcterms:modified>
  <cp:category>JavaScript, JS, OOP, inheritance, prototype chain,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