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handoutMasterIdLst>
    <p:handoutMasterId r:id="rId72"/>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333" r:id="rId7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64" d="100"/>
          <a:sy n="64" d="100"/>
        </p:scale>
        <p:origin x="90"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1/27/2015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1/27/2015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hyperlink" Target="http://csharpfundamentals.telerik.com/" TargetMode="External"/><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89" y="4615571"/>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3"/>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60960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14"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C# Fundamentals – Part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spcBef>
                <a:spcPts val="0"/>
              </a:spcBef>
            </a:pPr>
            <a:r>
              <a:rPr lang="en-US" dirty="0"/>
              <a:t>In CTS there are two categories of types</a:t>
            </a:r>
          </a:p>
          <a:p>
            <a:pPr lvl="1">
              <a:lnSpc>
                <a:spcPct val="100000"/>
              </a:lnSpc>
              <a:spcBef>
                <a:spcPts val="0"/>
              </a:spcBef>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spcBef>
                <a:spcPts val="0"/>
              </a:spcBef>
            </a:pPr>
            <a:r>
              <a:rPr lang="en-US" dirty="0">
                <a:solidFill>
                  <a:schemeClr val="accent5">
                    <a:lumMod val="20000"/>
                    <a:lumOff val="80000"/>
                  </a:schemeClr>
                </a:solidFill>
              </a:rPr>
              <a:t>Reference types</a:t>
            </a:r>
          </a:p>
          <a:p>
            <a:pPr>
              <a:lnSpc>
                <a:spcPct val="100000"/>
              </a:lnSpc>
              <a:spcBef>
                <a:spcPts val="0"/>
              </a:spcBef>
            </a:pPr>
            <a:r>
              <a:rPr lang="en-US" dirty="0"/>
              <a:t>Placed in different areas of memory</a:t>
            </a:r>
          </a:p>
          <a:p>
            <a:pPr lvl="1">
              <a:lnSpc>
                <a:spcPct val="100000"/>
              </a:lnSpc>
              <a:spcBef>
                <a:spcPts val="0"/>
              </a:spcBef>
            </a:pPr>
            <a:r>
              <a:rPr lang="en-US" dirty="0"/>
              <a:t>Value types live in the </a:t>
            </a:r>
            <a:r>
              <a:rPr lang="en-US" dirty="0">
                <a:solidFill>
                  <a:schemeClr val="accent5">
                    <a:lumMod val="20000"/>
                    <a:lumOff val="80000"/>
                  </a:schemeClr>
                </a:solidFill>
              </a:rPr>
              <a:t>execution </a:t>
            </a:r>
            <a:r>
              <a:rPr lang="en-US" dirty="0" smtClean="0">
                <a:solidFill>
                  <a:schemeClr val="accent5">
                    <a:lumMod val="20000"/>
                    <a:lumOff val="80000"/>
                  </a:schemeClr>
                </a:solidFill>
              </a:rPr>
              <a:t>stack*</a:t>
            </a:r>
            <a:endParaRPr lang="en-US" dirty="0">
              <a:solidFill>
                <a:schemeClr val="accent5">
                  <a:lumMod val="20000"/>
                  <a:lumOff val="80000"/>
                </a:schemeClr>
              </a:solidFill>
            </a:endParaRPr>
          </a:p>
          <a:p>
            <a:pPr lvl="2">
              <a:lnSpc>
                <a:spcPct val="100000"/>
              </a:lnSpc>
              <a:spcBef>
                <a:spcPts val="0"/>
              </a:spcBef>
            </a:pPr>
            <a:r>
              <a:rPr lang="en-US" dirty="0"/>
              <a:t>Freed when become out of scope</a:t>
            </a:r>
          </a:p>
          <a:p>
            <a:pPr lvl="1">
              <a:lnSpc>
                <a:spcPct val="100000"/>
              </a:lnSpc>
              <a:spcBef>
                <a:spcPts val="0"/>
              </a:spcBef>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spcBef>
                <a:spcPts val="0"/>
              </a:spcBef>
            </a:pPr>
            <a:r>
              <a:rPr lang="en-US" dirty="0"/>
              <a:t>Freed by the </a:t>
            </a:r>
            <a:r>
              <a:rPr lang="en-US" dirty="0">
                <a:solidFill>
                  <a:schemeClr val="accent5">
                    <a:lumMod val="20000"/>
                    <a:lumOff val="80000"/>
                  </a:schemeClr>
                </a:solidFill>
              </a:rPr>
              <a:t>garbage </a:t>
            </a:r>
            <a:r>
              <a:rPr lang="en-US" dirty="0" smtClean="0">
                <a:solidFill>
                  <a:schemeClr val="accent5">
                    <a:lumMod val="20000"/>
                    <a:lumOff val="80000"/>
                  </a:schemeClr>
                </a:solidFill>
              </a:rPr>
              <a:t>collector</a:t>
            </a:r>
          </a:p>
          <a:p>
            <a:pPr marL="0" indent="0">
              <a:lnSpc>
                <a:spcPct val="100000"/>
              </a:lnSpc>
              <a:buNone/>
            </a:pPr>
            <a:r>
              <a:rPr lang="en-US" sz="2000" dirty="0" smtClean="0">
                <a:solidFill>
                  <a:schemeClr val="accent5">
                    <a:lumMod val="20000"/>
                    <a:lumOff val="80000"/>
                  </a:schemeClr>
                </a:solidFill>
              </a:rPr>
              <a:t>* </a:t>
            </a:r>
            <a:r>
              <a:rPr lang="en-US" sz="1800" dirty="0" smtClean="0">
                <a:solidFill>
                  <a:schemeClr val="accent5">
                    <a:lumMod val="20000"/>
                    <a:lumOff val="80000"/>
                  </a:schemeClr>
                </a:solidFill>
              </a:rPr>
              <a:t>Note: this </a:t>
            </a:r>
            <a:r>
              <a:rPr lang="en-US" sz="1800" u="sng" dirty="0" smtClean="0">
                <a:solidFill>
                  <a:schemeClr val="accent5">
                    <a:lumMod val="20000"/>
                    <a:lumOff val="80000"/>
                  </a:schemeClr>
                </a:solidFill>
              </a:rPr>
              <a:t>does not mean</a:t>
            </a:r>
            <a:r>
              <a:rPr lang="en-US" sz="1800" dirty="0" smtClean="0">
                <a:solidFill>
                  <a:schemeClr val="accent5">
                    <a:lumMod val="20000"/>
                    <a:lumOff val="80000"/>
                  </a:schemeClr>
                </a:solidFill>
              </a:rPr>
              <a:t> that </a:t>
            </a:r>
            <a:r>
              <a:rPr lang="en-US" sz="1800" u="sng" dirty="0" smtClean="0">
                <a:solidFill>
                  <a:schemeClr val="accent5">
                    <a:lumMod val="20000"/>
                    <a:lumOff val="80000"/>
                  </a:schemeClr>
                </a:solidFill>
              </a:rPr>
              <a:t>value types, which are part of reference types</a:t>
            </a:r>
            <a:r>
              <a:rPr lang="en-US" sz="1800" dirty="0" smtClean="0">
                <a:solidFill>
                  <a:schemeClr val="accent5">
                    <a:lumMod val="20000"/>
                    <a:lumOff val="80000"/>
                  </a:schemeClr>
                </a:solidFill>
              </a:rPr>
              <a:t> live on the stack. E.g., integers in a List&lt;</a:t>
            </a:r>
            <a:r>
              <a:rPr lang="en-US" sz="1800" dirty="0" err="1" smtClean="0">
                <a:solidFill>
                  <a:schemeClr val="accent5">
                    <a:lumMod val="20000"/>
                    <a:lumOff val="80000"/>
                  </a:schemeClr>
                </a:solidFill>
              </a:rPr>
              <a:t>int</a:t>
            </a:r>
            <a:r>
              <a:rPr lang="en-US" sz="1800" dirty="0" smtClean="0">
                <a:solidFill>
                  <a:schemeClr val="accent5">
                    <a:lumMod val="20000"/>
                    <a:lumOff val="80000"/>
                  </a:schemeClr>
                </a:solidFill>
              </a:rPr>
              <a:t>&gt; </a:t>
            </a:r>
            <a:r>
              <a:rPr lang="en-US" sz="1800" u="sng" dirty="0" smtClean="0">
                <a:solidFill>
                  <a:schemeClr val="accent5">
                    <a:lumMod val="20000"/>
                    <a:lumOff val="80000"/>
                  </a:schemeClr>
                </a:solidFill>
              </a:rPr>
              <a:t>do not</a:t>
            </a:r>
            <a:r>
              <a:rPr lang="en-US" sz="1800" dirty="0" smtClean="0">
                <a:solidFill>
                  <a:schemeClr val="accent5">
                    <a:lumMod val="20000"/>
                    <a:lumOff val="80000"/>
                  </a:schemeClr>
                </a:solidFill>
              </a:rPr>
              <a:t> live on the stack</a:t>
            </a:r>
            <a:endParaRPr lang="en-US" sz="2000" dirty="0">
              <a:solidFill>
                <a:schemeClr val="accent5">
                  <a:lumMod val="20000"/>
                  <a:lumOff val="80000"/>
                </a:schemeClr>
              </a:solidFill>
            </a:endParaRP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1404</TotalTime>
  <Words>3410</Words>
  <Application>Microsoft Office PowerPoint</Application>
  <PresentationFormat>On-screen Show (4:3)</PresentationFormat>
  <Paragraphs>669</Paragraphs>
  <Slides>69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vt:lpstr>
      <vt:lpstr>Consolas</vt:lpstr>
      <vt:lpstr>Corbel</vt:lpstr>
      <vt:lpstr>Courier New</vt:lpstr>
      <vt:lpstr>Monotype Sorts</vt:lpstr>
      <vt:lpstr>Wingdings</vt:lpstr>
      <vt:lpstr>Wingdings 2</vt: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PowerPoint Presentation</vt:lpstr>
      <vt:lpstr>Structures</vt:lpstr>
      <vt:lpstr>PowerPoint Presentation</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Evlogi Hristov</cp:lastModifiedBy>
  <cp:revision>314</cp:revision>
  <dcterms:created xsi:type="dcterms:W3CDTF">2007-12-08T16:03:35Z</dcterms:created>
  <dcterms:modified xsi:type="dcterms:W3CDTF">2015-01-27T08:56:44Z</dcterms:modified>
  <cp:category>software engineering</cp:category>
</cp:coreProperties>
</file>