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7FCE-7AED-4F70-92FB-0B6713A91856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CA78-44E3-458A-BA86-814CEFF6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5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4</a:t>
            </a:fld>
            <a:r>
              <a:rPr lang="en-US" dirty="0" smtClean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140938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28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33765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29</a:t>
            </a:fld>
            <a:r>
              <a:rPr lang="en-US" dirty="0" smtClean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89105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22563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52645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8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5</a:t>
            </a:fld>
            <a:r>
              <a:rPr lang="en-US" dirty="0" smtClean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72695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20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52974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21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4299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22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928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23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2576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24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27546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27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0539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5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01E00C-350D-493E-B140-69306DC3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01E00C-350D-493E-B140-69306DC3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1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552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325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83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511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gif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ML5#Plan_201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past, the present, the future</a:t>
            </a:r>
            <a:endParaRPr lang="en-US" noProof="1"/>
          </a:p>
        </p:txBody>
      </p:sp>
      <p:pic>
        <p:nvPicPr>
          <p:cNvPr id="1026" name="Picture 2" descr="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4419600"/>
            <a:ext cx="2138190" cy="1990724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obsangrampa.org/images/html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>
            <a:off x="4514850" y="4419600"/>
            <a:ext cx="1528763" cy="1924050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bcomputered.com/blog/wp-content/uploads/2011/11/html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90286"/>
            <a:ext cx="4881390" cy="1781628"/>
          </a:xfrm>
          <a:prstGeom prst="roundRect">
            <a:avLst>
              <a:gd name="adj" fmla="val 616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1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HTML5</a:t>
            </a:r>
            <a:endParaRPr lang="en-US" dirty="0"/>
          </a:p>
        </p:txBody>
      </p:sp>
      <p:pic>
        <p:nvPicPr>
          <p:cNvPr id="13" name="Picture 2" descr="http://www.iconarchive.com/icons/babasse/imod/256/html-ico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78199" y="2242958"/>
            <a:ext cx="1636644" cy="144780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863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are properties of HTML Elements</a:t>
            </a:r>
          </a:p>
          <a:p>
            <a:pPr lvl="1"/>
            <a:r>
              <a:rPr lang="en-US" dirty="0" smtClean="0"/>
              <a:t>Used to set size, color, border, etc…</a:t>
            </a:r>
          </a:p>
          <a:p>
            <a:pPr lvl="1"/>
            <a:r>
              <a:rPr lang="en-US" dirty="0" smtClean="0"/>
              <a:t>Put directly in the tags</a:t>
            </a:r>
          </a:p>
          <a:p>
            <a:pPr lvl="1"/>
            <a:r>
              <a:rPr lang="en-US" dirty="0" smtClean="0"/>
              <a:t>Has value surrounded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' '</a:t>
            </a:r>
          </a:p>
          <a:p>
            <a:pPr lvl="2"/>
            <a:r>
              <a:rPr lang="en-US" dirty="0" smtClean="0"/>
              <a:t>The value is always a string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343400"/>
            <a:ext cx="73152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makes 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hyperlink to Google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href="http://google.com"&gt; go to Google&lt;/a&gt;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makes 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horizontal line --&gt;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 width="95%" size="3px"/&gt;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adds an image in the web page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src="images/SEB-Ninja.png"/&gt;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108175"/>
              <a:gd name="adj2" fmla="val -149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76156"/>
              <a:gd name="adj2" fmla="val 712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</p:spTree>
    <p:extLst>
      <p:ext uri="{BB962C8B-B14F-4D97-AF65-F5344CB8AC3E}">
        <p14:creationId xmlns:p14="http://schemas.microsoft.com/office/powerpoint/2010/main" val="1927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r>
              <a:rPr lang="en-US" dirty="0" smtClean="0"/>
              <a:t>There are some attributes that are common for every HTML element</a:t>
            </a:r>
          </a:p>
          <a:p>
            <a:pPr lvl="1"/>
            <a:r>
              <a:rPr lang="en-US" dirty="0" smtClean="0"/>
              <a:t>Id, class, name, style</a:t>
            </a:r>
            <a:endParaRPr lang="en-US" dirty="0"/>
          </a:p>
          <a:p>
            <a:r>
              <a:rPr lang="en-US" dirty="0" smtClean="0"/>
              <a:t>And some attributes are specific</a:t>
            </a:r>
          </a:p>
          <a:p>
            <a:pPr lvl="1"/>
            <a:r>
              <a:rPr lang="en-US" dirty="0" smtClean="0"/>
              <a:t>For example the attribute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element</a:t>
            </a:r>
          </a:p>
          <a:p>
            <a:pPr lvl="2"/>
            <a:r>
              <a:rPr lang="en-US" dirty="0" smtClean="0"/>
              <a:t>Shows the path to the image to be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240613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Elements </a:t>
            </a:r>
            <a:r>
              <a:rPr lang="en-US" dirty="0" smtClean="0"/>
              <a:t>are combination of tags and attributes</a:t>
            </a:r>
          </a:p>
          <a:p>
            <a:pPr lvl="1"/>
            <a:r>
              <a:rPr lang="en-US" dirty="0" smtClean="0"/>
              <a:t>Opening tag with some or none attributes and a closing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1264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href="http://google.com"&gt; go to Google&lt;/a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46598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&lt;html&gt;…&lt;/html&gt;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32181" y="1905000"/>
            <a:ext cx="5479638" cy="685800"/>
          </a:xfrm>
        </p:spPr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15611" y="2707479"/>
            <a:ext cx="4912778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www.hospitality-school.com/wp-content/uploads/2010/07/front-office-terminology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3005276" cy="232439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xacterm.files.wordpress.com/2009/05/terminology-management.jpg?w=450&amp;h=3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703" y="3824115"/>
            <a:ext cx="3005276" cy="214376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4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219200"/>
            <a:ext cx="8839200" cy="685800"/>
          </a:xfrm>
        </p:spPr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81199"/>
            <a:ext cx="7924800" cy="569120"/>
          </a:xfrm>
        </p:spPr>
        <p:txBody>
          <a:bodyPr/>
          <a:lstStyle/>
          <a:p>
            <a:r>
              <a:rPr lang="en-US" dirty="0" smtClean="0"/>
              <a:t>HTML Document, Doctype, Head, Body</a:t>
            </a:r>
            <a:endParaRPr lang="en-US" dirty="0"/>
          </a:p>
        </p:txBody>
      </p:sp>
      <p:pic>
        <p:nvPicPr>
          <p:cNvPr id="6146" name="Picture 2" descr="http://2.bp.blogspot.com/-Hs23xASquRQ/TvrKT8NdZGI/AAAAAAAAAAQ/vhsE5mNL0eM/s1600/commercial_steel_build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3983219" cy="2951594"/>
          </a:xfrm>
          <a:prstGeom prst="roundRect">
            <a:avLst>
              <a:gd name="adj" fmla="val 437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georgehart.com/sculpture/deep-structure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01752" y="2971800"/>
            <a:ext cx="2939142" cy="2951594"/>
          </a:xfrm>
          <a:prstGeom prst="ellipse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7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elements are essential to each HTML Document: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Used to mark the beginning and ending of a HTML document</a:t>
            </a:r>
          </a:p>
          <a:p>
            <a:pPr lvl="1"/>
            <a:r>
              <a:rPr lang="en-US" dirty="0" smtClean="0"/>
              <a:t>All the content of the web page is inside this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5193268"/>
            <a:ext cx="73152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tag</a:t>
            </a:r>
            <a:r>
              <a:rPr lang="en-US" dirty="0" smtClean="0"/>
              <a:t> contains markup that is not visible to the user (i.e. the person using the browser)</a:t>
            </a:r>
          </a:p>
          <a:p>
            <a:pPr lvl="1"/>
            <a:r>
              <a:rPr lang="en-US" dirty="0" smtClean="0"/>
              <a:t>But helps the browser to render correctly the HTML document</a:t>
            </a:r>
          </a:p>
          <a:p>
            <a:r>
              <a:rPr lang="en-US" dirty="0" smtClean="0"/>
              <a:t>What is in there?</a:t>
            </a:r>
          </a:p>
          <a:p>
            <a:pPr lvl="1"/>
            <a:r>
              <a:rPr lang="en-US" dirty="0" smtClean="0"/>
              <a:t>Styles, scripts</a:t>
            </a:r>
          </a:p>
          <a:p>
            <a:pPr lvl="1"/>
            <a:r>
              <a:rPr lang="en-US" dirty="0" smtClean="0"/>
              <a:t>Declare encodings</a:t>
            </a:r>
          </a:p>
          <a:p>
            <a:pPr lvl="1"/>
            <a:r>
              <a:rPr lang="en-US" dirty="0" smtClean="0"/>
              <a:t>Etc..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tag - the text in the tab of a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098" name="Picture 2" descr="http://farm4.staticflickr.com/3243/2837029754_69f6f5aa44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3246362" cy="2434772"/>
          </a:xfrm>
          <a:prstGeom prst="roundRect">
            <a:avLst>
              <a:gd name="adj" fmla="val 77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0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Element and 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 element contains all the visible to the user markup</a:t>
            </a:r>
          </a:p>
          <a:p>
            <a:pPr lvl="1"/>
            <a:r>
              <a:rPr lang="en-US" dirty="0" smtClean="0"/>
              <a:t>Headings, text, hyperlinks, images, etc…</a:t>
            </a:r>
          </a:p>
          <a:p>
            <a:pPr lvl="1"/>
            <a:r>
              <a:rPr lang="en-US" dirty="0" smtClean="0"/>
              <a:t>Textboxes, sliders, buttons…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/>
              <a:t> is kind of the validator of the page</a:t>
            </a:r>
          </a:p>
          <a:p>
            <a:pPr lvl="1"/>
            <a:r>
              <a:rPr lang="en-US" dirty="0" smtClean="0"/>
              <a:t>Tells the browser in which version of HTML the page is written</a:t>
            </a:r>
          </a:p>
          <a:p>
            <a:pPr lvl="1"/>
            <a:r>
              <a:rPr lang="en-US" dirty="0" smtClean="0"/>
              <a:t>HTML 5 </a:t>
            </a:r>
            <a:r>
              <a:rPr lang="en-US" dirty="0" err="1" smtClean="0"/>
              <a:t>Doctype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3882" y="5629386"/>
            <a:ext cx="799623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4364248"/>
            <a:ext cx="8839200" cy="6858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516672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architecture.com/Images/RIBATrust/RIBALibrary/Exhibitions/2007/ArchitectureGallery/Structures/CantileverStructure_530x42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1447801"/>
            <a:ext cx="2971800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t1.gstatic.com/images?q=tbn:ANd9GcTVr_Vo7od63JeKkHCFxTdkaed7Uo0_mED8j3-tPRRxn7y6vTMBcmGjW_rzR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8111" y="1447800"/>
            <a:ext cx="3181489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6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Used in 90% of all the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HTML Concepts</a:t>
            </a:r>
          </a:p>
          <a:p>
            <a:r>
              <a:rPr lang="en-US" dirty="0"/>
              <a:t>HTML Document Structure</a:t>
            </a:r>
          </a:p>
          <a:p>
            <a:r>
              <a:rPr lang="en-US" dirty="0"/>
              <a:t>HTML Common Elements</a:t>
            </a:r>
          </a:p>
          <a:p>
            <a:r>
              <a:rPr lang="en-US" dirty="0"/>
              <a:t>Section Elements</a:t>
            </a:r>
          </a:p>
          <a:p>
            <a:r>
              <a:rPr lang="en-US" dirty="0"/>
              <a:t>Semantic Structural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www.scientificamerican.com/media/inline/facts-about-the-webs-creation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0600" y="3505200"/>
            <a:ext cx="2438400" cy="24384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8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154507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"Hello"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8224728"/>
              </p:ext>
            </p:extLst>
          </p:nvPr>
        </p:nvGraphicFramePr>
        <p:xfrm>
          <a:off x="762000" y="2539654"/>
          <a:ext cx="7543800" cy="3048000"/>
        </p:xfrm>
        <a:graphic>
          <a:graphicData uri="http://schemas.openxmlformats.org/drawingml/2006/table">
            <a:tbl>
              <a:tblPr/>
              <a:tblGrid>
                <a:gridCol w="3886200"/>
                <a:gridCol w="3657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1776" y="5594058"/>
            <a:ext cx="8683624" cy="1028683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 smtClean="0"/>
              <a:t>Many of the formatting tags are deprecated</a:t>
            </a:r>
          </a:p>
          <a:p>
            <a:pPr lvl="2">
              <a:defRPr/>
            </a:pPr>
            <a:r>
              <a:rPr lang="en-US" dirty="0" smtClean="0"/>
              <a:t>Use CSS instead</a:t>
            </a:r>
          </a:p>
        </p:txBody>
      </p:sp>
    </p:spTree>
    <p:extLst>
      <p:ext uri="{BB962C8B-B14F-4D97-AF65-F5344CB8AC3E}">
        <p14:creationId xmlns:p14="http://schemas.microsoft.com/office/powerpoint/2010/main" val="40638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5240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Web site&lt;/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387602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48610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3591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 (h1 – h6)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div&lt;/div&gt;</a:t>
            </a:r>
          </a:p>
        </p:txBody>
      </p:sp>
    </p:spTree>
    <p:extLst>
      <p:ext uri="{BB962C8B-B14F-4D97-AF65-F5344CB8AC3E}">
        <p14:creationId xmlns:p14="http://schemas.microsoft.com/office/powerpoint/2010/main" val="36406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Create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US" sz="3000" dirty="0" smtClean="0"/>
              <a:t>rdered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000" dirty="0" smtClean="0"/>
              <a:t>ist 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 smtClean="0"/>
              <a:t>: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 smtClean="0">
              <a:latin typeface="Courier New" pitchFamily="49" charset="0"/>
            </a:endParaRPr>
          </a:p>
          <a:p>
            <a:pPr>
              <a:defRPr/>
            </a:pPr>
            <a:endParaRPr lang="en-US" sz="3000" dirty="0" smtClean="0">
              <a:latin typeface="Courier New" pitchFamily="49" charset="0"/>
            </a:endParaRPr>
          </a:p>
          <a:p>
            <a:pPr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 smtClean="0"/>
              <a:t>Attribute values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 smtClean="0"/>
              <a:t> are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 smtClean="0"/>
              <a:t>, 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</a:t>
            </a:r>
            <a:r>
              <a:rPr lang="en-US" dirty="0" smtClean="0"/>
              <a:t>nordered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ist 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  <a:endParaRPr lang="en-US" noProof="1" smtClean="0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noProof="1" smtClean="0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/>
          </a:p>
          <a:p>
            <a:pPr>
              <a:lnSpc>
                <a:spcPts val="3600"/>
              </a:lnSpc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and associated definition; text is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 tag, definition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 tag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19931" y="2731699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118790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/>
          <a:lstStyle/>
          <a:p>
            <a:r>
              <a:rPr lang="en-US" dirty="0" smtClean="0"/>
              <a:t>Section Elements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The &lt;div&gt; and The &lt;span&gt;</a:t>
            </a:r>
            <a:endParaRPr lang="en-US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956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Block element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Used with CSS</a:t>
            </a:r>
          </a:p>
          <a:p>
            <a:pPr>
              <a:spcBef>
                <a:spcPct val="30000"/>
              </a:spcBef>
              <a:defRPr/>
            </a:pPr>
            <a:endParaRPr lang="bg-BG" dirty="0" smtClean="0"/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62304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6114" y="1752600"/>
            <a:ext cx="3968589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37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4038600"/>
            <a:ext cx="3048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&lt;DIV&gt;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0" y="4764879"/>
            <a:ext cx="3048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028700"/>
            <a:ext cx="4114800" cy="2628900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5755">
            <a:off x="826923" y="1249677"/>
            <a:ext cx="3426976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88101">
            <a:off x="6587406" y="4710421"/>
            <a:ext cx="1514900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676859" y="5160259"/>
            <a:ext cx="2388410" cy="1009125"/>
          </a:xfrm>
          <a:prstGeom prst="roundRect">
            <a:avLst>
              <a:gd name="adj" fmla="val 2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23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686800" cy="1447802"/>
          </a:xfrm>
        </p:spPr>
        <p:txBody>
          <a:bodyPr/>
          <a:lstStyle/>
          <a:p>
            <a:r>
              <a:rPr lang="en-US" dirty="0" smtClean="0"/>
              <a:t>Hypertext Markup Language</a:t>
            </a:r>
            <a:endParaRPr lang="en-US" dirty="0"/>
          </a:p>
        </p:txBody>
      </p:sp>
      <p:pic>
        <p:nvPicPr>
          <p:cNvPr id="5122" name="Picture 2" descr="http://sp.life123.com/bm.pix/htmlpic.s600x600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6248400" cy="32766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5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4297"/>
            <a:ext cx="8686800" cy="5373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Don't create a separate area			 (paragraph) in the document</a:t>
            </a:r>
          </a:p>
          <a:p>
            <a:pPr>
              <a:defRPr/>
            </a:pPr>
            <a:r>
              <a:rPr lang="en-US" dirty="0" smtClean="0"/>
              <a:t>Mainly used to style parts of a text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7518" y="4296301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2080" y="2481795"/>
            <a:ext cx="1644401" cy="1495398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327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895600"/>
            <a:ext cx="5486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&lt;SPAN&gt;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3621879"/>
            <a:ext cx="5486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97776">
            <a:off x="5135154" y="839061"/>
            <a:ext cx="3276600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1" y="1219200"/>
            <a:ext cx="4805352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876800"/>
            <a:ext cx="7939826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  <a:endParaRPr lang="en-US" sz="4400" b="1" dirty="0">
              <a:solidFill>
                <a:srgbClr val="F6AF2E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23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7924800" cy="6858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9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a Web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sample layout structure of a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250" y="1828800"/>
            <a:ext cx="7175500" cy="4432300"/>
          </a:xfrm>
          <a:prstGeom prst="roundRect">
            <a:avLst>
              <a:gd name="adj" fmla="val 64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"HTML 4 and Before"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divs</a:t>
            </a:r>
            <a:r>
              <a:rPr lang="en-US" dirty="0" smtClean="0"/>
              <a:t> with IDs</a:t>
            </a:r>
          </a:p>
          <a:p>
            <a:pPr lvl="1"/>
            <a:r>
              <a:rPr lang="en-US" dirty="0" smtClean="0"/>
              <a:t>The IDs are needed for styling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2431971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id="header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id="navigation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id="sidebar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id="content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="footer"&gt;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530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95500" y="2819400"/>
            <a:ext cx="4953000" cy="685800"/>
          </a:xfrm>
        </p:spPr>
        <p:txBody>
          <a:bodyPr/>
          <a:lstStyle/>
          <a:p>
            <a:r>
              <a:rPr lang="en-US" dirty="0" smtClean="0"/>
              <a:t>The HTML 4 Way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95500" y="3545679"/>
            <a:ext cx="4953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5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HTML 5 there are semantic tags for layout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Work only on </a:t>
            </a:r>
            <a:r>
              <a:rPr lang="en-US" dirty="0" smtClean="0"/>
              <a:t>newer </a:t>
            </a:r>
            <a:r>
              <a:rPr lang="en-US" dirty="0"/>
              <a:t>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18" y="2327703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671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signscollage.com/wp-content/uploads/2010/07/main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07770"/>
            <a:ext cx="4724400" cy="3100924"/>
          </a:xfrm>
          <a:prstGeom prst="roundRect">
            <a:avLst>
              <a:gd name="adj" fmla="val 6370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7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have the correct vision and attitude towards HTML</a:t>
            </a:r>
          </a:p>
          <a:p>
            <a:pPr lvl="1"/>
            <a:r>
              <a:rPr lang="en-US" dirty="0" smtClean="0"/>
              <a:t>HTML is only about structure, not appearance</a:t>
            </a:r>
          </a:p>
          <a:p>
            <a:pPr lvl="1"/>
            <a:r>
              <a:rPr lang="en-US" dirty="0" smtClean="0"/>
              <a:t>Browsers tolerate invalid HTML code and parse errors – you should not</a:t>
            </a:r>
          </a:p>
          <a:p>
            <a:pPr lvl="1"/>
            <a:r>
              <a:rPr lang="en-US" dirty="0" smtClean="0"/>
              <a:t>Always think about semantics</a:t>
            </a:r>
          </a:p>
          <a:p>
            <a:r>
              <a:rPr lang="en-US" dirty="0" smtClean="0"/>
              <a:t>The W3C HTML Validator is a way to validate your HTML</a:t>
            </a:r>
          </a:p>
          <a:p>
            <a:pPr lvl="1"/>
            <a:r>
              <a:rPr lang="en-US" dirty="0">
                <a:hlinkClick r:id="rId2"/>
              </a:rPr>
              <a:t>http://validator.w3.org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721577" y="6400800"/>
            <a:ext cx="3304110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http://html5course.telerik.com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3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Hypertext Markup Language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–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anguage</a:t>
            </a:r>
          </a:p>
          <a:p>
            <a:pPr lvl="1">
              <a:defRPr/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 smtClean="0"/>
              <a:t> (semantic markup)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r>
              <a:rPr lang="en-US" dirty="0" smtClean="0"/>
              <a:t> (presentation markup)</a:t>
            </a:r>
          </a:p>
          <a:p>
            <a:pPr lvl="1">
              <a:defRPr/>
            </a:pPr>
            <a:r>
              <a:rPr lang="en-US" dirty="0" smtClean="0"/>
              <a:t>Looks (looked?) like:</a:t>
            </a:r>
          </a:p>
          <a:p>
            <a:pPr lvl="2">
              <a:defRPr/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 smtClean="0"/>
              <a:t>The markup tags provide information about the page content structure</a:t>
            </a:r>
          </a:p>
          <a:p>
            <a:pPr>
              <a:defRPr/>
            </a:pPr>
            <a:r>
              <a:rPr lang="en-US" dirty="0" smtClean="0"/>
              <a:t>A HTML document consists of many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3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1026915"/>
            <a:ext cx="1314452" cy="1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7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An HTML document must have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 smtClean="0"/>
              <a:t> file extension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HTML files can be created with text editors: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/>
              <a:t>Notepad, Notepad++, Sublime Text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Or HTML editors (WYSIWYG Editors</a:t>
            </a:r>
            <a:r>
              <a:rPr lang="en-US" dirty="0"/>
              <a:t>):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</a:t>
            </a:r>
            <a:r>
              <a:rPr lang="en-US" dirty="0" smtClean="0"/>
              <a:t>WebMatrix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</a:t>
            </a:r>
            <a:r>
              <a:rPr lang="en-US" dirty="0"/>
              <a:t>Expression Web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Visual Studio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Adobe Dreamweaver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Past, Present,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1991 </a:t>
            </a:r>
            <a:r>
              <a:rPr lang="en-US" sz="2400" dirty="0" smtClean="0"/>
              <a:t>– HTML first mentioned </a:t>
            </a:r>
            <a:r>
              <a:rPr lang="en-US" sz="2400" dirty="0"/>
              <a:t>– Tim Berners-Lee – HTML </a:t>
            </a:r>
            <a:r>
              <a:rPr lang="en-US" sz="2400" dirty="0" smtClean="0"/>
              <a:t>tags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(first public version, published at IETF)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– W3C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 </a:t>
            </a:r>
            <a:r>
              <a:rPr lang="en-US" sz="2400" dirty="0" smtClean="0"/>
              <a:t>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3.2 – “Wilbur”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4 </a:t>
            </a:r>
            <a:r>
              <a:rPr lang="en-US" sz="2400" dirty="0" smtClean="0"/>
              <a:t>– ”</a:t>
            </a:r>
            <a:r>
              <a:rPr lang="en-US" sz="2400" dirty="0"/>
              <a:t>Cougar” </a:t>
            </a:r>
            <a:r>
              <a:rPr lang="en-US" sz="2400" dirty="0" smtClean="0"/>
              <a:t>– CSS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1999</a:t>
            </a:r>
            <a:r>
              <a:rPr lang="en-US" sz="2400" dirty="0"/>
              <a:t> – </a:t>
            </a:r>
            <a:r>
              <a:rPr lang="en-US" sz="2400" dirty="0" smtClean="0"/>
              <a:t>HTML 4.01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2000</a:t>
            </a:r>
            <a:r>
              <a:rPr lang="en-US" sz="2400" dirty="0"/>
              <a:t> – </a:t>
            </a:r>
            <a:r>
              <a:rPr lang="en-US" sz="2400" dirty="0" smtClean="0"/>
              <a:t>XHTML 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2001</a:t>
            </a:r>
            <a:r>
              <a:rPr lang="en-US" sz="2400" dirty="0"/>
              <a:t> – </a:t>
            </a:r>
            <a:r>
              <a:rPr lang="en-US" sz="2400" dirty="0" smtClean="0"/>
              <a:t>XHTML 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2008</a:t>
            </a:r>
            <a:r>
              <a:rPr lang="en-US" sz="2400" dirty="0"/>
              <a:t> – </a:t>
            </a:r>
            <a:r>
              <a:rPr lang="en-US" sz="2400" dirty="0" smtClean="0"/>
              <a:t>HTML5 </a:t>
            </a:r>
            <a:r>
              <a:rPr lang="en-US" sz="2400" dirty="0"/>
              <a:t>/ XHTML5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2011</a:t>
            </a:r>
            <a:r>
              <a:rPr lang="en-US" sz="2400" dirty="0"/>
              <a:t> – </a:t>
            </a:r>
            <a:r>
              <a:rPr lang="en-US" sz="2400" dirty="0" smtClean="0"/>
              <a:t>feature </a:t>
            </a:r>
            <a:r>
              <a:rPr lang="en-US" sz="2400" dirty="0"/>
              <a:t>complete HTML5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en.wikipedia.org/wiki/HTML5#Plan_2014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170" name="Picture 2" descr="http://www.karmapsychicboutique.com/page/_files/past_life_regression_hypnosis_health_info%5B1%5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2667000" cy="399383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1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685800"/>
          </a:xfrm>
        </p:spPr>
        <p:txBody>
          <a:bodyPr/>
          <a:lstStyle/>
          <a:p>
            <a:r>
              <a:rPr lang="en-US" dirty="0" smtClean="0"/>
              <a:t>HTML Terminology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33599"/>
            <a:ext cx="7924800" cy="569120"/>
          </a:xfrm>
        </p:spPr>
        <p:txBody>
          <a:bodyPr/>
          <a:lstStyle/>
          <a:p>
            <a:r>
              <a:rPr lang="en-US" dirty="0" smtClean="0"/>
              <a:t>Tags, Attributes and Elements</a:t>
            </a:r>
            <a:endParaRPr lang="en-US" dirty="0"/>
          </a:p>
        </p:txBody>
      </p:sp>
      <p:pic>
        <p:nvPicPr>
          <p:cNvPr id="1030" name="Picture 6" descr="http://nayleon.com/wp-content/uploads/2011/06/earth-air-fire-water-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3302789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9.media.tumblr.com/tumblr_lyme6pW4wA1r3pofqo1_128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4657" y="3124200"/>
            <a:ext cx="3594100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Concepts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Tags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Opening tag and closing tag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smallest piece in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Attributes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Properties of the tag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Size, color, etc…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Combination of opening, closing tag and attributes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82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81600"/>
          </a:xfrm>
        </p:spPr>
        <p:txBody>
          <a:bodyPr/>
          <a:lstStyle/>
          <a:p>
            <a:r>
              <a:rPr lang="en-US" dirty="0" smtClean="0"/>
              <a:t>Tags are the smallest piece in HTML Document</a:t>
            </a:r>
          </a:p>
          <a:p>
            <a:pPr lvl="1"/>
            <a:r>
              <a:rPr lang="en-US" dirty="0" smtClean="0"/>
              <a:t>Start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" and end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"</a:t>
            </a:r>
          </a:p>
          <a:p>
            <a:r>
              <a:rPr lang="en-US" dirty="0"/>
              <a:t>Two kinds of tags</a:t>
            </a:r>
          </a:p>
          <a:p>
            <a:pPr lvl="1"/>
            <a:r>
              <a:rPr lang="en-US" dirty="0"/>
              <a:t>Opening</a:t>
            </a:r>
          </a:p>
          <a:p>
            <a:pPr lvl="2"/>
            <a:r>
              <a:rPr lang="en-US" dirty="0"/>
              <a:t>Mark the start of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element</a:t>
            </a:r>
          </a:p>
          <a:p>
            <a:pPr lvl="1"/>
            <a:r>
              <a:rPr lang="en-US" dirty="0"/>
              <a:t>Closing</a:t>
            </a:r>
          </a:p>
          <a:p>
            <a:pPr lvl="2"/>
            <a:r>
              <a:rPr lang="en-US" dirty="0"/>
              <a:t>Mark the end of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element</a:t>
            </a:r>
          </a:p>
          <a:p>
            <a:pPr lvl="2"/>
            <a:r>
              <a:rPr lang="en-US" dirty="0" smtClean="0"/>
              <a:t>Start in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5176" y="3200400"/>
            <a:ext cx="419100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h1&gt;Hello Pesho!&lt;/h1&gt;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24599" y="2901196"/>
            <a:ext cx="2209799" cy="527804"/>
          </a:xfrm>
          <a:prstGeom prst="wedgeRoundRectCallout">
            <a:avLst>
              <a:gd name="adj1" fmla="val -80097"/>
              <a:gd name="adj2" fmla="val 4701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13718" y="4815836"/>
            <a:ext cx="2209799" cy="527804"/>
          </a:xfrm>
          <a:prstGeom prst="wedgeRoundRectCallout">
            <a:avLst>
              <a:gd name="adj1" fmla="val -70737"/>
              <a:gd name="adj2" fmla="val -1551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4601" y="2901196"/>
            <a:ext cx="2209799" cy="527804"/>
          </a:xfrm>
          <a:prstGeom prst="wedgeRoundRectCallout">
            <a:avLst>
              <a:gd name="adj1" fmla="val -80096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4600" y="2901196"/>
            <a:ext cx="2209799" cy="527804"/>
          </a:xfrm>
          <a:prstGeom prst="wedgeRoundRectCallout">
            <a:avLst>
              <a:gd name="adj1" fmla="val -76894"/>
              <a:gd name="adj2" fmla="val 1271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13718" y="4816227"/>
            <a:ext cx="2209799" cy="527804"/>
          </a:xfrm>
          <a:prstGeom prst="wedgeRoundRectCallout">
            <a:avLst>
              <a:gd name="adj1" fmla="val 30741"/>
              <a:gd name="adj2" fmla="val -1716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15076" y="4813296"/>
            <a:ext cx="2209799" cy="527804"/>
          </a:xfrm>
          <a:prstGeom prst="wedgeRoundRectCallout">
            <a:avLst>
              <a:gd name="adj1" fmla="val -72707"/>
              <a:gd name="adj2" fmla="val -70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</p:spTree>
    <p:extLst>
      <p:ext uri="{BB962C8B-B14F-4D97-AF65-F5344CB8AC3E}">
        <p14:creationId xmlns:p14="http://schemas.microsoft.com/office/powerpoint/2010/main" val="109509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371</TotalTime>
  <Words>1994</Words>
  <Application>Microsoft Office PowerPoint</Application>
  <PresentationFormat>On-screen Show (4:3)</PresentationFormat>
  <Paragraphs>400</Paragraphs>
  <Slides>40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Cambria</vt:lpstr>
      <vt:lpstr>Consolas</vt:lpstr>
      <vt:lpstr>Corbel</vt:lpstr>
      <vt:lpstr>Courier New</vt:lpstr>
      <vt:lpstr>Times New Roman</vt:lpstr>
      <vt:lpstr>Wingdings</vt:lpstr>
      <vt:lpstr>Wingdings 2</vt:lpstr>
      <vt:lpstr>Telerik Academy theme</vt:lpstr>
      <vt:lpstr>HTML 5</vt:lpstr>
      <vt:lpstr>Table of Contents</vt:lpstr>
      <vt:lpstr>Hypertext Markup Language</vt:lpstr>
      <vt:lpstr>Hypertext Markup Language</vt:lpstr>
      <vt:lpstr>Creating HTML Pages</vt:lpstr>
      <vt:lpstr>HTML – Past, Present, Future</vt:lpstr>
      <vt:lpstr>HTML Terminology</vt:lpstr>
      <vt:lpstr>HTML Terminology</vt:lpstr>
      <vt:lpstr>HTML Tags</vt:lpstr>
      <vt:lpstr>Attributes</vt:lpstr>
      <vt:lpstr>Most Common Attributes</vt:lpstr>
      <vt:lpstr>HTML Elements</vt:lpstr>
      <vt:lpstr>HTML Terminology</vt:lpstr>
      <vt:lpstr>HTML Document Structure</vt:lpstr>
      <vt:lpstr>HTML Document Structure</vt:lpstr>
      <vt:lpstr>Head Element</vt:lpstr>
      <vt:lpstr>Body Element and Doctype</vt:lpstr>
      <vt:lpstr>HTML Document Structure</vt:lpstr>
      <vt:lpstr>HTML Common Elements</vt:lpstr>
      <vt:lpstr>Text Formatting</vt:lpstr>
      <vt:lpstr>Some Simple Tags</vt:lpstr>
      <vt:lpstr>Headings and Paragraphs</vt:lpstr>
      <vt:lpstr>Ordered Lists: &lt;ol&gt; Tag</vt:lpstr>
      <vt:lpstr>Unordered Lists: &lt;ul&gt; Tag</vt:lpstr>
      <vt:lpstr>Definition lists: &lt;dl&gt; tag</vt:lpstr>
      <vt:lpstr>HTML Common Elements</vt:lpstr>
      <vt:lpstr>Section Elements</vt:lpstr>
      <vt:lpstr>The &lt;div&gt; Tag</vt:lpstr>
      <vt:lpstr>&lt;DIV&gt;</vt:lpstr>
      <vt:lpstr>The &lt;span&gt; Tag</vt:lpstr>
      <vt:lpstr>&lt;SPAN&gt;</vt:lpstr>
      <vt:lpstr>Semantic Structural Tags</vt:lpstr>
      <vt:lpstr>The Structure of a Web Page</vt:lpstr>
      <vt:lpstr>The "HTML 4 and Before" Way</vt:lpstr>
      <vt:lpstr>The HTML 4 Way</vt:lpstr>
      <vt:lpstr>The HTML 5 Way</vt:lpstr>
      <vt:lpstr>Semantic Structural Tags</vt:lpstr>
      <vt:lpstr>Remember</vt:lpstr>
      <vt:lpstr>HTML 5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Telerik Academy</dc:creator>
  <cp:lastModifiedBy>Evlogi Hristov</cp:lastModifiedBy>
  <cp:revision>26</cp:revision>
  <dcterms:created xsi:type="dcterms:W3CDTF">2014-03-13T07:54:00Z</dcterms:created>
  <dcterms:modified xsi:type="dcterms:W3CDTF">2015-04-16T11:58:47Z</dcterms:modified>
</cp:coreProperties>
</file>