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82" r:id="rId18"/>
    <p:sldId id="280" r:id="rId19"/>
    <p:sldId id="279" r:id="rId20"/>
    <p:sldId id="283" r:id="rId21"/>
    <p:sldId id="272" r:id="rId22"/>
    <p:sldId id="273" r:id="rId23"/>
    <p:sldId id="275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6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octor.com/the-main-eleme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audio.asp" TargetMode="External"/><Relationship Id="rId2" Type="http://schemas.openxmlformats.org/officeDocument/2006/relationships/hyperlink" Target="http://www.w3schools.com/html/html5_vide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html5_new_elements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tion508.gov/" TargetMode="External"/><Relationship Id="rId2" Type="http://schemas.openxmlformats.org/officeDocument/2006/relationships/hyperlink" Target="http://www.w3.org/WAI/intro/wc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ve.webaim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json-ld/" TargetMode="External"/><Relationship Id="rId2" Type="http://schemas.openxmlformats.org/officeDocument/2006/relationships/hyperlink" Target="http://schema.org/docs/gs.html#microdata_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on-ld.org/playground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/>
              <a:t>How to Use HTML Elements Properly?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896526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89298"/>
            <a:ext cx="4343400" cy="1986393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781800" y="5176628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developers,</a:t>
            </a:r>
            <a:br>
              <a:rPr lang="en-US" dirty="0" smtClean="0"/>
            </a:br>
            <a:r>
              <a:rPr lang="en-US" dirty="0" smtClean="0"/>
              <a:t>parsers</a:t>
            </a:r>
            <a:r>
              <a:rPr lang="en-US" dirty="0"/>
              <a:t>, bots, </a:t>
            </a:r>
            <a:r>
              <a:rPr lang="en-US" dirty="0" smtClean="0"/>
              <a:t>machines, </a:t>
            </a:r>
            <a:r>
              <a:rPr lang="en-US" dirty="0"/>
              <a:t>AIs</a:t>
            </a:r>
            <a:endParaRPr lang="en-US" dirty="0" smtClean="0"/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&lt;nav&gt; … &lt;/nav&gt;</a:t>
            </a:r>
          </a:p>
          <a:p>
            <a:r>
              <a:rPr lang="en-US" sz="2100" dirty="0" smtClean="0"/>
              <a:t>&lt;main&gt; </a:t>
            </a:r>
            <a:r>
              <a:rPr lang="en-US" sz="2100" dirty="0"/>
              <a:t>… </a:t>
            </a:r>
            <a:r>
              <a:rPr lang="en-US" sz="2100" dirty="0" smtClean="0"/>
              <a:t>&lt;/main&gt;</a:t>
            </a:r>
          </a:p>
          <a:p>
            <a:r>
              <a:rPr lang="en-US" sz="2100" dirty="0"/>
              <a:t>&lt;article&gt; … &lt;/article&gt;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19200"/>
            <a:ext cx="285789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Structure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&lt;main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Specifies the main content of a document </a:t>
            </a:r>
            <a:r>
              <a:rPr lang="en-US" sz="3200" dirty="0"/>
              <a:t>(</a:t>
            </a:r>
            <a:r>
              <a:rPr lang="en-US" sz="3200" dirty="0">
                <a:hlinkClick r:id="rId2"/>
              </a:rPr>
              <a:t>info</a:t>
            </a:r>
            <a:r>
              <a:rPr lang="en-US" sz="3200" dirty="0" smtClean="0"/>
              <a:t>)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There must not be more than one &lt;main&gt; element in a </a:t>
            </a:r>
            <a:r>
              <a:rPr lang="en-US" sz="3000" dirty="0" smtClean="0"/>
              <a:t>document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</a:t>
            </a:r>
            <a:r>
              <a:rPr lang="en-US" sz="3000" dirty="0" smtClean="0"/>
              <a:t>header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Could include navigation (&lt;nav&gt;)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Providing author, copyright data, etc.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smtClean="0"/>
              <a:t>Structure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Defines </a:t>
            </a:r>
            <a:r>
              <a:rPr lang="en-US" sz="3000" dirty="0"/>
              <a:t>a set of navigation links.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E.g. site </a:t>
            </a:r>
            <a:r>
              <a:rPr lang="en-US" sz="3000" dirty="0"/>
              <a:t>navigation (usually in the header)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Content slightly related to primary content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E.g. sidebar </a:t>
            </a:r>
            <a:r>
              <a:rPr lang="en-US" sz="3000" dirty="0"/>
              <a:t>(usually on the left or on the right)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Grouping of content usually with a heading, similar to chapters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section (e.g. news, comments, links, </a:t>
            </a:r>
            <a:r>
              <a:rPr lang="en-US" sz="3000" dirty="0" smtClean="0"/>
              <a:t>…)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smtClean="0"/>
              <a:t>Content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Independent content such as blog post or an article (e.g. news item)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</a:t>
            </a:r>
            <a:r>
              <a:rPr lang="en-US" sz="3000" dirty="0"/>
              <a:t>additional details that the user can view or hide on </a:t>
            </a:r>
            <a:r>
              <a:rPr lang="en-US" sz="3000" dirty="0" smtClean="0"/>
              <a:t>demand (accordion-like widget)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&lt;mark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Defines marked/highlighted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smtClean="0"/>
              <a:t>Content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Grouping stand-alone content (video or image)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info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Video </a:t>
            </a:r>
            <a:r>
              <a:rPr lang="en-US" sz="3000" dirty="0"/>
              <a:t>element (uses the built-in </a:t>
            </a:r>
            <a:r>
              <a:rPr lang="en-US" sz="3000" dirty="0" smtClean="0"/>
              <a:t>player)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info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 </a:t>
            </a:r>
            <a:r>
              <a:rPr lang="en-US" sz="3000" dirty="0"/>
              <a:t>standard for playing audio </a:t>
            </a:r>
            <a:r>
              <a:rPr lang="en-US" sz="3000" dirty="0" smtClean="0"/>
              <a:t>files (built-in player)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</a:t>
            </a:r>
            <a:r>
              <a:rPr lang="en-US" dirty="0" smtClean="0"/>
              <a:t>Semantics</a:t>
            </a:r>
          </a:p>
          <a:p>
            <a:r>
              <a:rPr lang="en-US" dirty="0" smtClean="0"/>
              <a:t>Accessibility</a:t>
            </a:r>
          </a:p>
          <a:p>
            <a:r>
              <a:rPr lang="en-US" dirty="0"/>
              <a:t>Search Engine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Structured Data Markup</a:t>
            </a:r>
          </a:p>
          <a:p>
            <a:endParaRPr lang="en-US" dirty="0" smtClean="0"/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0" y="2438400"/>
            <a:ext cx="3192493" cy="22263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Content Tags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&lt;dialog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Defines a dialog box or </a:t>
            </a:r>
            <a:r>
              <a:rPr lang="en-US" sz="3000" dirty="0" smtClean="0"/>
              <a:t>window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&lt;meter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&lt;progress&gt;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Defines a scalar measurement within a known range (a gauge</a:t>
            </a:r>
            <a:r>
              <a:rPr lang="en-US" sz="3000" dirty="0" smtClean="0"/>
              <a:t>) or task progress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&lt;output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Defines the result of a </a:t>
            </a:r>
            <a:r>
              <a:rPr lang="en-US" sz="3000" dirty="0" smtClean="0"/>
              <a:t>calculation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&lt;wbr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Defines </a:t>
            </a:r>
            <a:r>
              <a:rPr lang="en-US" sz="3000" dirty="0"/>
              <a:t>a possible line-break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450107"/>
            <a:ext cx="1552792" cy="781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676192"/>
            <a:ext cx="1552792" cy="1095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755" y="5791200"/>
            <a:ext cx="1774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More info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1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be set with 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6553200" cy="1295401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248399" cy="797720"/>
          </a:xfrm>
        </p:spPr>
        <p:txBody>
          <a:bodyPr/>
          <a:lstStyle/>
          <a:p>
            <a:r>
              <a:rPr lang="en-US" i="1" dirty="0" smtClean="0"/>
              <a:t>“A person’s a person,</a:t>
            </a:r>
            <a:br>
              <a:rPr lang="en-US" i="1" dirty="0" smtClean="0"/>
            </a:br>
            <a:r>
              <a:rPr lang="en-US" i="1" dirty="0" smtClean="0"/>
              <a:t>no matter how small”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3159920"/>
            <a:ext cx="1599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Dr. Seuss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59135"/>
            <a:ext cx="5486400" cy="20803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Craft content minding disabled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Blind - include text equivalents of images, use labels in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Colorblind - do not convey information using color only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Visually impaired - avoid small font sizes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Epileptic - avoid flashing content (3Hz or more)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Physical disabilities - avoid functionality that relies only on the mouse or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implement accessibility?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accessibility features are mandatory for government sites in some countries (US, NL, SW)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“Everyone gets visited by a very important blind user, named Google”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SEO and accessibility considerations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5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Accessibility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Content Accessibility Guidelines (WCAG) - </a:t>
            </a:r>
            <a:r>
              <a:rPr lang="en-US" dirty="0" smtClean="0">
                <a:hlinkClick r:id="rId2"/>
              </a:rPr>
              <a:t>http://www.w3.org/WAI/intro/wcag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 508 - </a:t>
            </a:r>
            <a:r>
              <a:rPr lang="en-US" dirty="0" smtClean="0">
                <a:hlinkClick r:id="rId3"/>
              </a:rPr>
              <a:t>http://www.section508.gov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Will never replace manual testing, but may help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WAVE - </a:t>
            </a:r>
            <a:r>
              <a:rPr lang="en-US" dirty="0" smtClean="0">
                <a:hlinkClick r:id="rId4"/>
              </a:rPr>
              <a:t>http://wave.webaim.org/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553200" cy="1295401"/>
          </a:xfrm>
        </p:spPr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248399" cy="797720"/>
          </a:xfrm>
        </p:spPr>
        <p:txBody>
          <a:bodyPr/>
          <a:lstStyle/>
          <a:p>
            <a:r>
              <a:rPr lang="en-US" dirty="0" smtClean="0"/>
              <a:t>Getting ahead in search engines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389">
            <a:off x="756631" y="4224556"/>
            <a:ext cx="3309239" cy="154982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9235">
            <a:off x="4669169" y="4200134"/>
            <a:ext cx="3822122" cy="11994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5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Search engines use so-called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crawlers</a:t>
            </a:r>
            <a:r>
              <a:rPr lang="en-US" dirty="0" smtClean="0"/>
              <a:t>” to get the content of the page and index it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crawlers weigh the data on the page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URL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headings</a:t>
            </a:r>
            <a:r>
              <a:rPr lang="en-US" dirty="0" smtClean="0"/>
              <a:t> have great weight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Links from highly valued pages to your page increase its value (Google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Rank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 alt text to images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relevant keywords in the content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  <a:r>
              <a:rPr lang="en-US" dirty="0" smtClean="0"/>
              <a:t> tags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 SEO technique will replace good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6553200" cy="1295401"/>
          </a:xfrm>
        </p:spPr>
        <p:txBody>
          <a:bodyPr/>
          <a:lstStyle/>
          <a:p>
            <a:r>
              <a:rPr lang="en-US" dirty="0" smtClean="0"/>
              <a:t>Structured Data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88331" y="2631279"/>
            <a:ext cx="5767338" cy="797720"/>
          </a:xfrm>
        </p:spPr>
        <p:txBody>
          <a:bodyPr/>
          <a:lstStyle/>
          <a:p>
            <a:r>
              <a:rPr lang="en-US" dirty="0" smtClean="0"/>
              <a:t>Annotate </a:t>
            </a:r>
            <a:r>
              <a:rPr lang="en-US" dirty="0"/>
              <a:t>your content so machines can understand it</a:t>
            </a:r>
          </a:p>
        </p:txBody>
      </p:sp>
      <p:pic>
        <p:nvPicPr>
          <p:cNvPr id="1026" name="Picture 2" descr="HTML5 Micro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57600"/>
            <a:ext cx="7239000" cy="2743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r>
              <a:rPr lang="en-US" dirty="0" smtClean="0"/>
              <a:t>Data Markup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</a:t>
            </a:r>
            <a:r>
              <a:rPr lang="en-US" dirty="0"/>
              <a:t>standard way to annotate your content so machines can understand </a:t>
            </a:r>
            <a:r>
              <a:rPr lang="en-US" dirty="0" smtClean="0"/>
              <a:t>it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Google (and other search engines) </a:t>
            </a:r>
            <a:r>
              <a:rPr lang="en-US" dirty="0" smtClean="0"/>
              <a:t>can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use </a:t>
            </a:r>
            <a:r>
              <a:rPr lang="en-US" dirty="0"/>
              <a:t>that data to index your content </a:t>
            </a:r>
            <a:r>
              <a:rPr lang="en-US" dirty="0" smtClean="0"/>
              <a:t>better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present it more prominently in search </a:t>
            </a:r>
            <a:r>
              <a:rPr lang="en-US" dirty="0" smtClean="0"/>
              <a:t>results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Provide answers </a:t>
            </a:r>
            <a:r>
              <a:rPr lang="en-US" dirty="0"/>
              <a:t>from the Knowledge </a:t>
            </a:r>
            <a:r>
              <a:rPr lang="en-US" dirty="0" smtClean="0"/>
              <a:t>Graph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2050" name="Picture 2" descr="image of a Google rich snippet for a rec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74" y="3505200"/>
            <a:ext cx="424845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nue events in Google Maps, powered by the Knowledge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5105400"/>
            <a:ext cx="5257800" cy="136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</a:t>
            </a:r>
            <a:r>
              <a:rPr lang="en-US" dirty="0" smtClean="0"/>
              <a:t>Markup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alternative </a:t>
            </a:r>
            <a:r>
              <a:rPr lang="en-US" dirty="0" smtClean="0"/>
              <a:t>formats:</a:t>
            </a:r>
          </a:p>
          <a:p>
            <a:pPr lvl="1"/>
            <a:r>
              <a:rPr lang="en-US" dirty="0" err="1" smtClean="0"/>
              <a:t>Microdata</a:t>
            </a:r>
            <a:r>
              <a:rPr lang="en-US" dirty="0" smtClean="0"/>
              <a:t> and </a:t>
            </a:r>
            <a:r>
              <a:rPr lang="en-US" dirty="0" err="1"/>
              <a:t>RDFa</a:t>
            </a:r>
            <a:endParaRPr lang="en-US" dirty="0"/>
          </a:p>
          <a:p>
            <a:pPr lvl="2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new HTML </a:t>
            </a:r>
            <a:r>
              <a:rPr lang="en-US" dirty="0" smtClean="0"/>
              <a:t>attributes</a:t>
            </a:r>
          </a:p>
          <a:p>
            <a:pPr lvl="3"/>
            <a:r>
              <a:rPr lang="en-US" dirty="0" smtClean="0"/>
              <a:t>More info: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schema.org/docs/gs.html#microdata_how</a:t>
            </a:r>
            <a:endParaRPr lang="en-US" dirty="0" smtClean="0"/>
          </a:p>
          <a:p>
            <a:pPr lvl="1"/>
            <a:r>
              <a:rPr lang="en-US" dirty="0" smtClean="0"/>
              <a:t>JSON-LD</a:t>
            </a:r>
          </a:p>
          <a:p>
            <a:pPr lvl="2"/>
            <a:r>
              <a:rPr lang="en-US" dirty="0" smtClean="0"/>
              <a:t>Newest </a:t>
            </a:r>
            <a:r>
              <a:rPr lang="en-US" dirty="0"/>
              <a:t>and simplest markup </a:t>
            </a:r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Embed </a:t>
            </a:r>
            <a:r>
              <a:rPr lang="en-US" dirty="0"/>
              <a:t>a block of JSON data inside a script </a:t>
            </a:r>
            <a:r>
              <a:rPr lang="en-US" dirty="0" smtClean="0"/>
              <a:t>tag</a:t>
            </a:r>
          </a:p>
          <a:p>
            <a:pPr lvl="3"/>
            <a:r>
              <a:rPr lang="en-US" dirty="0" smtClean="0"/>
              <a:t>Specification: </a:t>
            </a:r>
            <a:r>
              <a:rPr lang="en-US" dirty="0">
                <a:hlinkClick r:id="rId3"/>
              </a:rPr>
              <a:t>http://www.w3.org/TR/json-ld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3"/>
            <a:r>
              <a:rPr lang="en-US" dirty="0" smtClean="0"/>
              <a:t>Examples: </a:t>
            </a:r>
            <a:r>
              <a:rPr lang="en-US" dirty="0">
                <a:hlinkClick r:id="rId4"/>
              </a:rPr>
              <a:t>http://json-ld.org/playground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0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Flash, Silverlight,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533400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fonts (glyph icons), audio,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559</TotalTime>
  <Words>1260</Words>
  <Application>Microsoft Office PowerPoint</Application>
  <PresentationFormat>On-screen Show (4:3)</PresentationFormat>
  <Paragraphs>254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Structure Tags</vt:lpstr>
      <vt:lpstr>HTML5 Structure Tags (2)</vt:lpstr>
      <vt:lpstr>HTML5 Content Tags</vt:lpstr>
      <vt:lpstr>HTML5 Content Tags (2)</vt:lpstr>
      <vt:lpstr>HTML5 Content Tags (3)</vt:lpstr>
      <vt:lpstr>Other Semantics</vt:lpstr>
      <vt:lpstr>Other Semantics</vt:lpstr>
      <vt:lpstr>Other Semantics (2)</vt:lpstr>
      <vt:lpstr>Accessibility</vt:lpstr>
      <vt:lpstr>Accessibility</vt:lpstr>
      <vt:lpstr>Accessibility (2)</vt:lpstr>
      <vt:lpstr>Accessibility (3)</vt:lpstr>
      <vt:lpstr>Search Engine Optimization</vt:lpstr>
      <vt:lpstr>Search Engine Optimization</vt:lpstr>
      <vt:lpstr>Structured Data Markup</vt:lpstr>
      <vt:lpstr>Structured Data Markup</vt:lpstr>
      <vt:lpstr>Structured Data Markup (2)</vt:lpstr>
      <vt:lpstr>Semantic Web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Telerik Academy</dc:creator>
  <cp:lastModifiedBy>Nikolay Kostov</cp:lastModifiedBy>
  <cp:revision>438</cp:revision>
  <dcterms:created xsi:type="dcterms:W3CDTF">2006-08-16T00:00:00Z</dcterms:created>
  <dcterms:modified xsi:type="dcterms:W3CDTF">2015-04-22T11:46:35Z</dcterms:modified>
</cp:coreProperties>
</file>