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76" r:id="rId10"/>
    <p:sldId id="277" r:id="rId11"/>
    <p:sldId id="301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E627-A1EB-49FC-8AAA-93096097E1D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54C3-D5C7-400A-A6FE-0D3C40B9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754C3-D5C7-400A-A6FE-0D3C40B9DA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4/14/2015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88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4/14/2015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8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4/14/2015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64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3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E79CB05-2B2C-4DAC-8F8D-2D9019E2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E79CB05-2B2C-4DAC-8F8D-2D9019E2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1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8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405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link_(layout_engine)" TargetMode="External"/><Relationship Id="rId2" Type="http://schemas.openxmlformats.org/officeDocument/2006/relationships/hyperlink" Target="http://stackoverflow.com/a/4024453/186281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news.netcraft.com/archives/2015/03/19/march-2015-web-server-surve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jpeg"/><Relationship Id="rId4" Type="http://schemas.openxmlformats.org/officeDocument/2006/relationships/image" Target="../media/image43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rocks.com/en/tutorials/internals/howbrowserswor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68" y="2133600"/>
            <a:ext cx="8229600" cy="9906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532" y="3317080"/>
            <a:ext cx="5943600" cy="569120"/>
          </a:xfrm>
        </p:spPr>
        <p:txBody>
          <a:bodyPr/>
          <a:lstStyle/>
          <a:p>
            <a:r>
              <a:rPr lang="en-US" noProof="1" smtClean="0"/>
              <a:t>Concepts</a:t>
            </a:r>
            <a:endParaRPr lang="en-US" noProof="1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531180"/>
            <a:ext cx="3962400" cy="1839686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31746" name="Picture 2" descr="http://www.iconarchive.com/icons/babasse/imod/256/html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478" y="3429000"/>
            <a:ext cx="1636644" cy="14478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  <p:pic>
        <p:nvPicPr>
          <p:cNvPr id="31748" name="Picture 4" descr="http://section508.gov/docs/gettysburg2008/Web2pt0_2008_NBR_files/images/image28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498" y="457200"/>
            <a:ext cx="1375102" cy="1565114"/>
          </a:xfrm>
          <a:prstGeom prst="roundRect">
            <a:avLst>
              <a:gd name="adj" fmla="val 64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31750" name="Picture 6" descr="http://www.jidesoft.com/icon/macosx/macosx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411243">
            <a:off x="4377293" y="258387"/>
            <a:ext cx="2023902" cy="1806334"/>
          </a:xfrm>
          <a:prstGeom prst="rect">
            <a:avLst/>
          </a:prstGeom>
          <a:noFill/>
        </p:spPr>
      </p:pic>
      <p:pic>
        <p:nvPicPr>
          <p:cNvPr id="1026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 rotWithShape="1">
          <a:blip r:embed="rId6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057028">
            <a:off x="765531" y="842215"/>
            <a:ext cx="2902197" cy="10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Layout Engines</a:t>
            </a:r>
            <a:br>
              <a:rPr lang="en-US" dirty="0" smtClean="0"/>
            </a:br>
            <a:r>
              <a:rPr lang="en-US" dirty="0" smtClean="0"/>
              <a:t>and Web Browsers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22" y="754034"/>
            <a:ext cx="8686800" cy="60277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Trident-based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Internet </a:t>
            </a:r>
            <a:r>
              <a:rPr lang="en-US" sz="2800" dirty="0" smtClean="0"/>
              <a:t>Explorer</a:t>
            </a:r>
            <a:r>
              <a:rPr lang="en-US" sz="2800" dirty="0"/>
              <a:t>, </a:t>
            </a:r>
            <a:r>
              <a:rPr lang="en-US" sz="2800" dirty="0" smtClean="0"/>
              <a:t>Netscape</a:t>
            </a:r>
            <a:r>
              <a:rPr lang="en-US" sz="2800" dirty="0"/>
              <a:t>, </a:t>
            </a:r>
            <a:r>
              <a:rPr lang="en-US" sz="2800" dirty="0" err="1" smtClean="0"/>
              <a:t>Maxthon</a:t>
            </a:r>
            <a:r>
              <a:rPr lang="en-US" sz="2800" dirty="0" smtClean="0"/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Gecko-based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Firefox</a:t>
            </a:r>
            <a:r>
              <a:rPr lang="en-US" sz="2800" dirty="0"/>
              <a:t>, </a:t>
            </a:r>
            <a:r>
              <a:rPr lang="en-US" sz="2800" dirty="0" smtClean="0"/>
              <a:t>Netscape, </a:t>
            </a:r>
            <a:r>
              <a:rPr lang="en-US" sz="2800" dirty="0" err="1" smtClean="0"/>
              <a:t>SeaMonkey</a:t>
            </a:r>
            <a:r>
              <a:rPr lang="en-US" sz="2800" dirty="0" smtClean="0"/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Blink-based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Chrome, Opera</a:t>
            </a:r>
          </a:p>
          <a:p>
            <a:pPr>
              <a:lnSpc>
                <a:spcPct val="90000"/>
              </a:lnSpc>
            </a:pPr>
            <a:r>
              <a:rPr lang="en-US" sz="3000" dirty="0" err="1" smtClean="0"/>
              <a:t>WebKit</a:t>
            </a:r>
            <a:r>
              <a:rPr lang="en-US" sz="3000" dirty="0" smtClean="0"/>
              <a:t>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Safari</a:t>
            </a:r>
            <a:r>
              <a:rPr lang="en-US" sz="2800" dirty="0"/>
              <a:t>, iOS, </a:t>
            </a:r>
            <a:r>
              <a:rPr lang="en-US" sz="2800" dirty="0" err="1"/>
              <a:t>Maxthon</a:t>
            </a:r>
            <a:r>
              <a:rPr lang="en-US" sz="2800" dirty="0" smtClean="0"/>
              <a:t>, Chrome (up to v27), etc.</a:t>
            </a:r>
          </a:p>
          <a:p>
            <a:pPr>
              <a:lnSpc>
                <a:spcPct val="90000"/>
              </a:lnSpc>
            </a:pPr>
            <a:r>
              <a:rPr lang="en-US" sz="3000" dirty="0" err="1"/>
              <a:t>EdgeHTML</a:t>
            </a:r>
            <a:r>
              <a:rPr lang="en-US" sz="3000" dirty="0"/>
              <a:t> (fork of Trident)</a:t>
            </a:r>
            <a:endParaRPr lang="en-US" sz="30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Spartan (the new IE)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Windows 10 and Windows 10 (Mobile)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93" y="5198747"/>
            <a:ext cx="651639" cy="546940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14" y="5409018"/>
            <a:ext cx="551061" cy="551061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26" y="2070341"/>
            <a:ext cx="630242" cy="595413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37" y="1483541"/>
            <a:ext cx="695795" cy="695795"/>
          </a:xfrm>
          <a:prstGeom prst="roundRect">
            <a:avLst>
              <a:gd name="adj" fmla="val 4802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84" y="5338136"/>
            <a:ext cx="1003540" cy="1003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://upload.wikimedia.org/wikipedia/en/timeline/e990b9e01adcd29b4b3965c3f32f697c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8"/>
          <a:stretch/>
        </p:blipFill>
        <p:spPr bwMode="auto">
          <a:xfrm>
            <a:off x="3388094" y="2931656"/>
            <a:ext cx="5452561" cy="16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Agent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28600" y="767758"/>
            <a:ext cx="8686800" cy="6017032"/>
          </a:xfrm>
        </p:spPr>
        <p:txBody>
          <a:bodyPr/>
          <a:lstStyle/>
          <a:p>
            <a:pPr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Identify web browsers and their </a:t>
            </a:r>
            <a:r>
              <a:rPr lang="en-US" dirty="0" smtClean="0"/>
              <a:t>version</a:t>
            </a:r>
          </a:p>
          <a:p>
            <a:pPr lvl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History </a:t>
            </a:r>
            <a:r>
              <a:rPr lang="en-US" dirty="0"/>
              <a:t>of (in)compatibility </a:t>
            </a:r>
            <a:r>
              <a:rPr lang="en-US" dirty="0" smtClean="0"/>
              <a:t>attempts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</a:t>
            </a:r>
            <a:endParaRPr lang="en-US" dirty="0"/>
          </a:p>
          <a:p>
            <a:pPr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have some additional information like layout engine, user's operating system, etc</a:t>
            </a:r>
            <a:r>
              <a:rPr lang="en-US" dirty="0" smtClean="0"/>
              <a:t>.</a:t>
            </a:r>
          </a:p>
          <a:p>
            <a:pPr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Mozilla/5.0</a:t>
            </a:r>
            <a:r>
              <a:rPr lang="en-US" dirty="0" smtClean="0"/>
              <a:t> – a </a:t>
            </a:r>
            <a:r>
              <a:rPr lang="en-US" dirty="0"/>
              <a:t>generic term which most modern browsers </a:t>
            </a:r>
            <a:r>
              <a:rPr lang="en-US" dirty="0" smtClean="0"/>
              <a:t>use (originally </a:t>
            </a:r>
            <a:r>
              <a:rPr lang="en-US" dirty="0"/>
              <a:t>indicated </a:t>
            </a:r>
            <a:r>
              <a:rPr lang="en-US" dirty="0" smtClean="0"/>
              <a:t>Netscape)</a:t>
            </a:r>
          </a:p>
          <a:p>
            <a:pPr lvl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Windows NT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6.3</a:t>
            </a:r>
            <a:r>
              <a:rPr lang="en-US" dirty="0" smtClean="0"/>
              <a:t> </a:t>
            </a:r>
            <a:r>
              <a:rPr lang="en-US" dirty="0"/>
              <a:t>– Windows 8.1</a:t>
            </a:r>
          </a:p>
          <a:p>
            <a:pPr lvl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WOW64</a:t>
            </a:r>
            <a:r>
              <a:rPr lang="en-US" dirty="0"/>
              <a:t> – Windows-On-Windows </a:t>
            </a:r>
            <a:r>
              <a:rPr lang="en-US" dirty="0" smtClean="0"/>
              <a:t>64-bit</a:t>
            </a:r>
          </a:p>
          <a:p>
            <a:pPr lvl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AppleWebKit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/537.36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Blink</a:t>
            </a:r>
            <a:r>
              <a:rPr lang="en-US" dirty="0" smtClean="0"/>
              <a:t> is a fork of 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2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KHTML is the previous name of 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Chrome/41.0.2272.118</a:t>
            </a:r>
            <a:r>
              <a:rPr lang="en-US" dirty="0"/>
              <a:t> </a:t>
            </a:r>
            <a:r>
              <a:rPr lang="en-US" dirty="0" smtClean="0"/>
              <a:t>– real browser version</a:t>
            </a:r>
          </a:p>
          <a:p>
            <a:pPr lvl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Safari/537.36</a:t>
            </a:r>
            <a:r>
              <a:rPr lang="en-US" dirty="0" smtClean="0"/>
              <a:t> </a:t>
            </a:r>
            <a:r>
              <a:rPr lang="en-US" dirty="0"/>
              <a:t>– a</a:t>
            </a:r>
            <a:r>
              <a:rPr lang="en-US" dirty="0" smtClean="0"/>
              <a:t>rtifact </a:t>
            </a:r>
            <a:r>
              <a:rPr lang="en-US" dirty="0"/>
              <a:t>against scripts sniffing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2860" y="2599591"/>
            <a:ext cx="7798279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 (Windows NT 6.3; WOW64) AppleWebKit/537.36 (KHTML, like Gecko) Chrome/41.0.2272.118 Safari/537.36</a:t>
            </a:r>
          </a:p>
        </p:txBody>
      </p:sp>
    </p:spTree>
    <p:extLst>
      <p:ext uri="{BB962C8B-B14F-4D97-AF65-F5344CB8AC3E}">
        <p14:creationId xmlns:p14="http://schemas.microsoft.com/office/powerpoint/2010/main" val="360596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Hardware Servers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88381"/>
            <a:ext cx="5715000" cy="3807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Servers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8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Physical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</a:t>
            </a:r>
            <a:r>
              <a:rPr lang="en-US" dirty="0"/>
              <a:t>(a hardware system) dedicated to running one or more such </a:t>
            </a:r>
            <a:r>
              <a:rPr lang="en-US" dirty="0" smtClean="0"/>
              <a:t>services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Servers are placed in collocation centers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Colocation facilities provide space, power, cooling, and physical security for the server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The server may be: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n-US" dirty="0" smtClean="0"/>
              <a:t>atabase server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F</a:t>
            </a:r>
            <a:r>
              <a:rPr lang="en-US" dirty="0" smtClean="0"/>
              <a:t>ile server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M</a:t>
            </a:r>
            <a:r>
              <a:rPr lang="en-US" dirty="0" smtClean="0"/>
              <a:t>ail server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P</a:t>
            </a:r>
            <a:r>
              <a:rPr lang="en-US" dirty="0" smtClean="0"/>
              <a:t>rint server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VPS servers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705" y="3580330"/>
            <a:ext cx="2809875" cy="295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B05-2B2C-4DAC-8F8D-2D9019E217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Servers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Apache, IIS, </a:t>
            </a:r>
            <a:r>
              <a:rPr lang="en-US" dirty="0" err="1" smtClean="0"/>
              <a:t>nginx</a:t>
            </a:r>
            <a:r>
              <a:rPr lang="en-US" dirty="0"/>
              <a:t>, </a:t>
            </a:r>
            <a:r>
              <a:rPr lang="en-US" dirty="0" err="1"/>
              <a:t>lighttpd</a:t>
            </a:r>
            <a:r>
              <a:rPr lang="en-US" dirty="0"/>
              <a:t>, </a:t>
            </a:r>
            <a:r>
              <a:rPr lang="en-US" dirty="0" smtClean="0"/>
              <a:t>etc.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190500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1478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87931"/>
            <a:ext cx="3048000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 descr="C:\Users\nkostov\Desktop\lig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4172513"/>
            <a:ext cx="23717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2833"/>
            <a:ext cx="7239000" cy="1078985"/>
          </a:xfrm>
        </p:spPr>
        <p:txBody>
          <a:bodyPr/>
          <a:lstStyle/>
          <a:p>
            <a:r>
              <a:rPr lang="en-US" dirty="0" smtClean="0"/>
              <a:t>Web Servers Market </a:t>
            </a:r>
            <a:br>
              <a:rPr lang="en-US" dirty="0" smtClean="0"/>
            </a:br>
            <a:r>
              <a:rPr lang="en-US" dirty="0" smtClean="0"/>
              <a:t>Share March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2015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818"/>
            <a:ext cx="8686800" cy="5523782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300"/>
              </a:spcBef>
            </a:pPr>
            <a:r>
              <a:rPr lang="en-US" dirty="0"/>
              <a:t>Market share of the top million busiest sites</a:t>
            </a:r>
          </a:p>
          <a:p>
            <a:pPr lvl="1">
              <a:lnSpc>
                <a:spcPts val="3400"/>
              </a:lnSpc>
              <a:spcBef>
                <a:spcPts val="300"/>
              </a:spcBef>
            </a:pPr>
            <a:r>
              <a:rPr lang="en-US" dirty="0" smtClean="0"/>
              <a:t>Apache</a:t>
            </a:r>
          </a:p>
          <a:p>
            <a:pPr lvl="2">
              <a:lnSpc>
                <a:spcPts val="3400"/>
              </a:lnSpc>
              <a:spcBef>
                <a:spcPts val="300"/>
              </a:spcBef>
            </a:pPr>
            <a:r>
              <a:rPr lang="en-US" dirty="0"/>
              <a:t>49.35%  (</a:t>
            </a:r>
            <a:r>
              <a:rPr lang="en-US" dirty="0" smtClean="0"/>
              <a:t>493,463)</a:t>
            </a:r>
          </a:p>
          <a:p>
            <a:pPr lvl="1">
              <a:lnSpc>
                <a:spcPts val="3400"/>
              </a:lnSpc>
              <a:spcBef>
                <a:spcPts val="300"/>
              </a:spcBef>
            </a:pPr>
            <a:r>
              <a:rPr lang="en-US" dirty="0" err="1" smtClean="0"/>
              <a:t>nginx</a:t>
            </a:r>
            <a:endParaRPr lang="en-US" dirty="0"/>
          </a:p>
          <a:p>
            <a:pPr lvl="2">
              <a:lnSpc>
                <a:spcPts val="3400"/>
              </a:lnSpc>
              <a:spcBef>
                <a:spcPts val="300"/>
              </a:spcBef>
            </a:pPr>
            <a:r>
              <a:rPr lang="en-US" dirty="0"/>
              <a:t>21.22% (</a:t>
            </a:r>
            <a:r>
              <a:rPr lang="en-US" dirty="0" smtClean="0"/>
              <a:t>212,151)</a:t>
            </a:r>
          </a:p>
          <a:p>
            <a:pPr lvl="1">
              <a:lnSpc>
                <a:spcPts val="3400"/>
              </a:lnSpc>
              <a:spcBef>
                <a:spcPts val="300"/>
              </a:spcBef>
            </a:pPr>
            <a:r>
              <a:rPr lang="en-US" dirty="0"/>
              <a:t>IIS (by Microsoft)</a:t>
            </a:r>
          </a:p>
          <a:p>
            <a:pPr lvl="2">
              <a:lnSpc>
                <a:spcPts val="3400"/>
              </a:lnSpc>
              <a:spcBef>
                <a:spcPts val="300"/>
              </a:spcBef>
            </a:pPr>
            <a:r>
              <a:rPr lang="en-US" dirty="0" smtClean="0"/>
              <a:t>12.21% </a:t>
            </a:r>
            <a:r>
              <a:rPr lang="en-US" dirty="0"/>
              <a:t>(</a:t>
            </a:r>
            <a:r>
              <a:rPr lang="en-US" dirty="0" smtClean="0"/>
              <a:t>122,069)</a:t>
            </a: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</a:pPr>
            <a:r>
              <a:rPr lang="en-US" dirty="0" smtClean="0"/>
              <a:t>GWS (by Google)</a:t>
            </a:r>
          </a:p>
          <a:p>
            <a:pPr lvl="2">
              <a:lnSpc>
                <a:spcPts val="3400"/>
              </a:lnSpc>
              <a:spcBef>
                <a:spcPts val="300"/>
              </a:spcBef>
            </a:pPr>
            <a:r>
              <a:rPr lang="en-US" dirty="0"/>
              <a:t>2.44% (</a:t>
            </a:r>
            <a:r>
              <a:rPr lang="en-US" dirty="0" smtClean="0"/>
              <a:t>24,434)</a:t>
            </a:r>
          </a:p>
          <a:p>
            <a:pPr>
              <a:lnSpc>
                <a:spcPts val="3400"/>
              </a:lnSpc>
              <a:spcBef>
                <a:spcPts val="300"/>
              </a:spcBef>
            </a:pPr>
            <a:r>
              <a:rPr lang="en-US" dirty="0" smtClean="0">
                <a:hlinkClick r:id="rId2"/>
              </a:rPr>
              <a:t>Source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17" y="2024333"/>
            <a:ext cx="3888637" cy="4105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0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The Classical Client-Server Model</a:t>
            </a:r>
            <a:endParaRPr lang="en-US" dirty="0"/>
          </a:p>
        </p:txBody>
      </p:sp>
      <p:pic>
        <p:nvPicPr>
          <p:cNvPr id="2050" name="Picture 2" descr="http://2.bp.blogspot.com/_OnJDEppzuHI/SchYIfa6sII/AAAAAAAAAMY/OihdaIewEkU/s320/client-ser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4114800" cy="3185652"/>
          </a:xfrm>
          <a:prstGeom prst="roundRect">
            <a:avLst>
              <a:gd name="adj" fmla="val 8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or cluster of machines that provides web applications (or services) to multiple clients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Web server running PHP scripts or ASP.NET pages</a:t>
            </a:r>
          </a:p>
          <a:p>
            <a:pPr lvl="3"/>
            <a:r>
              <a:rPr lang="en-US" dirty="0" smtClean="0"/>
              <a:t>IIS based Web server</a:t>
            </a:r>
          </a:p>
          <a:p>
            <a:pPr lvl="3"/>
            <a:r>
              <a:rPr lang="en-US" dirty="0" smtClean="0"/>
              <a:t>WCF based service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ervices in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Web browsers</a:t>
            </a:r>
          </a:p>
          <a:p>
            <a:pPr lvl="3"/>
            <a:r>
              <a:rPr lang="en-US" dirty="0" smtClean="0"/>
              <a:t>WPF applications</a:t>
            </a:r>
          </a:p>
          <a:p>
            <a:pPr lvl="3"/>
            <a:r>
              <a:rPr lang="en-US" dirty="0" smtClean="0"/>
              <a:t>HTML5 applications</a:t>
            </a:r>
          </a:p>
          <a:p>
            <a:pPr lvl="3"/>
            <a:r>
              <a:rPr lang="en-US" dirty="0" smtClean="0"/>
              <a:t>Silverlight applications</a:t>
            </a:r>
          </a:p>
          <a:p>
            <a:pPr lvl="3"/>
            <a:r>
              <a:rPr lang="en-US" dirty="0" smtClean="0"/>
              <a:t>ASP.NET consuming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24384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and Web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1.0, 2.0, 3.0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Hardware Servers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Servers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Client-Server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3-Tier / Multi-Tier </a:t>
            </a:r>
            <a:r>
              <a:rPr lang="en-US" dirty="0" smtClean="0"/>
              <a:t>Architectures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Service-Oriented </a:t>
            </a:r>
            <a:r>
              <a:rPr lang="en-US" dirty="0"/>
              <a:t>Architecture (SOA)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88249" y="1251541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Client-Server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371600"/>
            <a:ext cx="7367656" cy="4724400"/>
            <a:chOff x="870754" y="1295400"/>
            <a:chExt cx="7367656" cy="4724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3600" y="3768298"/>
              <a:ext cx="4000500" cy="152760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56472" y="3352800"/>
              <a:ext cx="3777628" cy="263098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1905000"/>
              <a:ext cx="4000500" cy="1219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275727" y="4552146"/>
              <a:ext cx="1080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7" name="Picture 3" descr="C:\Users\nakov\Downloads\hp_mobile_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9718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laptop,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2954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omputer,monitor,screen,displa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45720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58000" y="5029200"/>
              <a:ext cx="1298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Desktop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6832" y="3200400"/>
              <a:ext cx="10919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6832" y="1524000"/>
              <a:ext cx="1311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Machine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37" name="Picture 13" descr="off,server,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54" y="2567006"/>
              <a:ext cx="1890690" cy="189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 rot="20580705">
              <a:off x="2924903" y="2087280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49247">
              <a:off x="2999341" y="3094829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265164">
              <a:off x="2940812" y="4134270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8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Client-Server </a:t>
            </a:r>
            <a:r>
              <a:rPr lang="en-US" sz="3900" dirty="0" smtClean="0"/>
              <a:t>Model – Examples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Web server </a:t>
            </a:r>
            <a:r>
              <a:rPr lang="en-US" dirty="0" smtClean="0"/>
              <a:t>(Apache, IIS) </a:t>
            </a:r>
            <a:r>
              <a:rPr lang="en-US" dirty="0"/>
              <a:t>– Web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FTP server (ftpd) – FTP client (FileZilla)</a:t>
            </a:r>
          </a:p>
          <a:p>
            <a:r>
              <a:rPr lang="en-US" dirty="0" err="1" smtClean="0"/>
              <a:t>EMail</a:t>
            </a:r>
            <a:r>
              <a:rPr lang="en-US" dirty="0" smtClean="0"/>
              <a:t> server (qmail) – email client (Outlook)</a:t>
            </a:r>
          </a:p>
          <a:p>
            <a:r>
              <a:rPr lang="en-US" dirty="0"/>
              <a:t>SQL Server – SQL Server Management Studio</a:t>
            </a:r>
          </a:p>
          <a:p>
            <a:r>
              <a:rPr lang="en-US" dirty="0" err="1" smtClean="0"/>
              <a:t>BitTorrent</a:t>
            </a:r>
            <a:r>
              <a:rPr lang="en-US" dirty="0" smtClean="0"/>
              <a:t> Tracker – Torrent client (</a:t>
            </a:r>
            <a:r>
              <a:rPr lang="el-GR" dirty="0" smtClean="0"/>
              <a:t>μ</a:t>
            </a:r>
            <a:r>
              <a:rPr lang="en-US" dirty="0" smtClean="0"/>
              <a:t>Torrent)</a:t>
            </a:r>
          </a:p>
          <a:p>
            <a:r>
              <a:rPr lang="en-US" dirty="0" smtClean="0"/>
              <a:t>DNS server (bind) – DNS client (resolver)</a:t>
            </a:r>
          </a:p>
          <a:p>
            <a:r>
              <a:rPr lang="en-US" dirty="0" smtClean="0"/>
              <a:t>DHCP server (wireless router firmware) – DHCP client (mobile phone /Android DHCP client/)</a:t>
            </a:r>
          </a:p>
          <a:p>
            <a:r>
              <a:rPr lang="en-US" dirty="0" smtClean="0"/>
              <a:t>SMB server (Windows) – SMB client (Windows)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 smtClean="0"/>
              <a:t>3-Tier / Multi-Tier Architectures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Classical Layered Structure of Software Systems</a:t>
            </a:r>
            <a:endParaRPr lang="en-US" dirty="0"/>
          </a:p>
        </p:txBody>
      </p:sp>
      <p:pic>
        <p:nvPicPr>
          <p:cNvPr id="4098" name="Picture 2" descr="http://download.oracle.com/docs/cd/E17904_01/web.1111/b32441/img/threetiero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18560"/>
            <a:ext cx="5753100" cy="2301240"/>
          </a:xfrm>
          <a:prstGeom prst="roundRect">
            <a:avLst>
              <a:gd name="adj" fmla="val 4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34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844759" y="1054100"/>
            <a:ext cx="2927052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1" y="1066800"/>
            <a:ext cx="2134050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6317" y="1053885"/>
            <a:ext cx="1828080" cy="5346915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6227" y="3505200"/>
            <a:ext cx="147177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3-Tier Architecture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3771900"/>
            <a:ext cx="2781300" cy="16002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59200" y="3492500"/>
            <a:ext cx="3022600" cy="2794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86200" y="2133600"/>
            <a:ext cx="2767225" cy="11430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9400" y="4575940"/>
            <a:ext cx="1391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nakov\Downloads\hp_mobi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47" y="32004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laptop,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47" y="1600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mputer,monitor,screen,dis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47" y="4648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413447" y="5105400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3079" y="3429000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8047" y="1759803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7" name="Picture 13" descr="off,server,comp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1890690" cy="189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 rot="20309905">
            <a:off x="4655096" y="2313187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 rot="249247">
            <a:off x="4673929" y="3240239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 rot="1808832">
            <a:off x="4660604" y="4117724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database,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4" y="2590800"/>
            <a:ext cx="1835142" cy="183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0700" y="4419600"/>
            <a:ext cx="15023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67" y="1066800"/>
            <a:ext cx="1519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(Back-End)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56967" y="1079500"/>
            <a:ext cx="1933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</a:t>
            </a:r>
          </a:p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(Business Tier)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1133" y="1079500"/>
            <a:ext cx="2879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 (Front-End)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38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Typical Layers of the Middle Tier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/>
              <a:t>The middle tier usually has parts related to the front-end, business logic and back-end: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452" y="22098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2849" y="2281535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Logic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52" y="2693313"/>
            <a:ext cx="8204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UI of the application (HTML5, Silverlight, WPF, …)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35052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6103" y="3576935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988713"/>
            <a:ext cx="7284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core processes / services of </a:t>
            </a:r>
            <a:r>
              <a:rPr lang="en-US" sz="2200" b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application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000" y="48006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1686" y="4872335"/>
            <a:ext cx="255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Logic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284113"/>
            <a:ext cx="83208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data access functionality (usually ORM framework)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020714"/>
            <a:ext cx="1219200" cy="6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72000" y="3124200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424065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5719465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495800"/>
            <a:ext cx="6858000" cy="182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Service-Oriented Architecture (SOA)</a:t>
            </a:r>
            <a:endParaRPr lang="bg-BG" dirty="0"/>
          </a:p>
        </p:txBody>
      </p:sp>
      <p:pic>
        <p:nvPicPr>
          <p:cNvPr id="3076" name="Picture 4" descr="http://www.ibm.com/developerworks/webservices/library/ws-wsilover/WebServices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554" y="1195248"/>
            <a:ext cx="3812837" cy="3014802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yber-swift.com/img/webservic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98130">
            <a:off x="683401" y="1474430"/>
            <a:ext cx="2170702" cy="243738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testwebservices.com/wp-content/uploads/2007/11/webservices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568103">
            <a:off x="6274331" y="1455730"/>
            <a:ext cx="2163614" cy="245834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dirty="0" smtClean="0"/>
              <a:t>the </a:t>
            </a:r>
            <a:r>
              <a:rPr lang="en-US" dirty="0"/>
              <a:t>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876800"/>
            <a:ext cx="6858000" cy="1066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What is "Cloud"?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2362201"/>
            <a:ext cx="6565900" cy="1752600"/>
            <a:chOff x="2133600" y="279399"/>
            <a:chExt cx="6489700" cy="1270000"/>
          </a:xfrm>
        </p:grpSpPr>
        <p:pic>
          <p:nvPicPr>
            <p:cNvPr id="7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79401"/>
              <a:ext cx="34417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200" y="279399"/>
              <a:ext cx="2863774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04800"/>
              <a:ext cx="31242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document, tex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1828802" cy="18288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ple, computer, laptop, macbook, macbook pro, pro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4617853" y="1828800"/>
            <a:ext cx="2087747" cy="191211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dirty="0" smtClean="0"/>
              <a:t> ≈ multiple hardware machines combine their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Amazon AWS, Google App Engine, Microsoft Azure, </a:t>
            </a:r>
            <a:r>
              <a:rPr lang="en-US" dirty="0"/>
              <a:t>Rackspace, </a:t>
            </a:r>
            <a:r>
              <a:rPr lang="en-US" dirty="0" smtClean="0"/>
              <a:t>PHPFog, Heroku, AppHarbor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001000" cy="1600200"/>
          </a:xfrm>
        </p:spPr>
        <p:txBody>
          <a:bodyPr/>
          <a:lstStyle/>
          <a:p>
            <a:r>
              <a:rPr lang="en-US" dirty="0" smtClean="0"/>
              <a:t>Web Sites and </a:t>
            </a:r>
            <a:br>
              <a:rPr lang="en-US" dirty="0" smtClean="0"/>
            </a:br>
            <a:r>
              <a:rPr lang="en-US" dirty="0" smtClean="0"/>
              <a:t>Web Applications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57" y="2950029"/>
            <a:ext cx="4874986" cy="3103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Infrastructure as a Service (IaaS)</a:t>
            </a:r>
          </a:p>
          <a:p>
            <a:pPr lvl="1"/>
            <a:r>
              <a:rPr lang="en-US" dirty="0" smtClean="0"/>
              <a:t>Virtual machines in the cloud on demand</a:t>
            </a:r>
          </a:p>
          <a:p>
            <a:pPr lvl="1"/>
            <a:r>
              <a:rPr lang="en-US" dirty="0" smtClean="0"/>
              <a:t>Users install the OS and software they need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Platform as a Service (PaaS)</a:t>
            </a:r>
          </a:p>
          <a:p>
            <a:pPr lvl="1"/>
            <a:r>
              <a:rPr lang="en-US" dirty="0" smtClean="0"/>
              <a:t>Platform, services and APIs for developers</a:t>
            </a:r>
          </a:p>
          <a:p>
            <a:pPr lvl="1"/>
            <a:r>
              <a:rPr lang="en-US" dirty="0" smtClean="0"/>
              <a:t>E.g. Java + JBoss + JSF + JPA + MongoDB or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+ Node.js + MongoDB + RabbitMQ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as a Service (SaaS)</a:t>
            </a:r>
          </a:p>
          <a:p>
            <a:pPr lvl="1"/>
            <a:r>
              <a:rPr lang="en-US" dirty="0" smtClean="0"/>
              <a:t>Hosted application on demand (e.g. WordPress)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9270"/>
            <a:ext cx="7086600" cy="9144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122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4201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en-US" dirty="0"/>
              <a:t>or information resource that is suitable for the World Wide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Can </a:t>
            </a:r>
            <a:r>
              <a:rPr lang="en-US" dirty="0"/>
              <a:t>be accessed through a web browser and displayed on a monitor or mobile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This </a:t>
            </a:r>
            <a:r>
              <a:rPr lang="en-US" dirty="0"/>
              <a:t>information is usually in HTML or XHTML format, and may provide navigation to other web pages via hypertext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Web </a:t>
            </a:r>
            <a:r>
              <a:rPr lang="en-US" dirty="0"/>
              <a:t>pages frequently </a:t>
            </a:r>
            <a:r>
              <a:rPr lang="en-US" dirty="0" smtClean="0"/>
              <a:t>refer to other </a:t>
            </a:r>
            <a:r>
              <a:rPr lang="en-US" dirty="0"/>
              <a:t>resources such as style </a:t>
            </a:r>
            <a:r>
              <a:rPr lang="en-US" dirty="0" smtClean="0"/>
              <a:t>sheets (CSS), scripts (</a:t>
            </a:r>
            <a:r>
              <a:rPr lang="en-US" dirty="0"/>
              <a:t>J</a:t>
            </a:r>
            <a:r>
              <a:rPr lang="en-US" dirty="0" smtClean="0"/>
              <a:t>avaScript) </a:t>
            </a:r>
            <a:r>
              <a:rPr lang="en-US" dirty="0"/>
              <a:t>and images into their final </a:t>
            </a:r>
            <a:r>
              <a:rPr lang="en-US" dirty="0" smtClean="0"/>
              <a:t>presentation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related web pages </a:t>
            </a:r>
            <a:r>
              <a:rPr lang="en-US" dirty="0"/>
              <a:t>containing </a:t>
            </a:r>
            <a:r>
              <a:rPr lang="en-US" dirty="0" smtClean="0"/>
              <a:t>web resources (web pages, images</a:t>
            </a:r>
            <a:r>
              <a:rPr lang="en-US" dirty="0"/>
              <a:t>, </a:t>
            </a:r>
            <a:r>
              <a:rPr lang="en-US" dirty="0" smtClean="0"/>
              <a:t>videos, CSS files, JS files or </a:t>
            </a:r>
            <a:r>
              <a:rPr lang="en-US" dirty="0"/>
              <a:t>other digital </a:t>
            </a:r>
            <a:r>
              <a:rPr lang="en-US" dirty="0" smtClean="0"/>
              <a:t>assets)</a:t>
            </a:r>
            <a:endParaRPr lang="en-US" dirty="0"/>
          </a:p>
          <a:p>
            <a:pPr>
              <a:lnSpc>
                <a:spcPts val="4200"/>
              </a:lnSpc>
            </a:pPr>
            <a:r>
              <a:rPr lang="en-US" dirty="0"/>
              <a:t>Common </a:t>
            </a:r>
            <a:r>
              <a:rPr lang="en-US" dirty="0" smtClean="0"/>
              <a:t>navigation between </a:t>
            </a:r>
            <a:r>
              <a:rPr lang="en-US" dirty="0"/>
              <a:t>web pages</a:t>
            </a:r>
          </a:p>
          <a:p>
            <a:pPr>
              <a:lnSpc>
                <a:spcPts val="4500"/>
              </a:lnSpc>
            </a:pPr>
            <a:r>
              <a:rPr lang="en-US" dirty="0" smtClean="0"/>
              <a:t>A </a:t>
            </a:r>
            <a:r>
              <a:rPr lang="en-US" dirty="0"/>
              <a:t>website is hosted on at least one web </a:t>
            </a:r>
            <a:r>
              <a:rPr lang="en-US" dirty="0" smtClean="0"/>
              <a:t>server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Accessible </a:t>
            </a:r>
            <a:r>
              <a:rPr lang="en-US" dirty="0"/>
              <a:t>via a network </a:t>
            </a:r>
            <a:r>
              <a:rPr lang="en-US" dirty="0" smtClean="0"/>
              <a:t>(such </a:t>
            </a:r>
            <a:r>
              <a:rPr lang="en-US" dirty="0"/>
              <a:t>as the </a:t>
            </a:r>
            <a:r>
              <a:rPr lang="en-US" dirty="0" smtClean="0"/>
              <a:t>Internet)</a:t>
            </a:r>
          </a:p>
          <a:p>
            <a:pPr>
              <a:lnSpc>
                <a:spcPts val="4000"/>
              </a:lnSpc>
            </a:pPr>
            <a:r>
              <a:rPr lang="en-US" dirty="0" smtClean="0"/>
              <a:t>All </a:t>
            </a:r>
            <a:r>
              <a:rPr lang="en-US" dirty="0"/>
              <a:t>publicly accessible websites collectively constitute the World Wide </a:t>
            </a:r>
            <a:r>
              <a:rPr lang="en-US" dirty="0" smtClean="0"/>
              <a:t>Web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level web sites</a:t>
            </a:r>
          </a:p>
          <a:p>
            <a:r>
              <a:rPr lang="en-US" dirty="0" smtClean="0"/>
              <a:t>High interactivity</a:t>
            </a:r>
          </a:p>
          <a:p>
            <a:r>
              <a:rPr lang="en-US" dirty="0" smtClean="0"/>
              <a:t>High accessibility (Cloud)</a:t>
            </a:r>
          </a:p>
          <a:p>
            <a:r>
              <a:rPr lang="en-US" dirty="0" smtClean="0"/>
              <a:t>AJAX, Silverlight, Flash, Flex, etc.</a:t>
            </a:r>
          </a:p>
          <a:p>
            <a:r>
              <a:rPr lang="en-US" dirty="0"/>
              <a:t>Applications are usually broken into logical chunks called "tiers", where every tier is assigned a </a:t>
            </a:r>
            <a:r>
              <a:rPr lang="en-US" dirty="0" smtClean="0"/>
              <a:t>role</a:t>
            </a:r>
          </a:p>
          <a:p>
            <a:r>
              <a:rPr lang="en-US" dirty="0" smtClean="0"/>
              <a:t>Desktop-like application in the web browser</a:t>
            </a:r>
          </a:p>
          <a:p>
            <a:r>
              <a:rPr lang="en-US" dirty="0" smtClean="0"/>
              <a:t>Web applications on desktop (Windows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123950"/>
            <a:ext cx="1371600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1125"/>
            <a:ext cx="1524000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2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1600200"/>
          </a:xfrm>
        </p:spPr>
        <p:txBody>
          <a:bodyPr/>
          <a:lstStyle/>
          <a:p>
            <a:r>
              <a:rPr lang="en-US" dirty="0" smtClean="0"/>
              <a:t>Web Browsers and</a:t>
            </a:r>
            <a:br>
              <a:rPr lang="en-US" dirty="0" smtClean="0"/>
            </a:br>
            <a:r>
              <a:rPr lang="en-US" dirty="0" smtClean="0"/>
              <a:t>Layout Engines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56" y="4276729"/>
            <a:ext cx="1090162" cy="1090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76727"/>
            <a:ext cx="1153931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06" y="4276727"/>
            <a:ext cx="1090162" cy="1090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07" y="4267200"/>
            <a:ext cx="1298849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31" y="4276729"/>
            <a:ext cx="980360" cy="109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06" y="4276726"/>
            <a:ext cx="1090161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20158"/>
            <a:ext cx="8686800" cy="5638800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designed to enable users to access,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retrieve and view documents </a:t>
            </a:r>
            <a:r>
              <a:rPr lang="en-US" dirty="0"/>
              <a:t>and other resources </a:t>
            </a:r>
            <a:r>
              <a:rPr lang="en-US" dirty="0" smtClean="0"/>
              <a:t>from the Web</a:t>
            </a:r>
          </a:p>
          <a:p>
            <a:r>
              <a:rPr lang="en-US" dirty="0"/>
              <a:t>Main </a:t>
            </a:r>
            <a:r>
              <a:rPr lang="en-US" dirty="0" smtClean="0"/>
              <a:t>responsibilities:</a:t>
            </a:r>
            <a:endParaRPr lang="en-US" dirty="0"/>
          </a:p>
          <a:p>
            <a:pPr lvl="1"/>
            <a:r>
              <a:rPr lang="en-US" dirty="0" smtClean="0"/>
              <a:t>Bring </a:t>
            </a:r>
            <a:r>
              <a:rPr lang="en-US" dirty="0"/>
              <a:t>information resources to the user (issuing requests to the web server and handling any results generated by the request)</a:t>
            </a:r>
            <a:endParaRPr lang="en-US" dirty="0" smtClean="0"/>
          </a:p>
          <a:p>
            <a:pPr lvl="1"/>
            <a:r>
              <a:rPr lang="en-US" dirty="0" smtClean="0"/>
              <a:t>Presenting </a:t>
            </a:r>
            <a:r>
              <a:rPr lang="en-US" dirty="0"/>
              <a:t>web </a:t>
            </a:r>
            <a:r>
              <a:rPr lang="en-US" dirty="0" smtClean="0"/>
              <a:t>content (render HTML, CSS, JS)</a:t>
            </a:r>
          </a:p>
          <a:p>
            <a:pPr lvl="1"/>
            <a:r>
              <a:rPr lang="en-US" dirty="0" smtClean="0"/>
              <a:t>Capable </a:t>
            </a:r>
            <a:r>
              <a:rPr lang="en-US" dirty="0"/>
              <a:t>of executing applications within the same context as the document on </a:t>
            </a:r>
            <a:r>
              <a:rPr lang="en-US" dirty="0" smtClean="0"/>
              <a:t>view (Flash)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85800"/>
          </a:xfrm>
        </p:spPr>
        <p:txBody>
          <a:bodyPr/>
          <a:lstStyle/>
          <a:p>
            <a:r>
              <a:rPr lang="en-US" dirty="0" smtClean="0"/>
              <a:t>Layout Engines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1887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Software </a:t>
            </a:r>
            <a:r>
              <a:rPr lang="en-US" dirty="0"/>
              <a:t>component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displays the formatted content</a:t>
            </a:r>
            <a:r>
              <a:rPr lang="en-US" dirty="0"/>
              <a:t> on the </a:t>
            </a:r>
            <a:r>
              <a:rPr lang="en-US" dirty="0" smtClean="0"/>
              <a:t>screen combining: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Marked </a:t>
            </a:r>
            <a:r>
              <a:rPr lang="en-US" dirty="0"/>
              <a:t>up content (such as HTML, XML, image files, etc</a:t>
            </a:r>
            <a:r>
              <a:rPr lang="en-US" dirty="0" smtClean="0"/>
              <a:t>.)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F</a:t>
            </a:r>
            <a:r>
              <a:rPr lang="en-US" dirty="0" smtClean="0"/>
              <a:t>ormatting </a:t>
            </a:r>
            <a:r>
              <a:rPr lang="en-US" dirty="0"/>
              <a:t>information (such as CSS, XSL, etc</a:t>
            </a:r>
            <a:r>
              <a:rPr lang="en-US" dirty="0" smtClean="0"/>
              <a:t>.)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It </a:t>
            </a:r>
            <a:r>
              <a:rPr lang="en-US" dirty="0"/>
              <a:t>"paints" on the content area of a window, which is displayed on a monitor or a </a:t>
            </a:r>
            <a:r>
              <a:rPr lang="en-US" dirty="0" smtClean="0"/>
              <a:t>printer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Typically </a:t>
            </a:r>
            <a:r>
              <a:rPr lang="en-US" dirty="0"/>
              <a:t>embedded in web browsers, e-mail clients, on-line help systems or other applications that require the displaying (and editing) of web </a:t>
            </a:r>
            <a:r>
              <a:rPr lang="en-US" dirty="0" smtClean="0"/>
              <a:t>content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hlinkClick r:id="rId2"/>
              </a:rPr>
              <a:t>How Browsers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116</TotalTime>
  <Words>1478</Words>
  <Application>Microsoft Office PowerPoint</Application>
  <PresentationFormat>On-screen Show (4:3)</PresentationFormat>
  <Paragraphs>266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Web Technologies Basics</vt:lpstr>
      <vt:lpstr>Table of Contents</vt:lpstr>
      <vt:lpstr>Web Sites and  Web Applications</vt:lpstr>
      <vt:lpstr>Web Page</vt:lpstr>
      <vt:lpstr>Web Site</vt:lpstr>
      <vt:lpstr>Web Application</vt:lpstr>
      <vt:lpstr>Web Browsers and Layout Engines</vt:lpstr>
      <vt:lpstr>Web Browsers</vt:lpstr>
      <vt:lpstr>Layout Engines</vt:lpstr>
      <vt:lpstr>Layout Engines and Web Browsers</vt:lpstr>
      <vt:lpstr>User Agent Strings</vt:lpstr>
      <vt:lpstr>Hardware Servers</vt:lpstr>
      <vt:lpstr>Hardware Servers</vt:lpstr>
      <vt:lpstr>Web Servers</vt:lpstr>
      <vt:lpstr>What Do the Web Servers Do?</vt:lpstr>
      <vt:lpstr>Web Servers Market  Share March 2015</vt:lpstr>
      <vt:lpstr>Client-Server Architecture</vt:lpstr>
      <vt:lpstr>Client-Server Architecture</vt:lpstr>
      <vt:lpstr>Client-Server Architecture</vt:lpstr>
      <vt:lpstr>The Client-Server Model</vt:lpstr>
      <vt:lpstr>Client-Server Model – Examples</vt:lpstr>
      <vt:lpstr>3-Tier / Multi-Tier Architectures</vt:lpstr>
      <vt:lpstr>The 3-Tier Architecture</vt:lpstr>
      <vt:lpstr>The 3-Tier Architecture Model</vt:lpstr>
      <vt:lpstr>Typical Layers of the Middle Tier</vt:lpstr>
      <vt:lpstr>Service-Oriented Architecture (SOA)</vt:lpstr>
      <vt:lpstr>What is a Service?</vt:lpstr>
      <vt:lpstr>What is "Cloud"?</vt:lpstr>
      <vt:lpstr>What is Cloud?</vt:lpstr>
      <vt:lpstr>Cloud Computing Models</vt:lpstr>
      <vt:lpstr>Web Technologies Basics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Telerik Academy</dc:creator>
  <cp:lastModifiedBy>Nikolay Kostov</cp:lastModifiedBy>
  <cp:revision>42</cp:revision>
  <dcterms:created xsi:type="dcterms:W3CDTF">2014-03-11T15:12:50Z</dcterms:created>
  <dcterms:modified xsi:type="dcterms:W3CDTF">2015-04-14T11:51:06Z</dcterms:modified>
</cp:coreProperties>
</file>