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7"/>
  </p:notesMasterIdLst>
  <p:handoutMasterIdLst>
    <p:handoutMasterId r:id="rId38"/>
  </p:handoutMasterIdLst>
  <p:sldIdLst>
    <p:sldId id="320" r:id="rId2"/>
    <p:sldId id="378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6" r:id="rId28"/>
    <p:sldId id="379" r:id="rId29"/>
    <p:sldId id="408" r:id="rId30"/>
    <p:sldId id="410" r:id="rId31"/>
    <p:sldId id="411" r:id="rId32"/>
    <p:sldId id="412" r:id="rId33"/>
    <p:sldId id="407" r:id="rId34"/>
    <p:sldId id="376" r:id="rId35"/>
    <p:sldId id="333" r:id="rId36"/>
  </p:sldIdLst>
  <p:sldSz cx="9144000" cy="6858000" type="screen4x3"/>
  <p:notesSz cx="6881813" cy="92964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7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</a:t>
            </a:r>
            <a:r>
              <a:rPr lang="en-US" baseline="0" smtClean="0"/>
              <a:t>the 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7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86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8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7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8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7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9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49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8cw818w8.aspx" TargetMode="External"/><Relationship Id="rId2" Type="http://schemas.openxmlformats.org/officeDocument/2006/relationships/hyperlink" Target="http://msdn.microsoft.com/en-us/library/2d6dt3kf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3zw4z1ys.aspx" TargetMode="External"/><Relationship Id="rId4" Type="http://schemas.openxmlformats.org/officeDocument/2006/relationships/hyperlink" Target="http://msdn.microsoft.com/en-us/library/4dcfdeds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5ast78ax.aspx" TargetMode="External"/><Relationship Id="rId3" Type="http://schemas.openxmlformats.org/officeDocument/2006/relationships/hyperlink" Target="http://msdn.microsoft.com/en-us/library/f8hahtxf.aspx" TargetMode="External"/><Relationship Id="rId7" Type="http://schemas.openxmlformats.org/officeDocument/2006/relationships/hyperlink" Target="http://msdn.microsoft.com/en-us/library/w1htk11d.aspx" TargetMode="External"/><Relationship Id="rId2" Type="http://schemas.openxmlformats.org/officeDocument/2006/relationships/hyperlink" Target="http://msdn.microsoft.com/en-us/library/te6h7cx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cc837134.aspx" TargetMode="External"/><Relationship Id="rId5" Type="http://schemas.openxmlformats.org/officeDocument/2006/relationships/hyperlink" Target="http://msdn.microsoft.com/en-us/library/xhd7ehkk.aspx" TargetMode="External"/><Relationship Id="rId4" Type="http://schemas.openxmlformats.org/officeDocument/2006/relationships/hyperlink" Target="http://msdn.microsoft.com/en-us/library/acd0tfbe.asp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oodruff.us/shfbdocs/" TargetMode="External"/><Relationship Id="rId2" Type="http://schemas.openxmlformats.org/officeDocument/2006/relationships/hyperlink" Target="http://sandcastle.codeplex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Documentation and Comments in the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Revealing the Secrets of Self-Documenting Code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272327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www.vuidesign.net/wp-content/images/documentation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05400" y="4551763"/>
            <a:ext cx="3352800" cy="1873529"/>
          </a:xfrm>
          <a:prstGeom prst="roundRect">
            <a:avLst>
              <a:gd name="adj" fmla="val 33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 smtClean="0"/>
              <a:t>Bad Programming Style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90600"/>
            <a:ext cx="8077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meetsCriteria[i]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2; i &lt;= num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 = i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(j &lt;=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meetsCriteria[j]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 = j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(meetsCriteria[i])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Console.WriteLine(i + " meets criteria.");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94761" y="1904177"/>
            <a:ext cx="3177639" cy="896699"/>
          </a:xfrm>
          <a:prstGeom prst="wedgeRoundRectCallout">
            <a:avLst>
              <a:gd name="adj1" fmla="val -79670"/>
              <a:gd name="adj2" fmla="val 1305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Uninformative variable names. Crude layout.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4912" y="1219200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1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Good Programming Style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229293"/>
            <a:ext cx="8382000" cy="5161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isPrime[primeCandidate] = true;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factor = 2; factor &lt; (num / 2); factor++)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factorableNumber = factor + factor;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(factorableNumber &lt;= num)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isPrime[factorableNumber] = false;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factorableNumber = factorableNumber + factor;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(isPrime[primeCandidate])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Console.WriteLine(primeCandidate + " is prime.");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9936" y="15240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3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 that relies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programming style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carry major part of the information intended for the documentation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Self-documenting code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405250"/>
            <a:ext cx="8001000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documentation is the code itself.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5733627"/>
            <a:ext cx="8001000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document bad code, rewrite it!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4347489"/>
            <a:ext cx="8001000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Make the code self-explainable and self-documenting, easy to read and understand.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9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class’s interface present a consistent abstraction?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class’s interface make obvious how you should use the class?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 class well named, and does its name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you treat the class as a black box?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 you reuse instead of repeating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routine’s name describe exactly what the method does?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method perform one well-defined task with minimal dependencies?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type names descriptive enough to help document data declarations?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variables used only for the purpose for which they’re named?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naming conventions distinguish among type names, enumerated types,  named constants, local variables, class variables, and global variables?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data types simple so that they minimize complexity?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related statements grouped together?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09850" y="838200"/>
            <a:ext cx="3886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295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To Comment or Not</a:t>
            </a:r>
            <a:br>
              <a:rPr lang="en-US" dirty="0" smtClean="0"/>
            </a:br>
            <a:r>
              <a:rPr lang="en-US" dirty="0" smtClean="0"/>
              <a:t>to Comment?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248400" cy="914400"/>
          </a:xfrm>
        </p:spPr>
        <p:txBody>
          <a:bodyPr/>
          <a:lstStyle/>
          <a:p>
            <a:r>
              <a:rPr lang="en-US" dirty="0"/>
              <a:t>"Everything the </a:t>
            </a:r>
            <a:r>
              <a:rPr lang="en-US" dirty="0" smtClean="0"/>
              <a:t>Compiler</a:t>
            </a:r>
            <a:br>
              <a:rPr lang="en-US" dirty="0" smtClean="0"/>
            </a:br>
            <a:r>
              <a:rPr lang="en-US" dirty="0" smtClean="0"/>
              <a:t>Needs to Know is </a:t>
            </a:r>
            <a:r>
              <a:rPr lang="en-US" dirty="0"/>
              <a:t>in the </a:t>
            </a:r>
            <a:r>
              <a:rPr lang="en-US" dirty="0" smtClean="0"/>
              <a:t>Code!"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Effective comments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 not repeat the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explain it at a higher level and reveal non-obvious details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best software documentation is the source code itself – keep it clean and readable!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Self-documenting code </a:t>
            </a:r>
            <a:r>
              <a:rPr lang="en-US" dirty="0" smtClean="0"/>
              <a:t>is self-explainable and does not need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design, small well named methods, strong cohesion and loose coupling, simple logic, good variable names, good formatting,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 – Mistakes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r>
              <a:rPr lang="en-US" dirty="0" smtClean="0"/>
              <a:t>Misleading comments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828800"/>
            <a:ext cx="8077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out the sums 1..n for all n from 1 to num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 = 0;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num; i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"Sum = " + sum );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current + previous;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previous = current;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current = sum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55651" y="2362200"/>
            <a:ext cx="2878261" cy="896699"/>
          </a:xfrm>
          <a:prstGeom prst="wedgeRoundRectCallout">
            <a:avLst>
              <a:gd name="adj1" fmla="val -62926"/>
              <a:gd name="adj2" fmla="val 338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problem does this algorithm solve?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93771" y="4321135"/>
            <a:ext cx="3162300" cy="1293971"/>
          </a:xfrm>
          <a:prstGeom prst="wedgeRoundRectCallout">
            <a:avLst>
              <a:gd name="adj1" fmla="val -41953"/>
              <a:gd name="adj2" fmla="val -827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guess that sum is equal to the i</a:t>
            </a:r>
            <a:r>
              <a:rPr lang="en-US" sz="2200" b="1" baseline="300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Fibonacci number?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5971" y="1557156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Effective Comments –</a:t>
            </a:r>
            <a:br>
              <a:rPr lang="en-US" dirty="0" smtClean="0"/>
            </a:br>
            <a:r>
              <a:rPr lang="en-US" dirty="0" smtClean="0"/>
              <a:t> Mistakes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609600"/>
          </a:xfrm>
        </p:spPr>
        <p:txBody>
          <a:bodyPr/>
          <a:lstStyle/>
          <a:p>
            <a:r>
              <a:rPr lang="en-US" dirty="0" smtClean="0"/>
              <a:t>Comments repeating the code: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00" y="2243078"/>
            <a:ext cx="7772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product to "base"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loop from 2 to "num"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 int i = 2; i &lt;= num; i++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multiply "base" by "product"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product = product *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"Product = " + product 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45106" y="2471187"/>
            <a:ext cx="1752600" cy="499428"/>
          </a:xfrm>
          <a:prstGeom prst="wedgeRoundRectCallout">
            <a:avLst>
              <a:gd name="adj1" fmla="val -86021"/>
              <a:gd name="adj2" fmla="val -593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Obviously…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599382" y="3974257"/>
            <a:ext cx="2249218" cy="499428"/>
          </a:xfrm>
          <a:prstGeom prst="wedgeRoundRectCallout">
            <a:avLst>
              <a:gd name="adj1" fmla="val -71065"/>
              <a:gd name="adj2" fmla="val -269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don’t say…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6894" y="1970127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5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Concept of Self-Documenting Code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Bad Comments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Good Programming Style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To Comment or Not to				 Comment?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Key Points commenting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Recommended practices</a:t>
            </a:r>
            <a:endParaRPr lang="bg-BG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C# XML </a:t>
            </a:r>
            <a:r>
              <a:rPr lang="en-US" dirty="0" smtClean="0"/>
              <a:t>Documentation</a:t>
            </a:r>
            <a:br>
              <a:rPr lang="en-US" dirty="0" smtClean="0"/>
            </a:br>
            <a:r>
              <a:rPr lang="en-US" dirty="0" smtClean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2438400"/>
            <a:ext cx="3060348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91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Effective Comments –</a:t>
            </a:r>
            <a:br>
              <a:rPr lang="en-US" dirty="0" smtClean="0"/>
            </a:br>
            <a:r>
              <a:rPr lang="en-US" dirty="0" smtClean="0"/>
              <a:t> Mistakes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Poor coding style: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Do not comment bad code,</a:t>
            </a:r>
            <a:br>
              <a:rPr lang="en-US" dirty="0" smtClean="0"/>
            </a:br>
            <a:r>
              <a:rPr lang="en-US" dirty="0" smtClean="0"/>
              <a:t>rewrite 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931075"/>
            <a:ext cx="7924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compute the square root of Num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Newton-Raphson approximation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num / 2;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(abs(r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(num/r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TOLERANCE)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pt-BR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 = 0.5 * 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(num/r) 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 = " + r );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code, malicio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68" y="4335566"/>
            <a:ext cx="2300266" cy="23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3622" y="1694329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066800"/>
          </a:xfrm>
        </p:spPr>
        <p:txBody>
          <a:bodyPr/>
          <a:lstStyle/>
          <a:p>
            <a:r>
              <a:rPr lang="en-US" dirty="0" smtClean="0"/>
              <a:t>Use commenting styles that don’t break down or discourage modification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685871"/>
            <a:ext cx="8077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Variable    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Meaning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--------   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-------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xPos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X coordinate position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yPos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Y coordinate position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zPos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..............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coordinate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 (in meters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radius ............ The radius of the sphere where the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battle ship is located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distance .......... The distance from the start position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(in meters)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5448300"/>
            <a:ext cx="86868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 comments are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unmaintainable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</a:endParaRP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195891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2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06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Comment the code intent, not implementation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362200"/>
            <a:ext cx="8229600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char by char to find the command-word terminator ($)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= false;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maxLen = inputString.Length;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(!done &amp;&amp; (i &lt; maxLen))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(inputString[i] == '$')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done = true;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i++;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48768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0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609600"/>
          </a:xfrm>
        </p:spPr>
        <p:txBody>
          <a:bodyPr/>
          <a:lstStyle/>
          <a:p>
            <a:r>
              <a:rPr lang="en-US" sz="3000" dirty="0" smtClean="0"/>
              <a:t>Focus your documentation efforts on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5900" y="1948299"/>
            <a:ext cx="81534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the command-word terminator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foundTheTerminator = false;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maxCommandLength = inputString.Length();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= 0;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(!foundTheTerminator &amp;&amp;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(testCharPosition &lt; maxCommandLength))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(inputString[testCharPosition] == COMMAND_WORD_TERMINATOR)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foundTheTerminator = true;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terminatorPosition = testCharPosition;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testCharPosition = testCharPosition + 1;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50292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53953" y="2164483"/>
            <a:ext cx="2617694" cy="896699"/>
          </a:xfrm>
          <a:prstGeom prst="wedgeRoundRectCallout">
            <a:avLst>
              <a:gd name="adj1" fmla="val -69689"/>
              <a:gd name="adj2" fmla="val -315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Better code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anose="05000000000000000000" pitchFamily="2" charset="2"/>
              </a:rPr>
              <a:t> less comments</a:t>
            </a:r>
            <a:endParaRPr lang="en-US" sz="22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66800"/>
          </a:xfrm>
        </p:spPr>
        <p:txBody>
          <a:bodyPr/>
          <a:lstStyle/>
          <a:p>
            <a:r>
              <a:rPr lang="en-US" dirty="0" smtClean="0"/>
              <a:t>Focus paragraph comments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why</a:t>
            </a:r>
            <a:r>
              <a:rPr lang="en-US" dirty="0" smtClean="0"/>
              <a:t> rather than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50275"/>
            <a:ext cx="7924800" cy="1363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Establish a new account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(accountType == AccountType.NewAccount) 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62400"/>
            <a:ext cx="8686800" cy="2667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comments to prepare the reader for what is to follow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Avoid abbreviations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2927209"/>
            <a:ext cx="838200" cy="838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019800" y="4757447"/>
            <a:ext cx="2286000" cy="1661984"/>
            <a:chOff x="5715000" y="4757447"/>
            <a:chExt cx="2286000" cy="1661984"/>
          </a:xfrm>
        </p:grpSpPr>
        <p:pic>
          <p:nvPicPr>
            <p:cNvPr id="2050" name="Picture 2" descr="http://yoursocialmove.com/wp-content/uploads/2011/10/110117-acronyms1-e131965696347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757447"/>
              <a:ext cx="2286000" cy="1661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pprove, block, cancel, delete, reject icon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00" y="5103249"/>
              <a:ext cx="1295400" cy="129540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93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Guidelines for Effective Comments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371600"/>
            <a:ext cx="8534400" cy="5257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anything that gets around an error or an undocumented feature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E.g.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workaround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bug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#3712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Justify violations of good programming style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comment tricky code – rewrite it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 built-in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features for commenting</a:t>
            </a:r>
            <a:endParaRPr kumimoji="0" lang="bg-BG" sz="3200" b="1" i="0" u="none" strike="noStrike" kern="1200" cap="none" spc="0" normalizeH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XML comments</a:t>
            </a:r>
            <a:r>
              <a:rPr kumimoji="0" lang="bg-BG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C#</a:t>
            </a:r>
            <a:endParaRPr kumimoji="0" lang="bg-BG" sz="3200" b="1" i="0" u="none" strike="noStrike" kern="1200" cap="none" spc="0" normalizeH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JavaDoc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in Java, …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General Guidelines for Higher Level Documentation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295400"/>
            <a:ext cx="8686800" cy="5257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the design approach to the class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limitations, usage assumptions, and so on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the class interface (public methods / properties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events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/ constructors)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document implementation details in the class interface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 the purpose and contents of each file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the file a name related to its contents 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29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32429"/>
            <a:ext cx="7924800" cy="1621343"/>
          </a:xfrm>
        </p:spPr>
        <p:txBody>
          <a:bodyPr/>
          <a:lstStyle/>
          <a:p>
            <a:r>
              <a:rPr lang="en-US" dirty="0"/>
              <a:t>C# XML Documentation Comments</a:t>
            </a:r>
          </a:p>
        </p:txBody>
      </p:sp>
      <p:pic>
        <p:nvPicPr>
          <p:cNvPr id="3076" name="Picture 4" descr="http://blog.adminitrack.com/wp-content/uploads/docum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4372082" cy="2905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2.bp.blogspot.com/-Qw82z0x2xVs/URYyPwh3YCI/AAAAAAAAAVc/HPdLVaoJ674/s1600/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970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2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715000"/>
          </a:xfrm>
        </p:spPr>
        <p:txBody>
          <a:bodyPr/>
          <a:lstStyle/>
          <a:p>
            <a:r>
              <a:rPr lang="en-US" dirty="0" smtClean="0"/>
              <a:t>In C</a:t>
            </a:r>
            <a:r>
              <a:rPr lang="en-US" dirty="0"/>
              <a:t># you can </a:t>
            </a:r>
            <a:r>
              <a:rPr lang="en-US" dirty="0" smtClean="0"/>
              <a:t>document the code by XML </a:t>
            </a:r>
            <a:r>
              <a:rPr lang="en-US" dirty="0"/>
              <a:t>tags in special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Directly in </a:t>
            </a:r>
            <a:r>
              <a:rPr lang="en-US" dirty="0"/>
              <a:t>the source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XML doc comments are 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included in the compiled assembly and </a:t>
            </a:r>
            <a:r>
              <a:rPr lang="en-US" dirty="0" smtClean="0"/>
              <a:t>not </a:t>
            </a:r>
            <a:r>
              <a:rPr lang="en-US" dirty="0"/>
              <a:t>accessible through reflection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429000"/>
            <a:ext cx="7924800" cy="1118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performs an important function.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 { }</a:t>
            </a:r>
          </a:p>
        </p:txBody>
      </p:sp>
    </p:spTree>
    <p:extLst>
      <p:ext uri="{BB962C8B-B14F-4D97-AF65-F5344CB8AC3E}">
        <p14:creationId xmlns:p14="http://schemas.microsoft.com/office/powerpoint/2010/main" val="42504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&lt;summary</a:t>
            </a:r>
            <a:r>
              <a:rPr lang="en-US" dirty="0" smtClean="0">
                <a:hlinkClick r:id="rId2"/>
              </a:rPr>
              <a:t>&gt;</a:t>
            </a:r>
            <a:endParaRPr lang="en-US" dirty="0" smtClean="0"/>
          </a:p>
          <a:p>
            <a:pPr lvl="1"/>
            <a:r>
              <a:rPr lang="en-US" dirty="0"/>
              <a:t>A summary of the </a:t>
            </a:r>
            <a:r>
              <a:rPr lang="en-US" dirty="0" smtClean="0"/>
              <a:t>class / method / object</a:t>
            </a:r>
          </a:p>
          <a:p>
            <a:r>
              <a:rPr lang="en-US" noProof="1" smtClean="0">
                <a:hlinkClick r:id="rId3"/>
              </a:rPr>
              <a:t>&lt;param&gt;</a:t>
            </a:r>
            <a:endParaRPr lang="en-US" noProof="1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Describes </a:t>
            </a:r>
            <a:r>
              <a:rPr lang="en-US" dirty="0"/>
              <a:t>one of the parameters for </a:t>
            </a:r>
            <a:r>
              <a:rPr lang="en-US" dirty="0" smtClean="0"/>
              <a:t>a method</a:t>
            </a:r>
          </a:p>
          <a:p>
            <a:r>
              <a:rPr lang="en-US" dirty="0">
                <a:hlinkClick r:id="rId4"/>
              </a:rPr>
              <a:t>&lt;returns&gt;</a:t>
            </a:r>
            <a:endParaRPr lang="en-US" dirty="0"/>
          </a:p>
          <a:p>
            <a:pPr lvl="1"/>
            <a:r>
              <a:rPr lang="en-US" dirty="0"/>
              <a:t>A description of the </a:t>
            </a:r>
            <a:r>
              <a:rPr lang="en-US" dirty="0" smtClean="0"/>
              <a:t>returned value</a:t>
            </a:r>
          </a:p>
          <a:p>
            <a:r>
              <a:rPr lang="en-US" dirty="0" smtClean="0">
                <a:hlinkClick r:id="rId5"/>
              </a:rPr>
              <a:t>&lt;remarks&gt;</a:t>
            </a:r>
            <a:endParaRPr lang="en-US" dirty="0" smtClean="0"/>
          </a:p>
          <a:p>
            <a:pPr lvl="1"/>
            <a:r>
              <a:rPr lang="en-US" dirty="0" smtClean="0"/>
              <a:t>Additional information (remarks)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819400"/>
            <a:ext cx="7086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&lt;param name="name"&gt;description&lt;/param&gt;</a:t>
            </a:r>
          </a:p>
        </p:txBody>
      </p:sp>
    </p:spTree>
    <p:extLst>
      <p:ext uri="{BB962C8B-B14F-4D97-AF65-F5344CB8AC3E}">
        <p14:creationId xmlns:p14="http://schemas.microsoft.com/office/powerpoint/2010/main" val="42329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09850" y="1066800"/>
            <a:ext cx="3886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14800"/>
            <a:ext cx="8229600" cy="1295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Comments and Code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562600"/>
            <a:ext cx="8382000" cy="609600"/>
          </a:xfrm>
        </p:spPr>
        <p:txBody>
          <a:bodyPr/>
          <a:lstStyle/>
          <a:p>
            <a:r>
              <a:rPr lang="en-US" dirty="0" smtClean="0"/>
              <a:t>The Concept of Self-Documenting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&lt;c&gt;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&lt;code&gt;</a:t>
            </a:r>
            <a:endParaRPr lang="en-US" dirty="0" smtClean="0"/>
          </a:p>
          <a:p>
            <a:pPr lvl="1"/>
            <a:r>
              <a:rPr lang="en-US" dirty="0" smtClean="0"/>
              <a:t>Gives </a:t>
            </a:r>
            <a:r>
              <a:rPr lang="en-US" dirty="0"/>
              <a:t>you a way to indicate </a:t>
            </a:r>
            <a:r>
              <a:rPr lang="en-US" dirty="0" smtClean="0"/>
              <a:t>code</a:t>
            </a:r>
          </a:p>
          <a:p>
            <a:r>
              <a:rPr lang="en-US" dirty="0" smtClean="0">
                <a:hlinkClick r:id="rId4"/>
              </a:rPr>
              <a:t>&lt;see&gt;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&lt;</a:t>
            </a:r>
            <a:r>
              <a:rPr lang="en-US" noProof="1" smtClean="0">
                <a:hlinkClick r:id="rId5"/>
              </a:rPr>
              <a:t>seealso</a:t>
            </a:r>
            <a:r>
              <a:rPr lang="en-US" dirty="0" smtClean="0">
                <a:hlinkClick r:id="rId5"/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cref</a:t>
            </a:r>
            <a:endParaRPr lang="en-US" dirty="0" smtClean="0"/>
          </a:p>
          <a:p>
            <a:pPr lvl="1"/>
            <a:r>
              <a:rPr lang="en-US" dirty="0" smtClean="0"/>
              <a:t>Code reference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7"/>
              </a:rPr>
              <a:t>&lt;exception&gt;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Lets </a:t>
            </a:r>
            <a:r>
              <a:rPr lang="en-US" dirty="0"/>
              <a:t>you specify which exceptions can be thrown</a:t>
            </a:r>
            <a:endParaRPr lang="en-US" dirty="0" smtClean="0"/>
          </a:p>
          <a:p>
            <a:r>
              <a:rPr lang="en-US" dirty="0" smtClean="0"/>
              <a:t>All tags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http://msdn.microsoft.com/en-us/library/5ast78ax.aspx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17025" y="2940192"/>
            <a:ext cx="4953000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&lt;seealso cref="TestClass.Main"/&gt;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599" y="4199967"/>
            <a:ext cx="7579425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fr-FR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&lt;exception cref="type"&gt;description&lt;/exception&gt;</a:t>
            </a:r>
          </a:p>
        </p:txBody>
      </p:sp>
    </p:spTree>
    <p:extLst>
      <p:ext uri="{BB962C8B-B14F-4D97-AF65-F5344CB8AC3E}">
        <p14:creationId xmlns:p14="http://schemas.microsoft.com/office/powerpoint/2010/main" val="2532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Documentation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424" y="1128503"/>
            <a:ext cx="7924800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&lt;summary&gt;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GetZero method.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Always returns zero.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&lt;/summary&gt;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&lt;example&gt;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sample shows how to call the &lt;see cref="GetZero"/&gt; method.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&lt;code&gt;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TestClass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GetZero();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&lt;/code&gt;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&lt;/example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GetZero()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7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will use the XML documentation for autocomplete</a:t>
            </a:r>
          </a:p>
          <a:p>
            <a:pPr lvl="1"/>
            <a:r>
              <a:rPr lang="en-US" dirty="0" smtClean="0"/>
              <a:t>Automatically, just use XML docs</a:t>
            </a:r>
          </a:p>
          <a:p>
            <a:r>
              <a:rPr lang="en-US" dirty="0" smtClean="0"/>
              <a:t>Compiling the XML documentation:</a:t>
            </a:r>
          </a:p>
          <a:p>
            <a:pPr lvl="1"/>
            <a:r>
              <a:rPr lang="en-US" dirty="0" smtClean="0"/>
              <a:t>Compile </a:t>
            </a:r>
            <a:r>
              <a:rPr lang="en-US" dirty="0"/>
              <a:t>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/doc </a:t>
            </a:r>
            <a:r>
              <a:rPr lang="en-US" dirty="0"/>
              <a:t>the </a:t>
            </a:r>
            <a:r>
              <a:rPr lang="en-US" dirty="0" smtClean="0"/>
              <a:t>to extract the XML doc into an external XML file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Sandcastle</a:t>
            </a:r>
            <a:r>
              <a:rPr lang="en-US" dirty="0" smtClean="0"/>
              <a:t> or other tool to generate CHM / PDF / HTML / other MSDN-style documentation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>
                <a:hlinkClick r:id="rId3"/>
              </a:rPr>
              <a:t>http://www.ewoodruff.us/shfbdocs/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1447800"/>
          </a:xfrm>
        </p:spPr>
        <p:txBody>
          <a:bodyPr/>
          <a:lstStyle/>
          <a:p>
            <a:r>
              <a:rPr lang="en-US" dirty="0" smtClean="0"/>
              <a:t>Demo: C# XML Documentation Comments</a:t>
            </a:r>
            <a:endParaRPr lang="en-US" dirty="0"/>
          </a:p>
        </p:txBody>
      </p:sp>
      <p:pic>
        <p:nvPicPr>
          <p:cNvPr id="1026" name="Picture 2" descr="http://1.bp.blogspot.com/-WDaDuF-55Ts/UEeR4724BXI/AAAAAAAAA-A/yEgGwYCJ-3w/s1600/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152524"/>
            <a:ext cx="3790950" cy="273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61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Code Documentation and Comments in the Program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800" dirty="0" smtClean="0"/>
              <a:t>What is Project Documentation?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documents and information</a:t>
            </a:r>
          </a:p>
          <a:p>
            <a:pPr lvl="1"/>
            <a:r>
              <a:rPr lang="en-US" dirty="0" smtClean="0"/>
              <a:t>Both inside the source-code and outside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documentation</a:t>
            </a:r>
          </a:p>
          <a:p>
            <a:pPr lvl="1"/>
            <a:r>
              <a:rPr lang="en-US" dirty="0" smtClean="0"/>
              <a:t>At a higher level compared to the code</a:t>
            </a:r>
          </a:p>
          <a:p>
            <a:pPr lvl="1"/>
            <a:r>
              <a:rPr lang="en-US" dirty="0" smtClean="0"/>
              <a:t>Problem definition, requirements</a:t>
            </a:r>
            <a:r>
              <a:rPr lang="en-US" dirty="0"/>
              <a:t>, </a:t>
            </a:r>
            <a:r>
              <a:rPr lang="en-US" dirty="0" smtClean="0"/>
              <a:t>architecture, design, project plans, test plans. etc.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documentation</a:t>
            </a:r>
          </a:p>
          <a:p>
            <a:pPr lvl="1"/>
            <a:r>
              <a:rPr lang="en-US" dirty="0" smtClean="0"/>
              <a:t>Lower-level – explains a class,</a:t>
            </a:r>
            <a:br>
              <a:rPr lang="en-US" dirty="0" smtClean="0"/>
            </a:br>
            <a:r>
              <a:rPr lang="en-US" dirty="0" smtClean="0"/>
              <a:t>method or a piece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 descr="documentation, produ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43" y="4539343"/>
            <a:ext cx="1937657" cy="19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3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contributor to code-level documentation</a:t>
            </a:r>
          </a:p>
          <a:p>
            <a:pPr lvl="1"/>
            <a:r>
              <a:rPr lang="en-US" dirty="0" smtClean="0"/>
              <a:t>The program structure</a:t>
            </a:r>
          </a:p>
          <a:p>
            <a:pPr lvl="1"/>
            <a:r>
              <a:rPr lang="en-US" dirty="0" smtClean="0"/>
              <a:t>Straight-forward, easy-to-read and easily understandable code</a:t>
            </a:r>
          </a:p>
          <a:p>
            <a:pPr lvl="1"/>
            <a:r>
              <a:rPr lang="en-US" dirty="0" smtClean="0"/>
              <a:t>Good naming approach</a:t>
            </a:r>
          </a:p>
          <a:p>
            <a:pPr lvl="1"/>
            <a:r>
              <a:rPr lang="en-US" dirty="0" smtClean="0"/>
              <a:t>Clear layout and formatting</a:t>
            </a:r>
          </a:p>
          <a:p>
            <a:pPr lvl="1"/>
            <a:r>
              <a:rPr lang="en-US" dirty="0" smtClean="0"/>
              <a:t>Clear abstractions</a:t>
            </a:r>
          </a:p>
          <a:p>
            <a:pPr lvl="1"/>
            <a:r>
              <a:rPr lang="en-US" dirty="0" smtClean="0"/>
              <a:t>Minimized complexity</a:t>
            </a:r>
          </a:p>
          <a:p>
            <a:pPr lvl="1"/>
            <a:r>
              <a:rPr lang="en-US" dirty="0"/>
              <a:t>Loose coupling and strong </a:t>
            </a:r>
            <a:r>
              <a:rPr lang="en-US" dirty="0" smtClean="0"/>
              <a:t>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screen, style, styling, wallpaper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1" b="10811"/>
          <a:stretch/>
        </p:blipFill>
        <p:spPr bwMode="auto">
          <a:xfrm>
            <a:off x="5791200" y="3276599"/>
            <a:ext cx="28194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997089"/>
            <a:ext cx="83820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new list of 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Perform a loop from start to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Declare boolean variable, initially true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bool prime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Perform loop from 2 to sqrt(num)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div = 2; div &lt;= Math.Sqrt(num); div++)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Check if div divides num with no remainder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(num % div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We found a divider -&gt; the number is not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prime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Exit from the loop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7390" y="61722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5882" y="1206873"/>
            <a:ext cx="1367118" cy="136711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</a:t>
            </a:r>
            <a:r>
              <a:rPr lang="en-US" smtClean="0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90600"/>
            <a:ext cx="8077200" cy="4021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Continue with the next loop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Check if the number is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(prime)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Add the number to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Return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143000"/>
            <a:ext cx="1367118" cy="136711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97321"/>
            <a:ext cx="8077200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List&lt;int&gt; primesList = new List&lt;int&gt;();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num = start; num &lt;= end; num++)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isPrime = IsPrime(num);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primesList.Add(num);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primesList;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9300" y="577215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4000" y="4191000"/>
            <a:ext cx="3124200" cy="1293971"/>
          </a:xfrm>
          <a:prstGeom prst="wedgeRoundRectCallout">
            <a:avLst>
              <a:gd name="adj1" fmla="val -83854"/>
              <a:gd name="adj2" fmla="val -8673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code does not need comments. It is self-explaining.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1018" y="21336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8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95400"/>
            <a:ext cx="8077200" cy="5165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IsPrime(int num)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isPrime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maxDivider = Math.Sqrt(num);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div = 2; div &lt;= maxDivider; div++)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% div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We found a divider -&gt; the number is not prime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isPrime = false;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isPrime;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038600" y="3065701"/>
            <a:ext cx="4648200" cy="896699"/>
          </a:xfrm>
          <a:prstGeom prst="wedgeRoundRectCallout">
            <a:avLst>
              <a:gd name="adj1" fmla="val -58952"/>
              <a:gd name="adj2" fmla="val -279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methods have good name and are easy to read and understand.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29000" y="4818301"/>
            <a:ext cx="4648200" cy="896699"/>
          </a:xfrm>
          <a:prstGeom prst="wedgeRoundRectCallout">
            <a:avLst>
              <a:gd name="adj1" fmla="val -39601"/>
              <a:gd name="adj2" fmla="val -950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comment explain non-obvious details. It does not repeat the code.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1511079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0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2031</TotalTime>
  <Words>2106</Words>
  <Application>Microsoft Office PowerPoint</Application>
  <PresentationFormat>On-screen Show (4:3)</PresentationFormat>
  <Paragraphs>408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Code Documentation and Comments in the Program</vt:lpstr>
      <vt:lpstr>Table of Contents</vt:lpstr>
      <vt:lpstr>Comments and Code Documentation</vt:lpstr>
      <vt:lpstr>What is Project Documentation?</vt:lpstr>
      <vt:lpstr>Programming Style</vt:lpstr>
      <vt:lpstr>Bad Comments – Example</vt:lpstr>
      <vt:lpstr>Bad Comments – Example (2)</vt:lpstr>
      <vt:lpstr>Self-Documenting Code – Example</vt:lpstr>
      <vt:lpstr>Self-Documenting Code – Example (2)</vt:lpstr>
      <vt:lpstr>Bad Programming Style – Example</vt:lpstr>
      <vt:lpstr>Good Programming Style – Example</vt:lpstr>
      <vt:lpstr>Self-Documenting Code</vt:lpstr>
      <vt:lpstr>Self-Documenting Code Checklist</vt:lpstr>
      <vt:lpstr>Self-Documenting Code Checklist (2)</vt:lpstr>
      <vt:lpstr>Self-Documenting Code Checklist (3)</vt:lpstr>
      <vt:lpstr>To Comment or Not to Comment?</vt:lpstr>
      <vt:lpstr>Effective Comments</vt:lpstr>
      <vt:lpstr>Effective Comments – Mistakes</vt:lpstr>
      <vt:lpstr>Effective Comments –  Mistakes (2)</vt:lpstr>
      <vt:lpstr>Effective Comments –  Mistakes (3)</vt:lpstr>
      <vt:lpstr>Key Points for Effective Comments</vt:lpstr>
      <vt:lpstr>Key Points for Effective Comments (2)</vt:lpstr>
      <vt:lpstr>Key Points for Effective Comments (3)</vt:lpstr>
      <vt:lpstr>Key Points for Effective Comments (4)</vt:lpstr>
      <vt:lpstr>Guidelines for Effective Comments (5)</vt:lpstr>
      <vt:lpstr>General Guidelines for Higher Level Documentation </vt:lpstr>
      <vt:lpstr>C# XML Documentation Comments</vt:lpstr>
      <vt:lpstr>C# XML Documentation</vt:lpstr>
      <vt:lpstr>XML Documentation Tags</vt:lpstr>
      <vt:lpstr>XML Documentation Tags (2)</vt:lpstr>
      <vt:lpstr>XML Documentation Example</vt:lpstr>
      <vt:lpstr>C# XML Documentation</vt:lpstr>
      <vt:lpstr>Demo: C# XML Documentation Comments</vt:lpstr>
      <vt:lpstr>Code Documentation and Comments in the Program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Documentation and Comments</dc:title>
  <dc:subject>Telerik Software Academy</dc:subject>
  <dc:creator>Svetlin Nakov</dc:creator>
  <cp:keywords>code, quality code, C#, JS, course</cp:keywords>
  <cp:lastModifiedBy>Nikolay Kostov</cp:lastModifiedBy>
  <cp:revision>612</cp:revision>
  <dcterms:created xsi:type="dcterms:W3CDTF">2007-12-08T16:03:35Z</dcterms:created>
  <dcterms:modified xsi:type="dcterms:W3CDTF">2015-06-24T13:23:16Z</dcterms:modified>
  <cp:category>software engineering</cp:category>
</cp:coreProperties>
</file>