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51"/>
  </p:notesMasterIdLst>
  <p:handoutMasterIdLst>
    <p:handoutMasterId r:id="rId52"/>
  </p:handoutMasterIdLst>
  <p:sldIdLst>
    <p:sldId id="459" r:id="rId2"/>
    <p:sldId id="404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4" r:id="rId12"/>
    <p:sldId id="415" r:id="rId13"/>
    <p:sldId id="418" r:id="rId14"/>
    <p:sldId id="419" r:id="rId15"/>
    <p:sldId id="420" r:id="rId16"/>
    <p:sldId id="421" r:id="rId17"/>
    <p:sldId id="423" r:id="rId18"/>
    <p:sldId id="424" r:id="rId19"/>
    <p:sldId id="425" r:id="rId20"/>
    <p:sldId id="426" r:id="rId21"/>
    <p:sldId id="427" r:id="rId22"/>
    <p:sldId id="461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60" r:id="rId49"/>
    <p:sldId id="333" r:id="rId50"/>
  </p:sldIdLst>
  <p:sldSz cx="9144000" cy="6858000" type="screen4x3"/>
  <p:notesSz cx="6881813" cy="9296400"/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4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604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60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93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594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198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msdn.microsoft.com/en-us/library/36b93480.aspx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://loneranger2008.files.wordpress.com/2008/05/lightning-gallery-18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20A2F"/>
              </a:clrFrom>
              <a:clrTo>
                <a:srgbClr val="020A2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8800" y="76200"/>
            <a:ext cx="7239000" cy="2057400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13" name="Picture 2" descr="http://www.med.miami.edu/med/images/Guidelin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24259"/>
            <a:ext cx="4267200" cy="1876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Naming Identifiers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Naming Variables, Methods, Classes, Etc.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620" y="166557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>
            <a:hlinkClick r:id="rId5"/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800" y="984638"/>
            <a:ext cx="1045253" cy="996562"/>
          </a:xfrm>
          <a:prstGeom prst="rect">
            <a:avLst/>
          </a:prstGeom>
        </p:spPr>
      </p:pic>
      <p:sp>
        <p:nvSpPr>
          <p:cNvPr id="15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High-Quality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800" dirty="0" smtClean="0"/>
              <a:t>Naming Classes and Structures</a:t>
            </a:r>
            <a:br>
              <a:rPr lang="en-US" sz="3800" dirty="0" smtClean="0"/>
            </a:br>
            <a:r>
              <a:rPr lang="en-US" sz="3800" dirty="0" smtClean="0"/>
              <a:t>in C#, </a:t>
            </a:r>
            <a:r>
              <a:rPr lang="en-US" sz="3800" dirty="0"/>
              <a:t>JavaScript, C</a:t>
            </a:r>
            <a:r>
              <a:rPr lang="en-US" sz="3800" dirty="0" smtClean="0"/>
              <a:t>++ and </a:t>
            </a:r>
            <a:r>
              <a:rPr lang="en-US" sz="3800" dirty="0"/>
              <a:t>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6350"/>
            <a:ext cx="8686800" cy="5429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the following formats: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[Noun]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[Adjective] + [Noun]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BinaryTreeNode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MathUtils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CheckBox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Calendar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FindUsers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ExtremlyFast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Optimize</a:t>
            </a:r>
            <a:r>
              <a:rPr lang="en-US" sz="2400" noProof="1"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Check</a:t>
            </a:r>
            <a:r>
              <a:rPr lang="en-US" sz="2400" noProof="1">
                <a:cs typeface="Consolas" pitchFamily="49" charset="0"/>
              </a:rPr>
              <a:t>, </a:t>
            </a:r>
            <a:r>
              <a:rPr lang="en-US" sz="2400" noProof="1" smtClean="0"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FastFindInDatabase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62820" name="Picture 4" descr="http://storage.baseclass.net/images/uml_stoc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43050"/>
            <a:ext cx="2514600" cy="1885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1799" y="3581400"/>
            <a:ext cx="671201" cy="67120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0" y="5562600"/>
            <a:ext cx="646152" cy="64615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8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Interfaces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Following formats are acceptable: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' + [Verb] +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able</a:t>
            </a:r>
            <a:r>
              <a:rPr lang="en-US" dirty="0" smtClean="0"/>
              <a:t>'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' + [Noun],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' + [Adjective] + [Noun]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IFormattable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IDataReader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IList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IHttpModule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ICommandExecutor</a:t>
            </a:r>
          </a:p>
          <a:p>
            <a:r>
              <a:rPr lang="en-US" dirty="0" smtClean="0"/>
              <a:t>Incorrect examples:</a:t>
            </a:r>
          </a:p>
          <a:p>
            <a:pPr lvl="1"/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iFindUsers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IFast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IMemoryOptimize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Optimizer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FastFindInDatabase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CheckBox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61794" name="Picture 2" descr="http://www.rowtroniq.co.za/intervalinterfac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143000"/>
            <a:ext cx="1182511" cy="1149401"/>
          </a:xfrm>
          <a:prstGeom prst="roundRect">
            <a:avLst>
              <a:gd name="adj" fmla="val 274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3499" y="2895601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5844" y="46957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Interfaces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Following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[Verb] +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able</a:t>
            </a:r>
            <a:r>
              <a:rPr lang="en-US" dirty="0" smtClean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[Noun], [Adjective] + [Noun]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Serializable</a:t>
            </a:r>
            <a:r>
              <a:rPr lang="en-US" noProof="1" smtClean="0"/>
              <a:t> 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Enumerable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Comparable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Runnable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CharSequence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OutputStream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FindUsers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Inumber</a:t>
            </a:r>
            <a:r>
              <a:rPr lang="en-US" sz="2800" noProof="1" smtClean="0"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OPTIMIZER</a:t>
            </a:r>
            <a:r>
              <a:rPr lang="en-US" sz="2800" noProof="1">
                <a:cs typeface="Consolas" pitchFamily="49" charset="0"/>
              </a:rPr>
              <a:t>,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IMemoryOptimize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FastFindInDatabase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 descr="http://www.cardiocommand.com/images/products/cardiology/0406-0_InterfaceCab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10" y="1752600"/>
            <a:ext cx="1921990" cy="1422272"/>
          </a:xfrm>
          <a:prstGeom prst="roundRect">
            <a:avLst>
              <a:gd name="adj" fmla="val 274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1" y="28194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400" y="45720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8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Enumerations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[Noun] or [Verb] or [Adjective]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the same style for all members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Day {Monday,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Tuesday,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Wednesday,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AppState {Running,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Finished,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r>
              <a:rPr lang="en-US" sz="2800" noProof="1" smtClean="0"/>
              <a:t>, 	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WindowState {Normal,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Maximized,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 Color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{red,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green,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blue,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white}</a:t>
            </a:r>
            <a:r>
              <a:rPr lang="en-US" sz="2800" noProof="1" smtClean="0"/>
              <a:t>,</a:t>
            </a:r>
            <a:br>
              <a:rPr lang="en-US" sz="2800" noProof="1" smtClean="0"/>
            </a:b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 PAGE_FORMAT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{A4,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A5,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A3,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LEGAL,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endParaRPr lang="en-US" sz="2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60769" name="Picture 1" descr="C:\Trash\nature-small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90600"/>
            <a:ext cx="1981200" cy="1584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1" y="27432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52578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7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</a:t>
            </a:r>
            <a:r>
              <a:rPr lang="en-US" dirty="0"/>
              <a:t> Enumerations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[Noun] or [Verb] or [Adjective]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 smtClean="0"/>
              <a:t> for the enumeration		 and 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CAPITALS</a:t>
            </a:r>
            <a:r>
              <a:rPr lang="en-US" dirty="0" smtClean="0"/>
              <a:t> for its members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Suit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{CLUBS,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DIAMONDS,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HEARTS, SPADES}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Color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{RED,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{red,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green,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blue,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white}</a:t>
            </a:r>
            <a:r>
              <a:rPr lang="en-US" sz="2800" noProof="1" smtClean="0"/>
              <a:t>,</a:t>
            </a:r>
            <a:br>
              <a:rPr lang="en-US" sz="2800" noProof="1" smtClean="0"/>
            </a:b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PAGE_FORMAT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{A4,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A5,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A3,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LEGAL,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endParaRPr lang="en-US" sz="2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7106" name="Picture 2" descr="http://www.javalobby.org/articles/ultimate-image/duk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196" y="1143000"/>
            <a:ext cx="1262604" cy="1295400"/>
          </a:xfrm>
          <a:prstGeom prst="roundRect">
            <a:avLst>
              <a:gd name="adj" fmla="val 365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1" y="35339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3700" y="52865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Naming Special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Attributes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 smtClean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WebServiceAttribute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WebService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Collection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StringsCollection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ListOfStrings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59746" name="Picture 2" descr="http://architecture.myninjaplease.com/wp-content/uploads/2007/01/strange-homes-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1800" y="1371600"/>
            <a:ext cx="19812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56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Naming Special Classes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dirty="0" smtClean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informative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FileNotFoundException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FileNotFoundError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Delegate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dirty="0" smtClean="0"/>
              <a:t>' or '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dirty="0" smtClean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DownloadFinishedDelegate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WakeUpNotification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58721" name="Picture 1" descr="C:\Trash\exception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1231075"/>
            <a:ext cx="1803400" cy="1352550"/>
          </a:xfrm>
          <a:prstGeom prst="roundRect">
            <a:avLst>
              <a:gd name="adj" fmla="val 9998"/>
            </a:avLst>
          </a:prstGeom>
          <a:ln>
            <a:solidFill>
              <a:schemeClr val="accent3">
                <a:lumMod val="60000"/>
                <a:lumOff val="40000"/>
                <a:alpha val="5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979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Length of Class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long</a:t>
            </a:r>
            <a:r>
              <a:rPr lang="en-US" dirty="0" smtClean="0"/>
              <a:t> could be the name of a class / struct / interface / </a:t>
            </a:r>
            <a:r>
              <a:rPr lang="en-US" noProof="1" smtClean="0"/>
              <a:t>enum</a:t>
            </a:r>
            <a:r>
              <a:rPr lang="en-US" dirty="0" smtClean="0"/>
              <a:t> / delegate?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name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 long as required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abbreviate the names if this</a:t>
            </a:r>
            <a:br>
              <a:rPr lang="en-US" dirty="0" smtClean="0"/>
            </a:br>
            <a:r>
              <a:rPr lang="en-US" dirty="0" smtClean="0"/>
              <a:t>could make them unclear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Your IDE has autocomplete, right?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FileNotFoundException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CustomerSupportNotificationService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FNFException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CustSuppNotifSrvc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57698" name="Picture 2" descr="http://crb.hu/images/nagyker/szabas/cm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990" y="2819400"/>
            <a:ext cx="1909010" cy="129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34400" y="41247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7343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9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Namespaces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Namespaces naming guidelines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PascalCase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Following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Company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Telerik.WinControls.GridView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US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Telerik_WinControlsGridView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56675" name="Picture 3" descr="C:\Trash\galax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769" y="990600"/>
            <a:ext cx="2301631" cy="1795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602" name="Picture 2" descr="http://adamant.typepad.com/photos/uncategorized/2007/10/21/planet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40000"/>
              </a:clrFrom>
              <a:clrTo>
                <a:srgbClr val="04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352800"/>
            <a:ext cx="1769110" cy="1400174"/>
          </a:xfrm>
          <a:prstGeom prst="roundRect">
            <a:avLst>
              <a:gd name="adj" fmla="val 25996"/>
            </a:avLst>
          </a:prstGeom>
          <a:noFill/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3957" y="35814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1684" y="51816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2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Naming Java Packages /</a:t>
            </a:r>
            <a:br>
              <a:rPr lang="en-US" dirty="0" smtClean="0"/>
            </a:br>
            <a:r>
              <a:rPr lang="en-US" dirty="0" smtClean="0"/>
              <a:t>JS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Packages naming guidelines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camelCase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Following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com.apple.quicktime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hibernate.core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IBM.DB2.Data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ibm.db2_data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Tetris.UI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9154" name="Picture 2" descr="http://www.clker.com/cliparts/e/4/3/7/1194985850869704712package_frederic_moser_01.svg.hi.png"/>
          <p:cNvPicPr>
            <a:picLocks noChangeAspect="1" noChangeArrowheads="1"/>
          </p:cNvPicPr>
          <p:nvPr/>
        </p:nvPicPr>
        <p:blipFill>
          <a:blip r:embed="rId2" cstate="print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205" y="1447800"/>
            <a:ext cx="1716759" cy="144780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0300" y="3733800"/>
            <a:ext cx="990600" cy="9906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0535" y="56388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buFont typeface="+mj-lt"/>
              <a:buAutoNum type="arabicPeriod"/>
            </a:pPr>
            <a:r>
              <a:rPr lang="en-US" dirty="0" smtClean="0"/>
              <a:t>General Naming Guidelines</a:t>
            </a:r>
          </a:p>
          <a:p>
            <a:pPr marL="622300" lvl="1" indent="-274638"/>
            <a:r>
              <a:rPr lang="en-US" dirty="0" smtClean="0"/>
              <a:t>The Power of Meaningful Names</a:t>
            </a:r>
          </a:p>
          <a:p>
            <a:pPr marL="452438" indent="-452438">
              <a:buFont typeface="+mj-lt"/>
              <a:buAutoNum type="arabicPeriod"/>
            </a:pPr>
            <a:r>
              <a:rPr lang="en-US" dirty="0" smtClean="0"/>
              <a:t>Naming Classes / Types / Applications</a:t>
            </a:r>
          </a:p>
          <a:p>
            <a:pPr marL="622300" lvl="1" indent="-274638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Naming Classes, Interfaces, Types, Delegates, Enumerations, Namespaces, Files, Folders, Assemblies, Applications</a:t>
            </a:r>
            <a:endParaRPr lang="en-US" dirty="0" smtClean="0"/>
          </a:p>
          <a:p>
            <a:pPr marL="452438" indent="-452438">
              <a:buFont typeface="+mj-lt"/>
              <a:buAutoNum type="arabicPeriod"/>
            </a:pPr>
            <a:r>
              <a:rPr lang="en-US" dirty="0" smtClean="0"/>
              <a:t>Naming Methods and Method Parameters</a:t>
            </a:r>
          </a:p>
          <a:p>
            <a:pPr marL="452438" indent="-452438">
              <a:buFont typeface="+mj-lt"/>
              <a:buAutoNum type="arabicPeriod"/>
            </a:pPr>
            <a:r>
              <a:rPr lang="en-US" dirty="0" smtClean="0"/>
              <a:t>Naming Variables and Constants</a:t>
            </a:r>
          </a:p>
          <a:p>
            <a:pPr marL="452438" indent="-452438">
              <a:buFont typeface="+mj-lt"/>
              <a:buAutoNum type="arabicPeriod"/>
            </a:pPr>
            <a:r>
              <a:rPr lang="en-US" dirty="0" smtClean="0"/>
              <a:t>Other Naming Guidelines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Project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Project folders' names should follow the project namespaces / packages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apple</a:t>
            </a:r>
          </a:p>
          <a:p>
            <a:pPr lvl="3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quicktime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Telerik.WinControls.GridView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com_apple_quicktime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quicktime.src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5298" name="Picture 2" descr="C:\Trash\fold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5984"/>
            <a:ext cx="2555820" cy="2436016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1" y="35052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2400" y="52578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3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Files in C# /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Files with source code should have names matching their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File containing a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/>
              <a:t> should be names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Student.cs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student.java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StudentDAO.cs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Constants.java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CryptographyAlgorithms.cs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Program.cs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SourceCode.java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d2.cs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WebApplication1.jsp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Page1.aspx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1" y="38862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0" y="54864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3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Files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small letters and hyphens </a:t>
            </a:r>
            <a:r>
              <a:rPr lang="en-US" dirty="0"/>
              <a:t>for JavaScript file </a:t>
            </a:r>
            <a:r>
              <a:rPr lang="en-US" dirty="0" smtClean="0"/>
              <a:t>names (+ optionally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.min</a:t>
            </a:r>
            <a:r>
              <a:rPr lang="en-US" dirty="0" smtClean="0"/>
              <a:t> + version)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Put a single library / component in a single file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jquery-1.8.2.min.js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widgets.js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kendo.common.min.js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scriptaculous.js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KendoUI.js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jQuery_classes.js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MyAjax.Library.js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jQuery-1.8.2.js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2401" y="29718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51816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8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</a:t>
            </a:r>
            <a:r>
              <a:rPr lang="en-US" smtClean="0"/>
              <a:t>.NET Assemblies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.NET assembly names should follow the root namespace in its class hierarchy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Oracle.DataAccess.dll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Interop.CAPICOM.dll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Telerik.WinControls.GridView.dll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OracleDataAccess.dll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Telerik_WinControlsGridView.dll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55650" name="Picture 2" descr="http://www.xtek.com/europe/media/new-assembl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1200"/>
            <a:ext cx="1828800" cy="1371600"/>
          </a:xfrm>
          <a:prstGeom prst="roundRect">
            <a:avLst>
              <a:gd name="adj" fmla="val 139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31242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53340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2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JAR Files </a:t>
            </a:r>
            <a:r>
              <a:rPr lang="en-US" smtClean="0"/>
              <a:t>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JAR files names should consist of single word or several words separated by hyphen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contain version information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xalan25.jar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ant-apache-log4j.jar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Ant.Apache.Log4J.jar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Oracle.JDBC.Drivers.jar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0178" name="Picture 2" descr="http://gadgets.multiplayer.ro/wp-content/uploads/2007/11/sun_moon_jar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2"/>
              </a:clrFrom>
              <a:clrTo>
                <a:srgbClr val="0000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19800" y="2743200"/>
            <a:ext cx="2776304" cy="354673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33528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51054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660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Applications should be named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[Noun] or [Adjective] + [Noun]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BlogEngine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NewsAggregatorSerivice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ConsoleApplication4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WebSite2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zadacha_14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online_shop_temp2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3250" name="Picture 2" descr="http://www.aha-soft.com/images/application-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0" t="-4634" r="-2994" b="-1945"/>
          <a:stretch>
            <a:fillRect/>
          </a:stretch>
        </p:blipFill>
        <p:spPr bwMode="auto">
          <a:xfrm>
            <a:off x="5768008" y="2514600"/>
            <a:ext cx="2842591" cy="1676400"/>
          </a:xfrm>
          <a:prstGeom prst="roundRect">
            <a:avLst>
              <a:gd name="adj" fmla="val 6347"/>
            </a:avLst>
          </a:prstGeom>
          <a:solidFill>
            <a:srgbClr val="FFFFFF"/>
          </a:solidFill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32004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2003" y="55626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6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04" y="1045029"/>
            <a:ext cx="4114800" cy="29391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104" y="4572000"/>
            <a:ext cx="8229600" cy="1600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Naming Methods and Method Parameters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8273841">
            <a:off x="2346911" y="1578632"/>
            <a:ext cx="1421514" cy="339618"/>
          </a:xfrm>
          <a:prstGeom prst="rect">
            <a:avLst/>
          </a:prstGeom>
          <a:noFill/>
        </p:spPr>
        <p:txBody>
          <a:bodyPr wrap="none" rtlCol="0">
            <a:prstTxWarp prst="textCanUp">
              <a:avLst/>
            </a:prstTxWarp>
            <a:spAutoFit/>
          </a:bodyPr>
          <a:lstStyle/>
          <a:p>
            <a:r>
              <a:rPr lang="en-U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Methods</a:t>
            </a:r>
            <a:endParaRPr lang="en-US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 rot="20647986">
            <a:off x="4219120" y="3054679"/>
            <a:ext cx="2299539" cy="384800"/>
          </a:xfrm>
          <a:prstGeom prst="rect">
            <a:avLst/>
          </a:prstGeom>
          <a:noFill/>
        </p:spPr>
        <p:txBody>
          <a:bodyPr wrap="none" rtlCol="0">
            <a:prstTxWarp prst="textCanUp">
              <a:avLst/>
            </a:prstTxWarp>
            <a:spAutoFit/>
          </a:bodyPr>
          <a:lstStyle/>
          <a:p>
            <a:r>
              <a:rPr lang="en-U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Parameters</a:t>
            </a:r>
            <a:endParaRPr lang="en-US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416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Methods naming guidelines</a:t>
            </a:r>
          </a:p>
          <a:p>
            <a:pPr lvl="1"/>
            <a:r>
              <a:rPr lang="en-US" dirty="0" smtClean="0"/>
              <a:t>Use meaningful method names</a:t>
            </a:r>
          </a:p>
          <a:p>
            <a:pPr lvl="1"/>
            <a:r>
              <a:rPr lang="en-US" dirty="0" smtClean="0"/>
              <a:t>Method names should answer the question: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does this method do?</a:t>
            </a:r>
          </a:p>
          <a:p>
            <a:pPr lvl="1"/>
            <a:r>
              <a:rPr lang="en-US" dirty="0" smtClean="0"/>
              <a:t>If you cannot find a good name for a method, think about whether it has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clear intent</a:t>
            </a:r>
          </a:p>
          <a:p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Sinus</a:t>
            </a:r>
          </a:p>
          <a:p>
            <a:r>
              <a:rPr lang="en-US" dirty="0" smtClean="0"/>
              <a:t>Incorrect examples: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54628" name="Picture 4" descr="http://faculty.wiu.edu/JR-Olsen/wiu/graphics/for-top/math-symbols-compas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14400"/>
            <a:ext cx="1905000" cy="129540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0" y="4165600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9300" y="59182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3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Methods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1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 smtClean="0"/>
              <a:t>  for C# and </a:t>
            </a:r>
            <a:br>
              <a:rPr lang="en-US" dirty="0" smtClean="0"/>
            </a:b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r>
              <a:rPr lang="en-US" dirty="0" smtClean="0"/>
              <a:t> for JavaScript, PHP and Java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Example (C#):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Example (JS/PHP/Java):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Prefer the following formats: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[Verb], [Verb] + [Noun],</a:t>
            </a:r>
            <a:br>
              <a:rPr lang="en-US" dirty="0" smtClean="0"/>
            </a:br>
            <a:r>
              <a:rPr lang="en-US" dirty="0" smtClean="0"/>
              <a:t>[Verb] + [Adjective] + [Noun]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LoadSettingsFile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FindNodeByPattern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PrintList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Incorrect examples: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Student</a:t>
            </a:r>
            <a:r>
              <a:rPr lang="en-US" dirty="0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Generator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White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Approximation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MathUtils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53602" name="Picture 2" descr="http://static.flickr.com/172/462175736_b688c0ffcf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24200"/>
            <a:ext cx="1447800" cy="1085850"/>
          </a:xfrm>
          <a:prstGeom prst="rect">
            <a:avLst/>
          </a:prstGeom>
          <a:noFill/>
          <a:ln w="3175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1879600"/>
            <a:ext cx="762000" cy="7620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8864" y="5740401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4406900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4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Returning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Methods returning values should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 the returned value</a:t>
            </a:r>
          </a:p>
          <a:p>
            <a:r>
              <a:rPr lang="en-US" sz="3000" dirty="0" smtClean="0"/>
              <a:t>Examples: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ConvertMetersToInches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not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MetersInches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ConvertUnit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Meters2Inches</a:t>
            </a:r>
            <a:r>
              <a:rPr lang="en-US" dirty="0" smtClean="0"/>
              <a:t> is still acceptable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CalculateSinus</a:t>
            </a:r>
            <a:r>
              <a:rPr lang="en-US" dirty="0" smtClean="0"/>
              <a:t> is good but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Sinus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is still acceptable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Ensure that the unit of measure is obvious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Prefer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MeasureFontInPixels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MeasureFont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52578" name="Picture 2" descr="http://static.flickr.com/3094/2571513247_9928c7e77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65300"/>
            <a:ext cx="3124199" cy="110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8200" y="3022599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9866" y="2271184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6398" y="4419600"/>
            <a:ext cx="787402" cy="78740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3800" y="3695699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9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29200"/>
            <a:ext cx="8229600" cy="685800"/>
          </a:xfrm>
        </p:spPr>
        <p:txBody>
          <a:bodyPr/>
          <a:lstStyle/>
          <a:p>
            <a:r>
              <a:rPr lang="en-US" dirty="0" smtClean="0"/>
              <a:t>General Naming Guidelines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34242" y="1143000"/>
            <a:ext cx="3842758" cy="3295650"/>
            <a:chOff x="2634242" y="1143000"/>
            <a:chExt cx="3842758" cy="3295650"/>
          </a:xfrm>
        </p:grpSpPr>
        <p:pic>
          <p:nvPicPr>
            <p:cNvPr id="36866" name="Picture 2" descr="http://4everydaylife.files.wordpress.com/2009/01/guidelines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42" y="1143000"/>
              <a:ext cx="3842758" cy="3295650"/>
            </a:xfrm>
            <a:prstGeom prst="roundRect">
              <a:avLst>
                <a:gd name="adj" fmla="val 4630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9000" dist="5000" dir="5400000" sy="-100000" algn="bl" rotWithShape="0"/>
            </a:effectLst>
          </p:spPr>
        </p:pic>
        <p:sp>
          <p:nvSpPr>
            <p:cNvPr id="3" name="TextBox 2"/>
            <p:cNvSpPr txBox="1"/>
            <p:nvPr/>
          </p:nvSpPr>
          <p:spPr>
            <a:xfrm rot="18273841">
              <a:off x="2632282" y="1723080"/>
              <a:ext cx="1600118" cy="584775"/>
            </a:xfrm>
            <a:prstGeom prst="rect">
              <a:avLst/>
            </a:prstGeom>
            <a:noFill/>
          </p:spPr>
          <p:txBody>
            <a:bodyPr wrap="none" rtlCol="0">
              <a:prstTxWarp prst="textCanUp">
                <a:avLst/>
              </a:prstTxWarp>
              <a:spAutoFit/>
            </a:bodyPr>
            <a:lstStyle/>
            <a:p>
              <a:r>
                <a:rPr lang="en-US" sz="3200" b="1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Naming</a:t>
              </a:r>
              <a:endPara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3257064">
              <a:off x="4603687" y="1988194"/>
              <a:ext cx="1979372" cy="409032"/>
            </a:xfrm>
            <a:prstGeom prst="rect">
              <a:avLst/>
            </a:prstGeom>
            <a:noFill/>
          </p:spPr>
          <p:txBody>
            <a:bodyPr wrap="none" rtlCol="0">
              <a:prstTxWarp prst="textCanUp">
                <a:avLst/>
              </a:prstTxWarp>
              <a:spAutoFit/>
            </a:bodyPr>
            <a:lstStyle/>
            <a:p>
              <a:r>
                <a:rPr lang="en-US" sz="3200" b="1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Guidelines</a:t>
              </a:r>
              <a:endPara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56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Purpose of All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have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purpose</a:t>
            </a:r>
            <a:r>
              <a:rPr lang="en-US" dirty="0" smtClean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Otherwise they cannot be named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name a method that creates annual incomes report, downloads updates from internet and scans the system for viruses?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CreateAnnualIncomesReportDownloadUpdatesAndScanForViruses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is a nice name, right?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that have multiple purposes (weak cohesion) are hard to be named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be refactored instead of named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0" y="31242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3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Consistency in Methods Naming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Use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consistent</a:t>
            </a:r>
            <a:r>
              <a:rPr lang="en-US" sz="3000" dirty="0" smtClean="0"/>
              <a:t> naming in the entire project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LoadFile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LoadImageFromFile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LoadFont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LoadLibrary</a:t>
            </a:r>
            <a:r>
              <a:rPr lang="en-US" sz="2800" dirty="0" smtClean="0"/>
              <a:t>, but not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ReadTextFile</a:t>
            </a:r>
          </a:p>
          <a:p>
            <a:r>
              <a:rPr lang="en-US" dirty="0" smtClean="0"/>
              <a:t>Use consistently the opposites at the same level of abstraction: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LoadLibrary</a:t>
            </a:r>
            <a:r>
              <a:rPr lang="en-US" dirty="0" smtClean="0"/>
              <a:t> 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UnloadLibrary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but not 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FreeHandle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OpenFile</a:t>
            </a:r>
            <a:r>
              <a:rPr lang="en-US" dirty="0" smtClean="0"/>
              <a:t> 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CloseFile</a:t>
            </a:r>
            <a:r>
              <a:rPr lang="en-US" dirty="0" smtClean="0"/>
              <a:t>, but not 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DeallocateResource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US" dirty="0" smtClean="0"/>
              <a:t> 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dirty="0" smtClean="0"/>
              <a:t>, but not 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AssignName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50530" name="Picture 2" descr="http://thefullblog.files.wordpress.com/2008/01/consistency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86200"/>
            <a:ext cx="1371600" cy="1371600"/>
          </a:xfrm>
          <a:prstGeom prst="rect">
            <a:avLst/>
          </a:prstGeom>
          <a:noFill/>
          <a:ln w="3175">
            <a:solidFill>
              <a:srgbClr val="D5F7EA"/>
            </a:solidFill>
          </a:ln>
        </p:spPr>
      </p:pic>
    </p:spTree>
    <p:extLst>
      <p:ext uri="{BB962C8B-B14F-4D97-AF65-F5344CB8AC3E}">
        <p14:creationId xmlns:p14="http://schemas.microsoft.com/office/powerpoint/2010/main" val="1927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Length of Method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could be the name of a method?</a:t>
            </a:r>
          </a:p>
          <a:p>
            <a:pPr lvl="1"/>
            <a:r>
              <a:rPr lang="en-US" dirty="0" smtClean="0"/>
              <a:t>The name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 long as required</a:t>
            </a:r>
          </a:p>
          <a:p>
            <a:pPr lvl="1"/>
            <a:r>
              <a:rPr lang="en-US" dirty="0" smtClean="0"/>
              <a:t>Don't abbreviate</a:t>
            </a:r>
          </a:p>
          <a:p>
            <a:pPr lvl="1"/>
            <a:r>
              <a:rPr lang="en-US" dirty="0" smtClean="0"/>
              <a:t>Your IDE has autocomplete</a:t>
            </a:r>
          </a:p>
          <a:p>
            <a:r>
              <a:rPr lang="en-US" dirty="0" smtClean="0"/>
              <a:t>Examples (C#):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LoadCustomerSupportNotificationService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CreateMonthlyAndAnnualIncomesReport</a:t>
            </a:r>
          </a:p>
          <a:p>
            <a:r>
              <a:rPr lang="en-US" dirty="0" smtClean="0"/>
              <a:t>Incorrect examples:</a:t>
            </a:r>
          </a:p>
          <a:p>
            <a:pPr lvl="1"/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LoadCustSuppSrvc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CreateMonthIncReport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49506" name="Picture 2" descr="http://www.firstnationalservices.co.uk/images/rul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14" y="2403231"/>
            <a:ext cx="2754086" cy="14829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3395134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7200" y="51816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Method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parameters names</a:t>
            </a:r>
          </a:p>
          <a:p>
            <a:pPr lvl="1"/>
            <a:r>
              <a:rPr lang="en-US" dirty="0" smtClean="0"/>
              <a:t>Preferred form: [Noun] or [Adjective] + [Noun]</a:t>
            </a:r>
          </a:p>
          <a:p>
            <a:pPr lvl="1"/>
            <a:r>
              <a:rPr lang="en-US" dirty="0" smtClean="0"/>
              <a:t>Should be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 smtClean="0"/>
              <a:t>Should be meaningful</a:t>
            </a:r>
          </a:p>
          <a:p>
            <a:pPr lvl="1"/>
            <a:r>
              <a:rPr lang="en-US" dirty="0" smtClean="0"/>
              <a:t>Unit of measure should be obvious</a:t>
            </a:r>
          </a:p>
          <a:p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</a:p>
          <a:p>
            <a:r>
              <a:rPr lang="en-US" dirty="0" smtClean="0"/>
              <a:t>Incorrect examples: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48482" name="Picture 2" descr="http://www.kaushik.net/avinash/wp-content/uploads/2007/09/variabl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497531"/>
            <a:ext cx="1600200" cy="1081735"/>
          </a:xfrm>
          <a:prstGeom prst="roundRect">
            <a:avLst>
              <a:gd name="adj" fmla="val 4796"/>
            </a:avLst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0" y="4478864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3334" y="5596466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008" y="4876800"/>
            <a:ext cx="5221792" cy="12954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Naming Variables and Constants</a:t>
            </a:r>
            <a:endParaRPr lang="en-US" dirty="0"/>
          </a:p>
        </p:txBody>
      </p:sp>
      <p:pic>
        <p:nvPicPr>
          <p:cNvPr id="5" name="Picture 2" descr="Imagination.vg by sub.sit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30884"/>
            <a:ext cx="5600700" cy="3424632"/>
          </a:xfrm>
          <a:prstGeom prst="roundRect">
            <a:avLst>
              <a:gd name="adj" fmla="val 1227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85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 smtClean="0"/>
              <a:t>Variable names</a:t>
            </a:r>
          </a:p>
          <a:p>
            <a:pPr lvl="1"/>
            <a:r>
              <a:rPr lang="en-US" dirty="0" smtClean="0"/>
              <a:t>Should be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 smtClean="0"/>
              <a:t>Preferred form: [Noun] or [Adjective] + [Noun]</a:t>
            </a:r>
          </a:p>
          <a:p>
            <a:pPr lvl="1"/>
            <a:r>
              <a:rPr lang="en-US" dirty="0" smtClean="0"/>
              <a:t>Should explain the purpose of the variable</a:t>
            </a:r>
          </a:p>
          <a:p>
            <a:pPr lvl="2"/>
            <a:r>
              <a:rPr lang="en-US" dirty="0" smtClean="0"/>
              <a:t>If you can't find good name for a variable check if it has a single purpose</a:t>
            </a:r>
          </a:p>
          <a:p>
            <a:pPr lvl="2"/>
            <a:r>
              <a:rPr lang="en-US" dirty="0" smtClean="0"/>
              <a:t>Exception: variables with very small scope, e.g. the index variable in 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-lines long for-loop</a:t>
            </a:r>
          </a:p>
          <a:p>
            <a:pPr lvl="1"/>
            <a:r>
              <a:rPr lang="en-US" dirty="0" smtClean="0"/>
              <a:t>Names should be consistent in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47458" name="Picture 2" descr="http://www.highlygiftedmagnet.com/Images/mathEqu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071034"/>
            <a:ext cx="2971800" cy="1104900"/>
          </a:xfrm>
          <a:prstGeom prst="roundRect">
            <a:avLst>
              <a:gd name="adj" fmla="val 11494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7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Variables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 smtClean="0"/>
              <a:t> 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fontSize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charsCount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configSettingsXml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dbConnection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createUserSqlCommand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convertImage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moveMargin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_firtName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__temp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firstNameMiddleNameAndLastName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46434" name="Picture 2" descr="http://coserosse.net/c/wp-content/uploads/2009/05/mat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52500"/>
            <a:ext cx="2438400" cy="672123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8369" y="19050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400" y="45720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9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Naming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name should address the problem we solve, not to the means used to solve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Prefer nouns from the business domain to computer science terms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customerAddress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accountHolder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paymentPlan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vipPlayer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paymentsPriorityQueue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playersArray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accountsLinkedList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customersHashtable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400" y="3268132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5734" y="4969933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5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Give to boolean variables names that imply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positive boolean variable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hasPendingPayment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customerFound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validAddress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positiveBalance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isPrime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notFound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findCustomerById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player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programStop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isUnsuccessfull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726267"/>
            <a:ext cx="35052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 notFound) { … 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7802" y="3598333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26401" y="5300134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9034" y="2705100"/>
            <a:ext cx="495300" cy="4953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Special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Naming counters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Establish a convention, e.g. [Noun] +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ticketsCount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customersCount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Establish a convention, e.g. [Noun] +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dirty="0" smtClean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blogParseState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threadState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Variables with small scope and span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loop counters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Short names can be used,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44386" name="Picture 2" descr="http://missruseksmathwebsite.com/images/SlopeFormula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14400"/>
            <a:ext cx="2209800" cy="740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387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Naming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English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/>
              <a:t>will you feel </a:t>
            </a:r>
            <a:r>
              <a:rPr lang="en-US" dirty="0" smtClean="0"/>
              <a:t>if you read Vietnamese code with variables named in Vietnamese?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English is the only language that all software developers speak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abbreviations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scrpCnt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scriptsCount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hard-to-pronounce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dtbgRegExPtrn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dateTimeBulgarianRegExPattern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66914" name="Picture 2" descr="http://economiccrisis.us/wp-content/uploads/recommenda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181600"/>
            <a:ext cx="1341002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327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really think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temporary</a:t>
            </a:r>
            <a:r>
              <a:rPr lang="en-US" dirty="0" smtClean="0"/>
              <a:t> variables exist?</a:t>
            </a:r>
          </a:p>
          <a:p>
            <a:pPr lvl="1"/>
            <a:r>
              <a:rPr lang="en-US" dirty="0" smtClean="0"/>
              <a:t>All variables in the program are temporary because are used temporary only during the program execution, right?</a:t>
            </a:r>
          </a:p>
          <a:p>
            <a:r>
              <a:rPr lang="en-US" dirty="0" smtClean="0"/>
              <a:t>Temporary variables can always be named better than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temp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648200"/>
            <a:ext cx="35814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Swap a[i] and a[j]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a[i];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a[i] = a[j];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a[j] =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29200" y="4648200"/>
            <a:ext cx="35814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Swap a[i] and a[j]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a[i];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a[i] = a[j];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a[j] =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343400" y="5305426"/>
            <a:ext cx="476250" cy="266699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0066" y="5367866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5068" y="5405967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Length of 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How long could be the name of a variable?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Depends on the variable scope and live time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More "famous" variables should have longer and more descriptive name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Acceptable naming examples: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Unacceptable naming examples: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5300" y="3733800"/>
            <a:ext cx="44958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i&lt;users.Length;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 % 2 == 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users[i].Weight;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95900" y="3733800"/>
            <a:ext cx="33528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lastName;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95900" y="5486400"/>
            <a:ext cx="33528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i;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5486400"/>
            <a:ext cx="44958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LinkedList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flag { get; set;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6701" y="3268133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5801" y="5329214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53340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92599" y="4059766"/>
            <a:ext cx="630767" cy="63076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5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Constants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Use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CAPITAL_LETTERS</a:t>
            </a:r>
            <a:r>
              <a:rPr lang="en-US" sz="3000" dirty="0" smtClean="0"/>
              <a:t> </a:t>
            </a:r>
            <a:r>
              <a:rPr lang="en-US" sz="3000" dirty="0" smtClean="0"/>
              <a:t>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3000" noProof="1" smtClean="0"/>
              <a:t/>
            </a:r>
            <a:br>
              <a:rPr lang="en-US" sz="3000" noProof="1" smtClean="0"/>
            </a:br>
            <a:r>
              <a:rPr lang="en-US" sz="3000" dirty="0" smtClean="0"/>
              <a:t>for 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3000" dirty="0" smtClean="0"/>
              <a:t> </a:t>
            </a:r>
            <a:r>
              <a:rPr lang="en-US" sz="3000" dirty="0" smtClean="0"/>
              <a:t>fields and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3000" dirty="0" smtClean="0"/>
              <a:t> for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000" dirty="0" smtClean="0"/>
              <a:t>Use </a:t>
            </a:r>
            <a:r>
              <a:rPr lang="en-US" sz="3000" dirty="0" smtClean="0"/>
              <a:t>meaningful names that describe their value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Examples: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Incorrect examples: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3270545"/>
            <a:ext cx="79629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READ_BUFFER_SIZE = 8192;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PageSize DefaultPageSize = PageSize.A4;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FONT_SIZE_IN_POINTS = 16;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500" y="4979707"/>
            <a:ext cx="7962900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MAX = 512; // Max what? Apples or Oranges?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BUF256 = 256; // What about BUF256 = 1024?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string GREATER = "&amp;gt;"; // GREATER_HTML_ENTITY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FONT_SIZE = 16; // 16pt or 16px?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PageSize PAGE = PageSize.A4; // Maybe PAGE_SIZE?</a:t>
            </a:r>
            <a:endParaRPr lang="en-US" sz="18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0290" name="Picture 2" descr="http://fpmath.com/images/pi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841" y="835821"/>
            <a:ext cx="570719" cy="525492"/>
          </a:xfrm>
          <a:prstGeom prst="rect">
            <a:avLst/>
          </a:prstGeom>
          <a:noFill/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1" y="2889545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0333" y="4732865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2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Naming Constants in</a:t>
            </a:r>
            <a:br>
              <a:rPr lang="en-US" dirty="0" smtClean="0"/>
            </a:br>
            <a:r>
              <a:rPr lang="en-US" dirty="0" smtClean="0"/>
              <a:t>JavaScript, Java, PHP and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Use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CAPITAL_LETTERS</a:t>
            </a:r>
            <a:r>
              <a:rPr lang="en-US" sz="3000" dirty="0" smtClean="0"/>
              <a:t> for JavaScript /</a:t>
            </a:r>
            <a:br>
              <a:rPr lang="en-US" sz="3000" dirty="0" smtClean="0"/>
            </a:br>
            <a:r>
              <a:rPr lang="en-US" sz="3000" dirty="0" smtClean="0"/>
              <a:t>Java / PHP / C++ constants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Use meaningful names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Constants should describe their value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Examples: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sz="3000" dirty="0" smtClean="0"/>
              <a:t>Incorrect examples: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3870371"/>
            <a:ext cx="79629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READ_BUFFER_SIZE = 8192;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PageSize DEFAULT_PAGE_SIZE = PageSize.A4;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FONT_SIZE_IN_POINTS = 16;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500" y="5521370"/>
            <a:ext cx="79629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NAME = "BMW"; // What name? Car name?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BufSize = 256; // Use CAPITALS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font_size_pixels = 16; // CAPITALS</a:t>
            </a:r>
          </a:p>
        </p:txBody>
      </p:sp>
      <p:pic>
        <p:nvPicPr>
          <p:cNvPr id="140290" name="Picture 2" descr="http://fpmath.com/images/pi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718670"/>
            <a:ext cx="1443739" cy="1329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90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04" y="1219200"/>
            <a:ext cx="5029200" cy="3339308"/>
          </a:xfrm>
          <a:prstGeom prst="roundRect">
            <a:avLst>
              <a:gd name="adj" fmla="val 528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608" y="5029200"/>
            <a:ext cx="7812592" cy="99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Other Naming Guidelines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numbers</a:t>
            </a:r>
            <a:r>
              <a:rPr lang="en-US" dirty="0" smtClean="0"/>
              <a:t> in the identifiers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PrintReport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PrintReport2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What is the difference?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Exceptions: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When the number is part of the name itself,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RS232Port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Win32APIFunctions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use Cyrillic or letters from other alphabet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FindСтудентByName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DisplayΩ2Protein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139270" name="Picture 6" descr="http://www.impactmedialtd.co.uk/images/stop-sig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462" y="1819275"/>
            <a:ext cx="1921538" cy="1914525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2593" y="1768592"/>
            <a:ext cx="517407" cy="51740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6133" y="1752599"/>
            <a:ext cx="465667" cy="465667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2" y="3810000"/>
            <a:ext cx="644844" cy="64484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8840" y="5545667"/>
            <a:ext cx="580360" cy="5803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39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Never Give Misleading Name!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Giving a misleading name is even worse than giving a totally unclear name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Consider a method that calculates the sum of all elements in an array</a:t>
            </a:r>
          </a:p>
          <a:p>
            <a:pPr lvl="1"/>
            <a:r>
              <a:rPr lang="en-US" dirty="0" smtClean="0"/>
              <a:t>Its should be named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CalculateSum</a:t>
            </a:r>
          </a:p>
          <a:p>
            <a:pPr lvl="1"/>
            <a:r>
              <a:rPr lang="en-US" dirty="0" smtClean="0"/>
              <a:t>What about naming it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CalculateAverage</a:t>
            </a:r>
            <a:b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CheckForNegativeNumber</a:t>
            </a:r>
            <a:r>
              <a:rPr lang="en-US" dirty="0" smtClean="0"/>
              <a:t>?</a:t>
            </a:r>
          </a:p>
          <a:p>
            <a:pPr lvl="1"/>
            <a:r>
              <a:rPr lang="en-US" noProof="1" smtClean="0"/>
              <a:t>It's crazy, but be careful with "copy-paste"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3611" y="3663655"/>
            <a:ext cx="603544" cy="60354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09" y="4800600"/>
            <a:ext cx="543191" cy="54319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7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Wrong with This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" y="924389"/>
            <a:ext cx="83058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FileStream fs = new FileStream(FILE_NAME, FileMode.CreateNew);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the writer for 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BinaryWriter w = new BinaryWriter(fs);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data to Test.data.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11; i++)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w.Write( (int)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w.Close();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fs.Close();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the reader for 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 = new FileStream(FILE_NAME, FileMode.Open, FileAccess.Read);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BinaryReader r = new BinaryReader(fs);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data from Test.data.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11; i++)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Console.WriteLine(r.ReadInt32());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r.Close();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fs.Close();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8350" y="6115050"/>
            <a:ext cx="6572251" cy="36933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Source: </a:t>
            </a:r>
            <a:r>
              <a:rPr lang="en-US" sz="1800" b="1" dirty="0" smtClean="0">
                <a:hlinkClick r:id="rId2"/>
              </a:rPr>
              <a:t>http://msdn.microsoft.com/en-us/library/36b93480.aspx</a:t>
            </a:r>
            <a:r>
              <a:rPr lang="en-US" sz="1800" b="1" dirty="0" smtClean="0"/>
              <a:t> </a:t>
            </a:r>
            <a:endParaRPr lang="en-US" sz="1800" b="1" dirty="0"/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1978153"/>
            <a:ext cx="1222247" cy="1222247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1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Identifiers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prefer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Names should answer these questions: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does this class do? What is the intent of this variable? What is this variable / class used for?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FactorialCalculator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studentsCount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configFileName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CreateReport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examples: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k3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junk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f33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KJJ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temp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temp_var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something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endParaRPr lang="en-US" noProof="1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65890" name="Picture 2" descr="http://www.inspirationstones.com/grfx/photos/riverston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78" y="1118755"/>
            <a:ext cx="1264921" cy="862446"/>
          </a:xfrm>
          <a:prstGeom prst="roundRect">
            <a:avLst>
              <a:gd name="adj" fmla="val 7457"/>
            </a:avLst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8653" y="3312721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65720" y="4876800"/>
            <a:ext cx="649680" cy="64968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90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95944"/>
            <a:ext cx="6553200" cy="914400"/>
          </a:xfrm>
        </p:spPr>
        <p:txBody>
          <a:bodyPr/>
          <a:lstStyle/>
          <a:p>
            <a:r>
              <a:rPr lang="en-US" dirty="0" smtClean="0"/>
              <a:t>Names Should Be Meaningful in Their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Whether a name is meaningful or not depends on its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</a:t>
            </a:r>
            <a:r>
              <a:rPr lang="en-US" sz="3000" dirty="0" smtClean="0"/>
              <a:t> (its enclosing type)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Examples of meaningful names: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Generate()</a:t>
            </a:r>
            <a:r>
              <a:rPr lang="en-US" sz="2800" dirty="0"/>
              <a:t> in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LabyrinthGenerator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Find(string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fileName)</a:t>
            </a:r>
            <a:r>
              <a:rPr lang="en-US" sz="2800" dirty="0" smtClean="0"/>
              <a:t> </a:t>
            </a:r>
            <a:r>
              <a:rPr lang="en-US" sz="2800" dirty="0"/>
              <a:t>in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FileFinder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Deposit(decimal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amount)</a:t>
            </a:r>
            <a:r>
              <a:rPr lang="en-US" sz="2800" dirty="0" smtClean="0"/>
              <a:t> </a:t>
            </a:r>
            <a:r>
              <a:rPr lang="en-US" sz="2800" dirty="0"/>
              <a:t>in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Examples of meaningless names: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Generate()</a:t>
            </a:r>
            <a:r>
              <a:rPr lang="en-US" sz="2800" dirty="0" smtClean="0"/>
              <a:t> in the class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Find(string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in </a:t>
            </a:r>
            <a:r>
              <a:rPr lang="en-US" sz="2800" dirty="0" smtClean="0"/>
              <a:t>the class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3757" y="2286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7037" y="5486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4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Junior developers often use 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fake</a:t>
            </a:r>
            <a:r>
              <a:rPr lang="en-US" dirty="0" smtClean="0"/>
              <a:t>” meaningful names that are in fact meaningless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Bad naming examples: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Topic6Exercise12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LoopsExercise12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Problem7</a:t>
            </a:r>
            <a:r>
              <a:rPr lang="en-US" dirty="0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OOPLecture_LastExercise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Yes,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Topic6Exercise12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indicates that this is solution to exercise 12, but what is it about?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Sum of numbers or Tetris game?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Better naming: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MaximalNumbersSubsequence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64866" name="Picture 2" descr="http://www.liverpoolmuseums.org.uk/nof/nilefile/images/hieroglyp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05400"/>
            <a:ext cx="2286000" cy="1417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8490" y="5334000"/>
            <a:ext cx="631370" cy="6313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058" y="222019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1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600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Naming Classes, Types and Application Components</a:t>
            </a:r>
            <a:endParaRPr lang="en-US" dirty="0"/>
          </a:p>
        </p:txBody>
      </p:sp>
      <p:pic>
        <p:nvPicPr>
          <p:cNvPr id="4" name="Picture 1" descr="C:\Trash\objec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650" y="3048000"/>
            <a:ext cx="4178516" cy="3165226"/>
          </a:xfrm>
          <a:prstGeom prst="roundRect">
            <a:avLst>
              <a:gd name="adj" fmla="val 6108"/>
            </a:avLst>
          </a:prstGeom>
          <a:noFill/>
        </p:spPr>
      </p:pic>
      <p:sp>
        <p:nvSpPr>
          <p:cNvPr id="3" name="TextBox 2"/>
          <p:cNvSpPr txBox="1"/>
          <p:nvPr/>
        </p:nvSpPr>
        <p:spPr>
          <a:xfrm rot="21039742">
            <a:off x="3173464" y="5459091"/>
            <a:ext cx="3356254" cy="56354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5">
                      <a:alpha val="50000"/>
                    </a:schemeClr>
                  </a:solidFill>
                  <a:prstDash val="solid"/>
                </a:ln>
                <a:solidFill>
                  <a:srgbClr val="FFFFFF">
                    <a:alpha val="80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Classes and Types</a:t>
            </a:r>
            <a:endParaRPr lang="en-US" sz="2800" b="1" dirty="0">
              <a:ln w="10160">
                <a:solidFill>
                  <a:schemeClr val="accent5">
                    <a:alpha val="50000"/>
                  </a:schemeClr>
                </a:solidFill>
                <a:prstDash val="solid"/>
              </a:ln>
              <a:solidFill>
                <a:srgbClr val="FFFFFF">
                  <a:alpha val="80000"/>
                </a:srgb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86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Classes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Naming types (classes, structures, etc.)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 smtClean="0"/>
              <a:t> character casing</a:t>
            </a:r>
          </a:p>
          <a:p>
            <a:pPr lvl="2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In C#, JavaScript, Java, PHP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Examples:</a:t>
            </a:r>
          </a:p>
          <a:p>
            <a:pPr lvl="2">
              <a:lnSpc>
                <a:spcPct val="100000"/>
              </a:lnSpc>
              <a:spcAft>
                <a:spcPts val="4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RecursiveFactorialCalculator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TreeSet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XmlDocument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TreeNode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InvalidTransactionException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MainForm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Incorrect examples: </a:t>
            </a:r>
          </a:p>
          <a:p>
            <a:pPr lvl="2">
              <a:lnSpc>
                <a:spcPct val="100000"/>
              </a:lnSpc>
              <a:spcAft>
                <a:spcPts val="400"/>
              </a:spcAft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recursiveFactorialCalculator</a:t>
            </a:r>
            <a:r>
              <a:rPr lang="en-US" dirty="0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recursive_factorial_calculator</a:t>
            </a:r>
            <a:r>
              <a:rPr lang="en-US" dirty="0" smtClean="0"/>
              <a:t>, 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RECURSIVE_FACTORIAL_CALCULATOR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2286000"/>
            <a:ext cx="914399" cy="9144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0672" y="5403272"/>
            <a:ext cx="921328" cy="9213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3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2421</TotalTime>
  <Words>2253</Words>
  <Application>Microsoft Office PowerPoint</Application>
  <PresentationFormat>On-screen Show (4:3)</PresentationFormat>
  <Paragraphs>446</Paragraphs>
  <Slides>49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Calibri</vt:lpstr>
      <vt:lpstr>Cambria</vt:lpstr>
      <vt:lpstr>Consolas</vt:lpstr>
      <vt:lpstr>Corbel</vt:lpstr>
      <vt:lpstr>Wingdings 2</vt:lpstr>
      <vt:lpstr>Telerik Academy theme</vt:lpstr>
      <vt:lpstr>Naming Identifiers</vt:lpstr>
      <vt:lpstr>Table of Contents</vt:lpstr>
      <vt:lpstr>General Naming Guidelines</vt:lpstr>
      <vt:lpstr>General Naming Guidelines</vt:lpstr>
      <vt:lpstr>Use Meaningful Names</vt:lpstr>
      <vt:lpstr>Names Should Be Meaningful in Their Context</vt:lpstr>
      <vt:lpstr>Fake Meaningful Names</vt:lpstr>
      <vt:lpstr>Naming Classes, Types and Application Components</vt:lpstr>
      <vt:lpstr>Naming Classes and Types</vt:lpstr>
      <vt:lpstr>Naming Classes and Structures in C#, JavaScript, C++ and Java </vt:lpstr>
      <vt:lpstr>Naming Interfaces in C#</vt:lpstr>
      <vt:lpstr>Naming Interfaces in Java</vt:lpstr>
      <vt:lpstr>Naming Enumerations in C#</vt:lpstr>
      <vt:lpstr>Naming Enumerations in Java</vt:lpstr>
      <vt:lpstr>Naming Special Classes</vt:lpstr>
      <vt:lpstr>Naming Special Classes (2)</vt:lpstr>
      <vt:lpstr>The Length of Class Names</vt:lpstr>
      <vt:lpstr>Naming Namespaces in C#</vt:lpstr>
      <vt:lpstr>Naming Java Packages / JS Namespaces</vt:lpstr>
      <vt:lpstr>Naming Project Folders</vt:lpstr>
      <vt:lpstr>Naming Files in C# / Java</vt:lpstr>
      <vt:lpstr>Naming Files in JavaScript</vt:lpstr>
      <vt:lpstr>Naming .NET Assemblies</vt:lpstr>
      <vt:lpstr>Naming JAR Files in Java</vt:lpstr>
      <vt:lpstr>Naming Applications</vt:lpstr>
      <vt:lpstr>Naming Methods and Method Parameters</vt:lpstr>
      <vt:lpstr>Naming Methods</vt:lpstr>
      <vt:lpstr>Naming Methods (2)</vt:lpstr>
      <vt:lpstr>Methods Returning a Value</vt:lpstr>
      <vt:lpstr>Single Purpose of All Methods</vt:lpstr>
      <vt:lpstr>Consistency in Methods Naming</vt:lpstr>
      <vt:lpstr>The Length of Method Names</vt:lpstr>
      <vt:lpstr>Naming Method Parameters</vt:lpstr>
      <vt:lpstr>Naming Variables and Constants</vt:lpstr>
      <vt:lpstr>Naming Variables</vt:lpstr>
      <vt:lpstr>Naming Variables – Example</vt:lpstr>
      <vt:lpstr>More about Naming Variables</vt:lpstr>
      <vt:lpstr>Naming Boolean Variables</vt:lpstr>
      <vt:lpstr>Naming Special Variables</vt:lpstr>
      <vt:lpstr>Temporary Variables</vt:lpstr>
      <vt:lpstr>The Length of Variable Names</vt:lpstr>
      <vt:lpstr>Naming Constants in C#</vt:lpstr>
      <vt:lpstr>Naming Constants in JavaScript, Java, PHP and C++</vt:lpstr>
      <vt:lpstr>Other Naming Guidelines </vt:lpstr>
      <vt:lpstr>Names to Avoid</vt:lpstr>
      <vt:lpstr>Never Give Misleading Name!</vt:lpstr>
      <vt:lpstr>What's Wrong with This Code?</vt:lpstr>
      <vt:lpstr>Naming Identifiers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Naming Identifiers</dc:title>
  <dc:subject>Telerik Software Academy</dc:subject>
  <dc:creator>Svetlin Nakov</dc:creator>
  <cp:keywords>C#, course, telerik software academy, free courses for developers, OOP, object-oriented programming</cp:keywords>
  <cp:lastModifiedBy>Nikolay Kostov</cp:lastModifiedBy>
  <cp:revision>635</cp:revision>
  <dcterms:created xsi:type="dcterms:W3CDTF">2007-12-08T16:03:35Z</dcterms:created>
  <dcterms:modified xsi:type="dcterms:W3CDTF">2015-06-24T10:59:33Z</dcterms:modified>
  <cp:category>software engineering</cp:category>
</cp:coreProperties>
</file>