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52"/>
  </p:notesMasterIdLst>
  <p:handoutMasterIdLst>
    <p:handoutMasterId r:id="rId53"/>
  </p:handoutMasterIdLst>
  <p:sldIdLst>
    <p:sldId id="570" r:id="rId2"/>
    <p:sldId id="464" r:id="rId3"/>
    <p:sldId id="520" r:id="rId4"/>
    <p:sldId id="521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460" r:id="rId50"/>
    <p:sldId id="333" r:id="rId51"/>
  </p:sldIdLst>
  <p:sldSz cx="9144000" cy="6858000" type="screen4x3"/>
  <p:notesSz cx="6881813" cy="92964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990" autoAdjust="0"/>
  </p:normalViewPr>
  <p:slideViewPr>
    <p:cSldViewPr>
      <p:cViewPr varScale="1">
        <p:scale>
          <a:sx n="109" d="100"/>
          <a:sy n="109" d="100"/>
        </p:scale>
        <p:origin x="9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29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1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1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2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82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ey.ac.nz/~kahawick/159331/Goto-Harmful-Dijkstra.pdf" TargetMode="External"/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272327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54" y="531290"/>
            <a:ext cx="4871126" cy="1146147"/>
          </a:xfrm>
          <a:prstGeom prst="rect">
            <a:avLst/>
          </a:prstGeom>
        </p:spPr>
      </p:pic>
      <p:pic>
        <p:nvPicPr>
          <p:cNvPr id="12" name="Picture 2" descr="http://us.123rf.com/400wm/400/400/yellowj/yellowj0805/yellowj080500091/299731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374683" cy="1828800"/>
          </a:xfrm>
          <a:prstGeom prst="roundRect">
            <a:avLst>
              <a:gd name="adj" fmla="val 5254"/>
            </a:avLst>
          </a:prstGeom>
          <a:noFill/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 smtClean="0"/>
              <a:t>High-Quality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This is misleading code + misleading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7100" y="2153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7100" y="4344061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203100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830" y="42058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put the normal (expected) condition first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33900" y="2057399"/>
            <a:ext cx="43434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" y="2057399"/>
            <a:ext cx="41910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44958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350" y="44958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comparing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/>
              <a:t>:</a:t>
            </a:r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</a:pPr>
            <a:endParaRPr lang="en-US" noProof="1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noProof="1" smtClean="0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900" noProof="1" smtClean="0"/>
              <a:t>If needed, document why the else isn’t </a:t>
            </a:r>
            <a:r>
              <a:rPr lang="en-US" sz="2900" dirty="0" smtClean="0"/>
              <a:t>necessary</a:t>
            </a:r>
            <a:endParaRPr lang="en-US" sz="2900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600200"/>
            <a:ext cx="35052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4168676"/>
            <a:ext cx="7543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1837" y="14601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14601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double negation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clause with a meaningful statement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1572161"/>
            <a:ext cx="373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547408"/>
            <a:ext cx="373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1528718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6596" y="3504129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1528718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3504129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Conditional Statements (5)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aware of copy/paste problems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bodies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2310348"/>
            <a:ext cx="3733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2310348"/>
            <a:ext cx="4014849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8036" y="22098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6637" y="2209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Simple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use complex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 will find the problem if you get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352800"/>
            <a:ext cx="7543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3814093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Boolean Conditions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0647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057400"/>
            <a:ext cx="83820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inRange)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38862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4953000"/>
            <a:ext cx="8686800" cy="167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630238" lvl="1" indent="-273050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300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(2)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638800"/>
          </a:xfrm>
        </p:spPr>
        <p:txBody>
          <a:bodyPr/>
          <a:lstStyle/>
          <a:p>
            <a:r>
              <a:rPr lang="en-US" dirty="0" smtClean="0"/>
              <a:t>Use object-oriented approach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906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80000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390" y="6107875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030" y="1371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Simplifying Boolean Conditions (3)</a:t>
            </a:r>
            <a:endParaRPr lang="en-US" sz="37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Now the code: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53393"/>
            <a:ext cx="78486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Decision Tables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 smtClean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57400"/>
            <a:ext cx="80772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9230" y="1905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Organizing Straight-line </a:t>
            </a:r>
            <a:r>
              <a:rPr lang="en-US" dirty="0" smtClean="0"/>
              <a:t>Code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Conditional Statements</a:t>
            </a:r>
          </a:p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 smtClean="0"/>
              <a:t>Loops</a:t>
            </a:r>
          </a:p>
          <a:p>
            <a:pPr>
              <a:lnSpc>
                <a:spcPct val="110000"/>
              </a:lnSpc>
            </a:pPr>
            <a:r>
              <a:rPr lang="en-US" dirty="0"/>
              <a:t>Other Control Flow Structures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86425" y="2104099"/>
            <a:ext cx="3305175" cy="41148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62400"/>
            <a:ext cx="3476625" cy="225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Positive Boolean Expressions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Starting with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 smtClean="0"/>
              <a:t>improves the readability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00310"/>
            <a:ext cx="3886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8200" y="2000310"/>
            <a:ext cx="40386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38400" y="615309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38400" y="5219580"/>
            <a:ext cx="411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3886200" y="5543490"/>
            <a:ext cx="1143000" cy="6858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38" y="18382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0835" y="18288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13360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3867090"/>
            <a:ext cx="5105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0" y="1981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341" y="3733800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Useful when checking for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2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281055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3401044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2000" b="1" strike="sngStrike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2200" y="3355829"/>
            <a:ext cx="1143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766950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09600" y="4705290"/>
            <a:ext cx="5486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2875746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599" y="3466236"/>
            <a:ext cx="32004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4400" y="3409146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334000" y="2951946"/>
            <a:ext cx="1752600" cy="83820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5181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34200" y="3409146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981700" y="3371046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43600" y="3389292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90600" y="480060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90600" y="5391090"/>
            <a:ext cx="3200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4400" y="5334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7086600" y="4876800"/>
            <a:ext cx="1524000" cy="83820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5181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934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3" name="Arc 32"/>
          <p:cNvSpPr/>
          <p:nvPr/>
        </p:nvSpPr>
        <p:spPr>
          <a:xfrm>
            <a:off x="3810000" y="4876800"/>
            <a:ext cx="1524000" cy="83820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863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482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7505700" y="5295900"/>
            <a:ext cx="2286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67600" y="53340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2743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9594" y="3364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6" y="4648200"/>
            <a:ext cx="485744" cy="48574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57" y="5269675"/>
            <a:ext cx="485743" cy="48574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Deep Nesting of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 smtClean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888623"/>
            <a:ext cx="7848600" cy="58169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6260068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Nesting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75839"/>
            <a:ext cx="7848600" cy="5577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Avoiding Deep Nesting – Example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542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7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6900" y="6134100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762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sz="3800" dirty="0" smtClean="0"/>
              <a:t>Avoiding Deep Nesting –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719699"/>
            <a:ext cx="78486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2400" y="1447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800" dirty="0" smtClean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3000" dirty="0" smtClean="0"/>
              <a:t>Use the default clause in 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3000" i="1" dirty="0" smtClean="0"/>
              <a:t> </a:t>
            </a:r>
            <a:r>
              <a:rPr lang="en-US" sz="3000" dirty="0" smtClean="0"/>
              <a:t>statement or the last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i="1" dirty="0" smtClean="0"/>
              <a:t> </a:t>
            </a:r>
            <a:r>
              <a:rPr lang="en-US" sz="3000" dirty="0" smtClean="0"/>
              <a:t>in a chain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3000" dirty="0" smtClean="0"/>
              <a:t> to trap errors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0" y="1709056"/>
            <a:ext cx="4038600" cy="20574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Organizing Straight-Line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3912719" cy="838200"/>
          </a:xfrm>
        </p:spPr>
        <p:txBody>
          <a:bodyPr/>
          <a:lstStyle/>
          <a:p>
            <a:pPr algn="r"/>
            <a:r>
              <a:rPr lang="en-US" dirty="0" smtClean="0"/>
              <a:t>Order and Separate Your Dependencies Correctly</a:t>
            </a:r>
            <a:endParaRPr lang="en-US" dirty="0"/>
          </a:p>
        </p:txBody>
      </p:sp>
      <p:pic>
        <p:nvPicPr>
          <p:cNvPr id="2051" name="Picture 3" descr="Source: http://www.flickr.com/photos/blackcustard/81680010/ 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59"/>
          <a:stretch/>
        </p:blipFill>
        <p:spPr bwMode="auto">
          <a:xfrm>
            <a:off x="4745908" y="1926772"/>
            <a:ext cx="3739029" cy="2699656"/>
          </a:xfrm>
          <a:prstGeom prst="rect">
            <a:avLst/>
          </a:prstGeom>
          <a:noFill/>
          <a:ln w="9525">
            <a:solidFill>
              <a:schemeClr val="accent4">
                <a:lumMod val="50000"/>
                <a:alpha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8486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3271" y="86106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Case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75345"/>
            <a:ext cx="78486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"Invalid parse state: " + parseState);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0630" y="990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using </a:t>
            </a:r>
            <a:r>
              <a:rPr lang="en-US" noProof="1" smtClean="0"/>
              <a:t>fallthroughs</a:t>
            </a:r>
            <a:endParaRPr lang="en-US" dirty="0" smtClean="0"/>
          </a:p>
          <a:p>
            <a:r>
              <a:rPr lang="en-US" dirty="0" smtClean="0"/>
              <a:t>When you do use them, document them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6000"/>
            <a:ext cx="78486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7" y="2438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– Best Practices(2)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Overlapping control structures is evil: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1640526"/>
            <a:ext cx="745998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7868" y="13429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715000"/>
            <a:ext cx="7982057" cy="99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2575" indent="-282575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# but may compile</a:t>
            </a:r>
            <a:b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Control Statements – Summary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For simple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 smtClean="0"/>
              <a:t>-s, pay attention to the order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Make sure the nominal case is clear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 smtClean="0"/>
              <a:t> chains 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 smtClean="0"/>
              <a:t> statements, choose the most readable order</a:t>
            </a:r>
          </a:p>
          <a:p>
            <a:r>
              <a:rPr lang="en-US" dirty="0" smtClean="0"/>
              <a:t>Optimize boolean statements to improve readability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 smtClean="0"/>
              <a:t>clause in a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 smtClean="0"/>
              <a:t>statement or the last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 smtClean="0"/>
              <a:t>in a chain of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 smtClean="0"/>
              <a:t>-s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trap errors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133600"/>
            <a:ext cx="4876801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4800600" cy="1219200"/>
          </a:xfrm>
        </p:spPr>
        <p:txBody>
          <a:bodyPr/>
          <a:lstStyle/>
          <a:p>
            <a:pPr algn="r"/>
            <a:r>
              <a:rPr lang="en-US" dirty="0" smtClean="0"/>
              <a:t>Choose Appropriate Loop Type</a:t>
            </a:r>
          </a:p>
          <a:p>
            <a:pPr algn="r"/>
            <a:r>
              <a:rPr lang="en-US" dirty="0" smtClean="0"/>
              <a:t>and Don’t Forget to Break</a:t>
            </a:r>
            <a:endParaRPr lang="en-US" dirty="0"/>
          </a:p>
        </p:txBody>
      </p:sp>
      <p:pic>
        <p:nvPicPr>
          <p:cNvPr id="1027" name="Picture 3" descr="Source: http://www.flickr.com/photos/mismyselfmelissa/3648505061/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053" y="1828800"/>
            <a:ext cx="3245548" cy="30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/>
              <a:t>Choosing the correct type of loop: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 to repeat some block of code a certain number of times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 smtClean="0"/>
              <a:t> loop to process each element of an array or a collection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/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dirty="0" smtClean="0"/>
              <a:t> loop when you don't know how many times a block should be repeated</a:t>
            </a:r>
          </a:p>
          <a:p>
            <a:r>
              <a:rPr lang="en-US" dirty="0" smtClean="0"/>
              <a:t>Avoid deep nesting of loops</a:t>
            </a:r>
          </a:p>
          <a:p>
            <a:pPr lvl="1"/>
            <a:r>
              <a:rPr lang="en-US" dirty="0" smtClean="0"/>
              <a:t>You can extract the loop body in a new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Keep loops simple</a:t>
            </a:r>
          </a:p>
          <a:p>
            <a:pPr lvl="1" eaLnBrk="1" hangingPunct="1">
              <a:defRPr/>
            </a:pPr>
            <a:r>
              <a:rPr lang="en-US" dirty="0" smtClean="0"/>
              <a:t>This helps readers of your code</a:t>
            </a:r>
          </a:p>
          <a:p>
            <a:pPr eaLnBrk="1" hangingPunct="1">
              <a:defRPr/>
            </a:pPr>
            <a:r>
              <a:rPr lang="en-US" dirty="0" smtClean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 smtClean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 smtClean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7848600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5381500"/>
            <a:ext cx="6781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defRPr/>
            </a:pPr>
            <a:endParaRPr lang="en-US" sz="3000" dirty="0" smtClean="0"/>
          </a:p>
          <a:p>
            <a:pPr eaLnBrk="1" hangingPunct="1">
              <a:buNone/>
              <a:defRPr/>
            </a:pPr>
            <a:endParaRPr lang="en-US" sz="3000" dirty="0" smtClean="0"/>
          </a:p>
          <a:p>
            <a:pPr eaLnBrk="1" hangingPunct="1">
              <a:defRPr/>
            </a:pPr>
            <a:r>
              <a:rPr lang="en-US" sz="3000" dirty="0" smtClean="0"/>
              <a:t>Use meaningful variable names to make loops readable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8600" y="2004060"/>
            <a:ext cx="48006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2004060"/>
            <a:ext cx="3429000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4953000"/>
            <a:ext cx="34290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38600" y="4953000"/>
            <a:ext cx="4800600" cy="15542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190500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19050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4700" y="601399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7137" y="601399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Best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Avoid empty loops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 smtClean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016984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676400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6" y="153343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0437" y="290503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648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600200"/>
            <a:ext cx="7848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44740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135774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explicitly change the index value to force the loop to stop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-loop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instead</a:t>
            </a:r>
          </a:p>
          <a:p>
            <a:r>
              <a:rPr lang="en-US" dirty="0" smtClean="0"/>
              <a:t>Put only the controlling statements in the loop header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4114800"/>
            <a:ext cx="3657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4114800"/>
            <a:ext cx="411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7516" y="390995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0540" y="389382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Tips 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-Loop(2)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Avoid code that depends on the loop index’s final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86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00650" y="2104900"/>
            <a:ext cx="411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4286" y="6015776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2050" y="6015776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continue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for tests at the top of a loop to avoid nested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-s</a:t>
            </a:r>
          </a:p>
          <a:p>
            <a:r>
              <a:rPr lang="en-US" dirty="0" smtClean="0"/>
              <a:t>Avoid loops with lots </a:t>
            </a:r>
            <a:r>
              <a:rPr lang="en-US" smtClean="0"/>
              <a:t>of </a:t>
            </a:r>
            <a:r>
              <a:rPr lang="en-US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mtClean="0"/>
              <a:t>-s </a:t>
            </a:r>
            <a:r>
              <a:rPr lang="en-US" dirty="0" smtClean="0"/>
              <a:t>scattered trough it</a:t>
            </a:r>
          </a:p>
          <a:p>
            <a:r>
              <a:rPr lang="en-US" dirty="0" smtClean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 smtClean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4114800"/>
            <a:ext cx="3314814" cy="2207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Should a Loop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r>
              <a:rPr lang="en-US" dirty="0" smtClean="0"/>
              <a:t>Try to make the loops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 smtClean="0"/>
              <a:t>to view it all at once (one screen)</a:t>
            </a:r>
          </a:p>
          <a:p>
            <a:r>
              <a:rPr lang="en-US" dirty="0" smtClean="0"/>
              <a:t>Use methods to shorten the loop body</a:t>
            </a:r>
          </a:p>
          <a:p>
            <a:r>
              <a:rPr lang="en-US" dirty="0" smtClean="0"/>
              <a:t>Make long loops especially clear </a:t>
            </a:r>
          </a:p>
          <a:p>
            <a:r>
              <a:rPr lang="en-US" dirty="0" smtClean="0"/>
              <a:t>Avoid deep nesting</a:t>
            </a:r>
            <a:br>
              <a:rPr lang="en-US" dirty="0" smtClean="0"/>
            </a:br>
            <a:r>
              <a:rPr lang="en-US" dirty="0" smtClean="0"/>
              <a:t>in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5" name="Picture 2" descr="http://www.adventurequilter.com/e-Learning/Articles/Images/Loops-1-direction-+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92522" y="3258922"/>
            <a:ext cx="2549956" cy="3581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062" y="1752600"/>
            <a:ext cx="4572000" cy="1219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Other Control Flow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4501661" cy="1219200"/>
          </a:xfrm>
        </p:spPr>
        <p:txBody>
          <a:bodyPr/>
          <a:lstStyle/>
          <a:p>
            <a:pPr algn="r"/>
            <a:r>
              <a:rPr lang="en-US" dirty="0" smtClean="0"/>
              <a:t>To Understand Recursion,</a:t>
            </a:r>
            <a:br>
              <a:rPr lang="en-US" dirty="0" smtClean="0"/>
            </a:br>
            <a:r>
              <a:rPr lang="en-US" dirty="0" smtClean="0"/>
              <a:t>One Must First Understand Recursion</a:t>
            </a:r>
            <a:endParaRPr lang="en-US" dirty="0"/>
          </a:p>
        </p:txBody>
      </p:sp>
      <p:pic>
        <p:nvPicPr>
          <p:cNvPr id="2058" name="Picture 10" descr="Source: http://www.flickr.com/photos/sbprzd/183419808/  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7462" y="1537156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when it enhances readability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 to avoid deep nesting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Avoid multiple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2438400"/>
            <a:ext cx="4191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2438400"/>
            <a:ext cx="411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2000" b="1" noProof="1" smtClean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2000" b="1" noProof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2316" y="4815840"/>
            <a:ext cx="600164" cy="6001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0" y="481584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846255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5197" y="3657600"/>
            <a:ext cx="600163" cy="6001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Ensure that recursion has end (bottom)</a:t>
            </a:r>
          </a:p>
          <a:p>
            <a:r>
              <a:rPr lang="en-US" dirty="0" smtClean="0"/>
              <a:t>Verify that recursion is not very high-cost</a:t>
            </a:r>
          </a:p>
          <a:p>
            <a:pPr lvl="1"/>
            <a:r>
              <a:rPr lang="en-US" dirty="0" smtClean="0"/>
              <a:t>Check the occupied system resources</a:t>
            </a:r>
          </a:p>
          <a:p>
            <a:pPr lvl="1"/>
            <a:r>
              <a:rPr lang="en-US" dirty="0" smtClean="0"/>
              <a:t>You can always use stack classes and iteration</a:t>
            </a:r>
          </a:p>
          <a:p>
            <a:r>
              <a:rPr lang="en-US" dirty="0" smtClean="0"/>
              <a:t>Don’t use recursion when there is better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 smtClean="0"/>
              <a:t> (iteration based) solution, e.g.</a:t>
            </a:r>
          </a:p>
          <a:p>
            <a:pPr lvl="1"/>
            <a:r>
              <a:rPr lang="en-US" dirty="0" smtClean="0"/>
              <a:t>Factorials</a:t>
            </a:r>
          </a:p>
          <a:p>
            <a:pPr lvl="1"/>
            <a:r>
              <a:rPr lang="en-US" dirty="0" smtClean="0"/>
              <a:t>Fibonacci numbers</a:t>
            </a:r>
          </a:p>
          <a:p>
            <a:r>
              <a:rPr lang="en-US" dirty="0" smtClean="0"/>
              <a:t>Some languages optimize tail-call recursions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, because they have a tendency to introduce spaghetti code</a:t>
            </a:r>
          </a:p>
          <a:p>
            <a:r>
              <a:rPr lang="en-US" dirty="0" smtClean="0">
                <a:hlinkClick r:id="rId2"/>
              </a:rPr>
              <a:t>“A Case Against the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GO TO Statement”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noProof="1" smtClean="0"/>
              <a:t>Edsger Dijkstra</a:t>
            </a:r>
          </a:p>
          <a:p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 smtClean="0"/>
              <a:t>-s</a:t>
            </a:r>
            <a:r>
              <a:rPr lang="en-US" dirty="0" smtClean="0"/>
              <a:t> as a last resort</a:t>
            </a:r>
          </a:p>
          <a:p>
            <a:pPr lvl="1"/>
            <a:r>
              <a:rPr lang="en-US" dirty="0" smtClean="0"/>
              <a:t>If they make the code </a:t>
            </a:r>
            <a:br>
              <a:rPr lang="en-US" dirty="0" smtClean="0"/>
            </a:br>
            <a:r>
              <a:rPr lang="en-US" dirty="0" smtClean="0"/>
              <a:t>more maintainable</a:t>
            </a:r>
          </a:p>
          <a:p>
            <a:r>
              <a:rPr lang="en-US" dirty="0" smtClean="0"/>
              <a:t>C# supports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 smtClean="0"/>
              <a:t> with</a:t>
            </a:r>
            <a:br>
              <a:rPr lang="en-US" dirty="0" smtClean="0"/>
            </a:br>
            <a:r>
              <a:rPr lang="en-US" dirty="0" smtClean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026" name="Picture 2" descr="Edsger W. Dijkstr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0" y="2286859"/>
            <a:ext cx="1143000" cy="115252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3429000"/>
            <a:ext cx="2743438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Control Flow, Conditional Statements and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Make clear boundaries for </a:t>
            </a:r>
            <a:br>
              <a:rPr lang="en-US" dirty="0" smtClean="0"/>
            </a:br>
            <a:r>
              <a:rPr lang="en-US" dirty="0" smtClean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8" name="Picture 4" descr="C:\Users\Stefan Dobrev\AppData\Local\Microsoft\Windows\Temporary Internet Files\Content.IE5\O31XIKJB\MCj04260620000[1]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1936412" cy="186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914400"/>
          </a:xfrm>
        </p:spPr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14400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9491" y="762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944881"/>
            <a:ext cx="8077200" cy="563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9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85910" y="914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Straight-Line Code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r>
              <a:rPr lang="en-US" dirty="0" smtClean="0"/>
              <a:t>The most important thing to consider when organizing straight-line code is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 smtClean="0"/>
              <a:t>Dependencies should be made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 smtClean="0"/>
              <a:t>Through the use of good routine names, parameter lists and comments</a:t>
            </a:r>
          </a:p>
          <a:p>
            <a:r>
              <a:rPr lang="en-US" dirty="0" smtClean="0"/>
              <a:t>If code doesn’t have order dependencies</a:t>
            </a:r>
          </a:p>
          <a:p>
            <a:pPr lvl="1"/>
            <a:r>
              <a:rPr lang="en-US" dirty="0" smtClean="0"/>
              <a:t>Keep related statements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343400" cy="1981200"/>
          </a:xfrm>
        </p:spPr>
        <p:txBody>
          <a:bodyPr/>
          <a:lstStyle/>
          <a:p>
            <a:pPr algn="r">
              <a:lnSpc>
                <a:spcPts val="5000"/>
              </a:lnSpc>
            </a:pPr>
            <a:r>
              <a:rPr lang="en-US" dirty="0" smtClean="0"/>
              <a:t>Using </a:t>
            </a:r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00" y="3733800"/>
            <a:ext cx="4343400" cy="609600"/>
          </a:xfrm>
        </p:spPr>
        <p:txBody>
          <a:bodyPr/>
          <a:lstStyle/>
          <a:p>
            <a:pPr algn="r"/>
            <a:r>
              <a:rPr lang="en-US" dirty="0" smtClean="0"/>
              <a:t>Using Control Structures</a:t>
            </a:r>
            <a:endParaRPr lang="en-US" dirty="0"/>
          </a:p>
        </p:txBody>
      </p:sp>
      <p:pic>
        <p:nvPicPr>
          <p:cNvPr id="44034" name="Picture 2" descr="http://oma.od.nih.gov/ms/records/recdisp/images/flowchart-blank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05400" y="942731"/>
            <a:ext cx="3276600" cy="5124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2654</TotalTime>
  <Words>3077</Words>
  <Application>Microsoft Office PowerPoint</Application>
  <PresentationFormat>On-screen Show (4:3)</PresentationFormat>
  <Paragraphs>797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Calibri</vt:lpstr>
      <vt:lpstr>Cambria</vt:lpstr>
      <vt:lpstr>Consolas</vt:lpstr>
      <vt:lpstr>Corbel</vt:lpstr>
      <vt:lpstr>Wingdings 2</vt:lpstr>
      <vt:lpstr>Telerik Academy theme</vt:lpstr>
      <vt:lpstr>Control Flow, Conditional Statements and Loops</vt:lpstr>
      <vt:lpstr>Table of Contents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Control Flow, Conditional Statements and Loops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Nikolay Kostov</cp:lastModifiedBy>
  <cp:revision>857</cp:revision>
  <dcterms:created xsi:type="dcterms:W3CDTF">2007-12-08T16:03:35Z</dcterms:created>
  <dcterms:modified xsi:type="dcterms:W3CDTF">2015-06-30T14:36:45Z</dcterms:modified>
  <cp:category>quality code, software engineering</cp:category>
</cp:coreProperties>
</file>