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7" r:id="rId2"/>
    <p:sldId id="307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5" r:id="rId23"/>
    <p:sldId id="286" r:id="rId24"/>
    <p:sldId id="287" r:id="rId25"/>
    <p:sldId id="314" r:id="rId26"/>
    <p:sldId id="316" r:id="rId27"/>
    <p:sldId id="315" r:id="rId28"/>
    <p:sldId id="326" r:id="rId29"/>
    <p:sldId id="288" r:id="rId30"/>
    <p:sldId id="289" r:id="rId31"/>
    <p:sldId id="290" r:id="rId32"/>
    <p:sldId id="291" r:id="rId33"/>
    <p:sldId id="327" r:id="rId34"/>
    <p:sldId id="321" r:id="rId35"/>
    <p:sldId id="295" r:id="rId36"/>
    <p:sldId id="296" r:id="rId37"/>
    <p:sldId id="299" r:id="rId38"/>
    <p:sldId id="300" r:id="rId39"/>
    <p:sldId id="301" r:id="rId40"/>
    <p:sldId id="308" r:id="rId41"/>
    <p:sldId id="310" r:id="rId42"/>
    <p:sldId id="309" r:id="rId43"/>
    <p:sldId id="312" r:id="rId44"/>
    <p:sldId id="313" r:id="rId45"/>
    <p:sldId id="320" r:id="rId46"/>
    <p:sldId id="318" r:id="rId47"/>
    <p:sldId id="319" r:id="rId48"/>
    <p:sldId id="322" r:id="rId49"/>
    <p:sldId id="323" r:id="rId50"/>
    <p:sldId id="324" r:id="rId51"/>
    <p:sldId id="303" r:id="rId52"/>
    <p:sldId id="32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52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E760-0278-42DE-B288-CD0B8C16D222}" type="datetimeFigureOut">
              <a:rPr lang="en-US" smtClean="0"/>
              <a:t>26-May-15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31B3-D1B9-47C4-B85E-E07D1317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8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72624-484E-4601-9E8A-6AA48CB11F9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909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0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24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E93A6-FA01-421A-9A1A-9D030E5B8DE9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42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139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50EBD-32F7-4C9C-8BCB-C281C3A399F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781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12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355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1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academy.telerik.com/" TargetMode="Externa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8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Reusable parts of Code</a:t>
            </a:r>
            <a:endParaRPr lang="en-US" dirty="0"/>
          </a:p>
        </p:txBody>
      </p:sp>
      <p:pic>
        <p:nvPicPr>
          <p:cNvPr id="15362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267200" y="4495800"/>
            <a:ext cx="4363496" cy="1848896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026" name="Picture 2" descr="http://www.ccjk.com/wp-content/uploads/2012/07/Comparative-Effectiveness-Methods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0846"/>
            <a:ext cx="3810001" cy="2486714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Defining a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55979"/>
            <a:ext cx="8686800" cy="3244596"/>
          </a:xfrm>
        </p:spPr>
        <p:txBody>
          <a:bodyPr/>
          <a:lstStyle/>
          <a:p>
            <a:r>
              <a:rPr lang="en-US" dirty="0" smtClean="0"/>
              <a:t>Functions can be defined in three ways:</a:t>
            </a:r>
          </a:p>
          <a:p>
            <a:pPr lvl="1"/>
            <a:r>
              <a:rPr lang="en-US" dirty="0" smtClean="0"/>
              <a:t>Using the constructor of the Function object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declaration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3900" y="2500196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new Function('console.log(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3900" y="3533180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 { console.log('Hello') 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23900" y="4615508"/>
            <a:ext cx="7696200" cy="8532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function() { console.log('Hello')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 printFunc()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('Hello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pic>
        <p:nvPicPr>
          <p:cNvPr id="31746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38400" y="3200400"/>
            <a:ext cx="4267200" cy="236220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238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call a f</a:t>
            </a:r>
            <a:r>
              <a:rPr lang="en-US" dirty="0" smtClean="0"/>
              <a:t>unction, </a:t>
            </a:r>
            <a:r>
              <a:rPr lang="en-US" dirty="0"/>
              <a:t>simply </a:t>
            </a:r>
            <a:r>
              <a:rPr lang="en-US" dirty="0" smtClean="0"/>
              <a:t>use: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The function’s </a:t>
            </a:r>
            <a:r>
              <a:rPr lang="en-US" dirty="0"/>
              <a:t>name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Parentheses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will execute the code in the f</a:t>
            </a:r>
            <a:r>
              <a:rPr lang="en-US" dirty="0" smtClean="0"/>
              <a:t>unction’s body and will result in printing the following: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89687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function </a:t>
            </a:r>
            <a:r>
              <a:rPr lang="en-US" dirty="0"/>
              <a:t>can be called from: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Any </a:t>
            </a:r>
            <a:r>
              <a:rPr lang="en-US" dirty="0"/>
              <a:t>other f</a:t>
            </a:r>
            <a:r>
              <a:rPr lang="en-US" dirty="0" smtClean="0"/>
              <a:t>unction</a:t>
            </a:r>
            <a:endParaRPr lang="en-US" dirty="0"/>
          </a:p>
          <a:p>
            <a:pPr lvl="1"/>
            <a:r>
              <a:rPr lang="en-US" dirty="0"/>
              <a:t>Itself </a:t>
            </a:r>
            <a:r>
              <a:rPr lang="en-US" dirty="0" smtClean="0"/>
              <a:t>(process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7825" name="Picture 1" descr="C:\Trash\rock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3657600"/>
            <a:ext cx="21336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3505200"/>
            <a:ext cx="5334000" cy="24036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console.log('printed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anotherPrint(){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anotherPrint();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45975" y="5133404"/>
            <a:ext cx="1752600" cy="775401"/>
          </a:xfrm>
          <a:prstGeom prst="wedgeRoundRectCallout">
            <a:avLst>
              <a:gd name="adj1" fmla="val -72903"/>
              <a:gd name="adj2" fmla="val -185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do this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home</a:t>
            </a:r>
          </a:p>
        </p:txBody>
      </p:sp>
    </p:spTree>
    <p:extLst>
      <p:ext uri="{BB962C8B-B14F-4D97-AF65-F5344CB8AC3E}">
        <p14:creationId xmlns:p14="http://schemas.microsoft.com/office/powerpoint/2010/main" val="4270439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3886200"/>
            <a:ext cx="5321302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Calling Functions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5569549"/>
            <a:ext cx="748192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6802" name="Picture 2" descr="http://heasarc.gsfc.nasa.gov/Images/spartan/sts51g_launch.gif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4943715" y="1066800"/>
            <a:ext cx="2828685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6804" name="Picture 4" descr="http://msnbcmedia2.msn.com/j/msnbc/Components/Photo_StoryLevel/071204/071204_shuttle_vlg6p.wide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95400" y="1066800"/>
            <a:ext cx="283845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727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2" y="1126224"/>
            <a:ext cx="8851898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Functions with Parameters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2209800"/>
            <a:ext cx="74819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Passing Parameters and Returning Values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5604" name="Picture 4" descr="http://www.chemistry-software.com/images/data/datan/datan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5543">
            <a:off x="1589098" y="2743915"/>
            <a:ext cx="5884924" cy="3539297"/>
          </a:xfrm>
          <a:prstGeom prst="rect">
            <a:avLst/>
          </a:prstGeom>
          <a:noFill/>
          <a:effectLst/>
          <a:scene3d>
            <a:camera prst="perspectiveRelaxedModerately">
              <a:rot lat="19527276" lon="730227" rev="21181647"/>
            </a:camera>
            <a:lightRig rig="sof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191863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062728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To pass </a:t>
            </a:r>
            <a:r>
              <a:rPr lang="en-US" dirty="0" smtClean="0"/>
              <a:t>information </a:t>
            </a:r>
            <a:r>
              <a:rPr lang="en-US" dirty="0"/>
              <a:t>to a </a:t>
            </a:r>
            <a:r>
              <a:rPr lang="en-US" dirty="0" smtClean="0"/>
              <a:t>function, </a:t>
            </a:r>
            <a:r>
              <a:rPr lang="en-US" dirty="0"/>
              <a:t>you can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</a:t>
            </a:r>
            <a:r>
              <a:rPr lang="en-US" dirty="0" smtClean="0"/>
              <a:t>(also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dirty="0"/>
              <a:t>You can pass zero or several </a:t>
            </a:r>
            <a:r>
              <a:rPr lang="en-US" dirty="0" smtClean="0"/>
              <a:t>input values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 smtClean="0"/>
              <a:t>Each parameter </a:t>
            </a:r>
            <a:r>
              <a:rPr lang="en-US" dirty="0" smtClean="0"/>
              <a:t>has</a:t>
            </a:r>
            <a:r>
              <a:rPr lang="bg-BG" dirty="0" smtClean="0"/>
              <a:t> а</a:t>
            </a:r>
            <a:r>
              <a:rPr lang="en-US" dirty="0" smtClean="0"/>
              <a:t> name</a:t>
            </a:r>
            <a:endParaRPr lang="en-US" dirty="0" smtClean="0"/>
          </a:p>
          <a:p>
            <a:pPr lvl="1">
              <a:lnSpc>
                <a:spcPts val="4000"/>
              </a:lnSpc>
            </a:pPr>
            <a:r>
              <a:rPr lang="en-US" dirty="0" smtClean="0"/>
              <a:t>Parameters are assigned to particular values when the function is called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Parameters can change </a:t>
            </a:r>
            <a:r>
              <a:rPr lang="en-US" dirty="0"/>
              <a:t>the </a:t>
            </a:r>
            <a:r>
              <a:rPr lang="en-US" dirty="0" smtClean="0"/>
              <a:t>function behavior depending on the passed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98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590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Function’s </a:t>
            </a:r>
            <a:r>
              <a:rPr lang="en-US" dirty="0"/>
              <a:t>behavior depends on its </a:t>
            </a:r>
            <a:r>
              <a:rPr lang="en-US" dirty="0" smtClean="0"/>
              <a:t>parameters 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800" dirty="0" smtClean="0"/>
              <a:t>, etc.</a:t>
            </a:r>
          </a:p>
          <a:p>
            <a:pPr lvl="1">
              <a:lnSpc>
                <a:spcPct val="85000"/>
              </a:lnSpc>
            </a:pPr>
            <a:r>
              <a:rPr lang="en-US" sz="2800" dirty="0" smtClean="0"/>
              <a:t>Even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tion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 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console.log('Positive');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'Negative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'Zero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295400"/>
          </a:xfrm>
          <a:prstGeom prst="roundRect">
            <a:avLst>
              <a:gd name="adj" fmla="val 9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1461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36095"/>
            <a:ext cx="8686800" cy="1143000"/>
          </a:xfrm>
        </p:spPr>
        <p:txBody>
          <a:bodyPr/>
          <a:lstStyle/>
          <a:p>
            <a:r>
              <a:rPr lang="en-US" dirty="0" smtClean="0"/>
              <a:t>Functions can have as many parameters as needed: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755295"/>
            <a:ext cx="7847012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max = number1;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('Maximal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max);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803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To call a </a:t>
            </a:r>
            <a:r>
              <a:rPr lang="en-US" dirty="0" smtClean="0"/>
              <a:t>function </a:t>
            </a:r>
            <a:r>
              <a:rPr lang="en-US" dirty="0"/>
              <a:t>and pass values to its parameters: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the function’s </a:t>
            </a:r>
            <a:r>
              <a:rPr lang="en-US" dirty="0"/>
              <a:t>name, followed by a list of expressions for each parameter</a:t>
            </a:r>
          </a:p>
          <a:p>
            <a:pPr>
              <a:lnSpc>
                <a:spcPts val="36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71950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 + 3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81000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992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  <a:p>
            <a:pPr lvl="1"/>
            <a:r>
              <a:rPr lang="en-US" dirty="0"/>
              <a:t>Declaring and Creating Functions</a:t>
            </a:r>
          </a:p>
          <a:p>
            <a:pPr lvl="1"/>
            <a:r>
              <a:rPr lang="en-US" dirty="0"/>
              <a:t>Calling Functions</a:t>
            </a:r>
          </a:p>
          <a:p>
            <a:r>
              <a:rPr lang="en-US" dirty="0"/>
              <a:t>Functions with Parameters</a:t>
            </a:r>
          </a:p>
          <a:p>
            <a:r>
              <a:rPr lang="en-US" dirty="0" smtClean="0"/>
              <a:t>The </a:t>
            </a:r>
            <a:r>
              <a:rPr lang="en-US" dirty="0"/>
              <a:t>arguments Object</a:t>
            </a:r>
          </a:p>
          <a:p>
            <a:r>
              <a:rPr lang="en-US" dirty="0"/>
              <a:t>Returning Values From Functions</a:t>
            </a:r>
          </a:p>
          <a:p>
            <a:r>
              <a:rPr lang="en-US" dirty="0"/>
              <a:t>Function Scope</a:t>
            </a:r>
          </a:p>
          <a:p>
            <a:r>
              <a:rPr lang="en-US" dirty="0"/>
              <a:t>Function Overloading</a:t>
            </a:r>
          </a:p>
        </p:txBody>
      </p:sp>
    </p:spTree>
    <p:extLst>
      <p:ext uri="{BB962C8B-B14F-4D97-AF65-F5344CB8AC3E}">
        <p14:creationId xmlns:p14="http://schemas.microsoft.com/office/powerpoint/2010/main" val="15690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Functions </a:t>
            </a:r>
            <a:r>
              <a:rPr lang="en-US" sz="3800" dirty="0"/>
              <a:t>Parameters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631825" y="1447800"/>
            <a:ext cx="7902575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&gt;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 +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 +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 +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zero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number1;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(max 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('Maximal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1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ChangeArrowheads="1"/>
          </p:cNvSpPr>
          <p:nvPr/>
        </p:nvSpPr>
        <p:spPr bwMode="auto">
          <a:xfrm>
            <a:off x="1277937" y="2732175"/>
            <a:ext cx="648017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7898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pic>
        <p:nvPicPr>
          <p:cNvPr id="66562" name="Picture 2" descr="http://www.propertyoz.com.au/library/construction_cran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3657600"/>
            <a:ext cx="3838576" cy="2362200"/>
          </a:xfrm>
          <a:prstGeom prst="roundRect">
            <a:avLst>
              <a:gd name="adj" fmla="val 8159"/>
            </a:avLst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2688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Triangle – Example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program </a:t>
            </a:r>
            <a:r>
              <a:rPr lang="en-US" dirty="0" smtClean="0"/>
              <a:t>for printing </a:t>
            </a:r>
            <a:r>
              <a:rPr lang="en-US" dirty="0"/>
              <a:t>triangles as shown below: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1	1 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n=5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2 3 4 5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  n=6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2 3 4 5 6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 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38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Printing Triangle – Example</a:t>
            </a:r>
            <a:endParaRPr lang="bg-BG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88975" y="1537255"/>
            <a:ext cx="7766050" cy="5106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pringTriangle(n)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(line 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&lt;= 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+= 1)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(line = n-1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&gt;=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-= 1)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printLine(start, end)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start; i &lt;= 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+= 1){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i;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87853"/>
          </a:xfrm>
        </p:spPr>
        <p:txBody>
          <a:bodyPr>
            <a:spAutoFit/>
          </a:bodyPr>
          <a:lstStyle/>
          <a:p>
            <a:r>
              <a:rPr lang="en-US" dirty="0" smtClean="0"/>
              <a:t>Printing a triangle: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6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07267"/>
            <a:ext cx="8229600" cy="685800"/>
          </a:xfrm>
        </p:spPr>
        <p:txBody>
          <a:bodyPr/>
          <a:lstStyle/>
          <a:p>
            <a:r>
              <a:rPr lang="en-US" dirty="0" smtClean="0"/>
              <a:t>Printing Triangle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33546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6626" name="Picture 2" descr="http://media.log-in.ru/i/triang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48528" y="832598"/>
            <a:ext cx="2633472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628" name="Picture 4" descr="http://www.legobilliards.com.cn/pool_table_product/Triangles/TR0411A-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63460" y="1670798"/>
            <a:ext cx="307994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73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pic>
        <p:nvPicPr>
          <p:cNvPr id="4098" name="Picture 2" descr="http://www.flashmagazine.com/images/uploads/cache/javascript-799x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3186112"/>
            <a:ext cx="7610475" cy="2105026"/>
          </a:xfrm>
          <a:prstGeom prst="roundRect">
            <a:avLst>
              <a:gd name="adj" fmla="val 1584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7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848100"/>
          </a:xfrm>
        </p:spPr>
        <p:txBody>
          <a:bodyPr/>
          <a:lstStyle/>
          <a:p>
            <a:r>
              <a:rPr lang="en-US" dirty="0" smtClean="0"/>
              <a:t>Every function have a special object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lvl="1"/>
            <a:r>
              <a:rPr lang="en-US" dirty="0" smtClean="0"/>
              <a:t>It holds information about the function and all the parameters passed to the function</a:t>
            </a:r>
          </a:p>
          <a:p>
            <a:pPr lvl="1"/>
            <a:r>
              <a:rPr lang="en-US" dirty="0" smtClean="0"/>
              <a:t>No need to be explicitly declared</a:t>
            </a:r>
          </a:p>
          <a:p>
            <a:pPr lvl="2"/>
            <a:r>
              <a:rPr lang="en-US" dirty="0" smtClean="0"/>
              <a:t>It exists in every function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8975" y="4410363"/>
            <a:ext cx="7766050" cy="2233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i;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arguments)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console.log(arguments[i]);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printArguments(1, 2, 3, 4); //1, 2, 3, 4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60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arguments object is not an array</a:t>
            </a:r>
          </a:p>
          <a:p>
            <a:pPr lvl="1"/>
            <a:r>
              <a:rPr lang="en-US" dirty="0" smtClean="0"/>
              <a:t>It just have a set of the array functionality</a:t>
            </a:r>
          </a:p>
          <a:p>
            <a:r>
              <a:rPr lang="en-US" dirty="0" smtClean="0"/>
              <a:t>If in need to iterate it, better parse it to an array:</a:t>
            </a:r>
          </a:p>
          <a:p>
            <a:pPr lvl="1"/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8975" y="3521843"/>
            <a:ext cx="7766050" cy="28238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i,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args;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args = [].slice.apply(arguments);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args)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console.log(args[i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printArguments(1, 2, 3, 4); //1, 2, 3, 4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44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15332" y="1524000"/>
            <a:ext cx="5113337" cy="1473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Returning Values From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60418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95500" y="3810000"/>
            <a:ext cx="4953000" cy="2362200"/>
          </a:xfrm>
          <a:prstGeom prst="roundRect">
            <a:avLst>
              <a:gd name="adj" fmla="val 2057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49831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72185"/>
            <a:ext cx="7924800" cy="685800"/>
          </a:xfrm>
        </p:spPr>
        <p:txBody>
          <a:bodyPr/>
          <a:lstStyle/>
          <a:p>
            <a:r>
              <a:rPr lang="en-US" dirty="0" smtClean="0"/>
              <a:t>Functions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98464"/>
            <a:ext cx="7924800" cy="569120"/>
          </a:xfrm>
        </p:spPr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http://programmedevelopment.com/public/uploads/images/puzzle_pieces_house_teamwork_1600_cl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2" t="-20730" r="-17619" b="-24745"/>
          <a:stretch/>
        </p:blipFill>
        <p:spPr bwMode="auto">
          <a:xfrm>
            <a:off x="4899466" y="3396561"/>
            <a:ext cx="3043490" cy="2437354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2052" name="Picture 4" descr="http://educationalstar.com/wp-content/uploads/2012/11/focusgroup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3401682"/>
            <a:ext cx="3276600" cy="2427112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9049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 from Functions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78298"/>
            <a:ext cx="8686800" cy="3099310"/>
          </a:xfrm>
        </p:spPr>
        <p:txBody>
          <a:bodyPr>
            <a:spAutoFit/>
          </a:bodyPr>
          <a:lstStyle/>
          <a:p>
            <a:r>
              <a:rPr lang="en-US" dirty="0" smtClean="0"/>
              <a:t>Every function in JavaScript returns a value</a:t>
            </a:r>
          </a:p>
          <a:p>
            <a:pPr lvl="1"/>
            <a:r>
              <a:rPr lang="en-US" dirty="0" smtClean="0"/>
              <a:t>It can be set by the developer</a:t>
            </a:r>
          </a:p>
          <a:p>
            <a:pPr lvl="2"/>
            <a:r>
              <a:rPr lang="en-US" dirty="0" smtClean="0"/>
              <a:t>Else the function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The return value can be of any type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29252" y="4237990"/>
            <a:ext cx="6985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head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arr.shift();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29252" y="4843720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29252" y="5451094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noValue = arr.sort();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228600"/>
            <a:ext cx="5029200" cy="914400"/>
          </a:xfrm>
        </p:spPr>
        <p:txBody>
          <a:bodyPr/>
          <a:lstStyle/>
          <a:p>
            <a:r>
              <a:rPr lang="en-US" dirty="0" smtClean="0"/>
              <a:t>Defining Functions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38300"/>
            <a:ext cx="8686800" cy="1631216"/>
          </a:xfrm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2400"/>
              </a:spcBef>
            </a:pPr>
            <a:r>
              <a:rPr lang="en-US" sz="3000" dirty="0" smtClean="0"/>
              <a:t>Functions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umber</a:t>
            </a:r>
            <a:r>
              <a:rPr lang="en-US" sz="3000" dirty="0" smtClean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ring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dirty="0" smtClean="0"/>
              <a:t>, etc...)</a:t>
            </a:r>
            <a:endParaRPr lang="en-US" sz="3000" dirty="0"/>
          </a:p>
          <a:p>
            <a:pPr>
              <a:lnSpc>
                <a:spcPts val="36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</a:t>
            </a:r>
            <a:r>
              <a:rPr lang="en-US" sz="3000" dirty="0" smtClean="0"/>
              <a:t>result</a:t>
            </a:r>
            <a:endParaRPr lang="en-US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407434"/>
            <a:ext cx="7632700" cy="29238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multiply(firstNum, secondNum)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(numbers){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sum = 0,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i, len;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for(i = 0, len = numbers.length; i &lt; len; i += 1){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+= numbers[i];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7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function’s </a:t>
            </a:r>
            <a:r>
              <a:rPr lang="en-US" dirty="0"/>
              <a:t>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To </a:t>
            </a:r>
            <a:r>
              <a:rPr lang="en-US" dirty="0"/>
              <a:t>terminate </a:t>
            </a:r>
            <a:r>
              <a:rPr lang="en-US" dirty="0" smtClean="0"/>
              <a:t>function execution, use just: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Return can be used several </a:t>
            </a:r>
            <a:r>
              <a:rPr lang="en-US" dirty="0"/>
              <a:t>times in a </a:t>
            </a:r>
            <a:r>
              <a:rPr lang="en-US" dirty="0" smtClean="0"/>
              <a:t>function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return a different value in different cases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3336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391025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07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2078"/>
            <a:ext cx="7086600" cy="838200"/>
          </a:xfrm>
        </p:spPr>
        <p:txBody>
          <a:bodyPr/>
          <a:lstStyle/>
          <a:p>
            <a:r>
              <a:rPr lang="en-US" dirty="0" smtClean="0"/>
              <a:t>The return Statement: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a number is prime: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9947" y="1604513"/>
            <a:ext cx="826410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isPrime(number){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divider,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maxDivider;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 = +number;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maxDivider = Math.sqrt(number);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for(divider = 2; divider &lt;= maxDivider; divider += 1){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if(!(number % divider)){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ivider found, no need to continue execution;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false;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//All dividers tested and none is found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 number is prime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true;</a:t>
            </a:r>
            <a:endParaRPr lang="en-US" sz="20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07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82701"/>
            <a:ext cx="7924800" cy="685800"/>
          </a:xfrm>
        </p:spPr>
        <p:txBody>
          <a:bodyPr/>
          <a:lstStyle/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08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www.m3tools.net/net/assets/images/return%20value%20code%20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20" y="2914650"/>
            <a:ext cx="4697560" cy="311785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3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Even Numbers–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3289"/>
            <a:ext cx="8686800" cy="1126462"/>
          </a:xfrm>
        </p:spPr>
        <p:txBody>
          <a:bodyPr>
            <a:spAutoFit/>
          </a:bodyPr>
          <a:lstStyle/>
          <a:p>
            <a:r>
              <a:rPr lang="en-US" dirty="0" smtClean="0"/>
              <a:t>Calculate the sum of all even numbers in an array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755650" y="2398918"/>
            <a:ext cx="7413565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sum(numbers)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0;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 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len = numbers.length; i &lt; len; i += 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if(!(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numbers[i] %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2))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sum += numbers[i];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   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82483" y="3466071"/>
            <a:ext cx="308825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for(number of numbers){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11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1331913" y="2553613"/>
            <a:ext cx="6480175" cy="430887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31912" y="1673225"/>
            <a:ext cx="6480176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Sum of Even Numbers</a:t>
            </a:r>
            <a:endParaRPr lang="bg-BG" dirty="0"/>
          </a:p>
        </p:txBody>
      </p:sp>
      <p:pic>
        <p:nvPicPr>
          <p:cNvPr id="49154" name="Picture 2" descr="http://www.moneymanagement.com.au/Uploads/PressReleases/money/Images-20090409/bluenumbersngrap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9020" y="3429000"/>
            <a:ext cx="7025960" cy="289560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93383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1"/>
            <a:ext cx="7924800" cy="685800"/>
          </a:xfrm>
        </p:spPr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1793080"/>
            <a:ext cx="7924800" cy="569120"/>
          </a:xfrm>
        </p:spPr>
        <p:txBody>
          <a:bodyPr/>
          <a:lstStyle/>
          <a:p>
            <a:r>
              <a:rPr lang="en-US" dirty="0" smtClean="0"/>
              <a:t>Scope of variables and functions</a:t>
            </a:r>
            <a:endParaRPr lang="en-US" dirty="0"/>
          </a:p>
        </p:txBody>
      </p:sp>
      <p:pic>
        <p:nvPicPr>
          <p:cNvPr id="6146" name="Picture 2" descr="http://media.smashingmagazine.com/wp-content/uploads/images/js-scope/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805207"/>
            <a:ext cx="4495800" cy="3000186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5256"/>
            <a:ext cx="8686800" cy="181588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Every variable has its scope of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scope defines where the variable is accessible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Generally there are local and global </a:t>
            </a:r>
            <a:r>
              <a:rPr lang="en-US" dirty="0" smtClean="0"/>
              <a:t>scope</a:t>
            </a: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2700655"/>
            <a:ext cx="7920038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arr = [1, 2, 3, 4, 5, 6, 7];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countOccurences (value)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count = 0;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(var i=0; i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arr.length;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(arr[i]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===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count++;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25368" y="2821065"/>
            <a:ext cx="3358623" cy="775401"/>
          </a:xfrm>
          <a:prstGeom prst="wedgeRoundRectCallout">
            <a:avLst>
              <a:gd name="adj1" fmla="val -67965"/>
              <a:gd name="adj2" fmla="val 79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 is  in the global scope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it is accessible from anywhere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25368" y="3928042"/>
            <a:ext cx="3358623" cy="1122095"/>
          </a:xfrm>
          <a:prstGeom prst="wedgeRoundRectCallout">
            <a:avLst>
              <a:gd name="adj1" fmla="val -108359"/>
              <a:gd name="adj2" fmla="val 155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count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declared inside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countOccurences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it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 be used only inside it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425368" y="5271308"/>
            <a:ext cx="3358623" cy="778385"/>
          </a:xfrm>
          <a:prstGeom prst="wedgeRoundRectCallout">
            <a:avLst>
              <a:gd name="adj1" fmla="val -130838"/>
              <a:gd name="adj2" fmla="val -439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lvl="1" algn="ctr"/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Try removing the "var" before count</a:t>
            </a:r>
            <a:endParaRPr lang="en-US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09701"/>
            <a:ext cx="7924800" cy="685800"/>
          </a:xfrm>
        </p:spPr>
        <p:txBody>
          <a:bodyPr/>
          <a:lstStyle/>
          <a:p>
            <a:r>
              <a:rPr lang="en-US" dirty="0"/>
              <a:t>Function Scope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135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t1.gstatic.com/images?q=tbn:ANd9GcQ0xOShi0oDSbgXXuo9phNN4Ry7EoZQmLpxDUXr1-sewzESoE7uw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r="-31"/>
          <a:stretch/>
        </p:blipFill>
        <p:spPr bwMode="auto">
          <a:xfrm>
            <a:off x="2159000" y="2811885"/>
            <a:ext cx="4826000" cy="300588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2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Function?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/>
              <a:t>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 a 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4000"/>
              </a:lnSpc>
            </a:pPr>
            <a:r>
              <a:rPr lang="en-US" dirty="0" smtClean="0"/>
              <a:t>Functions </a:t>
            </a:r>
            <a:r>
              <a:rPr lang="en-US" dirty="0"/>
              <a:t>allow programmers to construct large programs from simple </a:t>
            </a:r>
            <a:r>
              <a:rPr lang="en-US" dirty="0" smtClean="0"/>
              <a:t>pieces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914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168360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84301"/>
            <a:ext cx="7924800" cy="6858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10580"/>
            <a:ext cx="7924800" cy="569120"/>
          </a:xfrm>
        </p:spPr>
        <p:txBody>
          <a:bodyPr/>
          <a:lstStyle/>
          <a:p>
            <a:r>
              <a:rPr lang="en-US" dirty="0" smtClean="0"/>
              <a:t>Many functions with the same name</a:t>
            </a:r>
            <a:endParaRPr lang="en-US" dirty="0"/>
          </a:p>
        </p:txBody>
      </p:sp>
      <p:pic>
        <p:nvPicPr>
          <p:cNvPr id="8194" name="Picture 2" descr="http://www.forkparty.com/wp-content/uploads/2010/01/overloaded-vehicle-0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62" y="3252371"/>
            <a:ext cx="3825238" cy="2455108"/>
          </a:xfrm>
          <a:prstGeom prst="roundRect">
            <a:avLst>
              <a:gd name="adj" fmla="val 373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forkparty.com/wp-content/uploads/2010/01/overloaded-vehicle-00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7" y="3252371"/>
            <a:ext cx="3365238" cy="2455108"/>
          </a:xfrm>
          <a:prstGeom prst="roundRect">
            <a:avLst>
              <a:gd name="adj" fmla="val 373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5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03632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does not support function overloading</a:t>
            </a:r>
          </a:p>
          <a:p>
            <a:pPr lvl="1"/>
            <a:r>
              <a:rPr lang="en-US" dirty="0" smtClean="0"/>
              <a:t>i.e. only one function with a specified name can exists in the same scope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second print overwrites the first one</a:t>
            </a:r>
          </a:p>
          <a:p>
            <a:pPr lvl="1"/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3262249"/>
            <a:ext cx="7920038" cy="2262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print(number)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print(number,text)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'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\nText: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text);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print(2);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934" y1="9859" x2="40884" y2="72535"/>
                        <a14:foregroundMark x1="15746" y1="12676" x2="49724" y2="9859"/>
                        <a14:foregroundMark x1="14917" y1="3521" x2="22099" y2="23239"/>
                        <a14:foregroundMark x1="11050" y1="11268" x2="28177" y2="32394"/>
                        <a14:foregroundMark x1="31215" y1="12676" x2="54144" y2="16901"/>
                        <a14:foregroundMark x1="51934" y1="9155" x2="65470" y2="11268"/>
                        <a14:foregroundMark x1="66022" y1="9155" x2="82044" y2="11972"/>
                        <a14:foregroundMark x1="78729" y1="11268" x2="92818" y2="13380"/>
                        <a14:foregroundMark x1="94475" y1="7746" x2="82044" y2="7042"/>
                        <a14:foregroundMark x1="83978" y1="4930" x2="91160" y2="11268"/>
                        <a14:foregroundMark x1="91989" y1="11972" x2="93370" y2="20423"/>
                        <a14:foregroundMark x1="98343" y1="11972" x2="99171" y2="66197"/>
                        <a14:foregroundMark x1="98895" y1="74648" x2="98895" y2="85915"/>
                        <a14:foregroundMark x1="97514" y1="96479" x2="4972" y2="95775"/>
                        <a14:foregroundMark x1="3315" y1="96479" x2="1105" y2="42958"/>
                        <a14:foregroundMark x1="4144" y1="42254" x2="22099" y2="45775"/>
                        <a14:foregroundMark x1="11878" y1="46479" x2="9669" y2="49296"/>
                        <a14:foregroundMark x1="1934" y1="77465" x2="1934" y2="77465"/>
                        <a14:foregroundMark x1="1105" y1="29577" x2="1105" y2="29577"/>
                        <a14:foregroundMark x1="7459" y1="11268" x2="7459" y2="11268"/>
                        <a14:backgroundMark x1="276" y1="704" x2="276" y2="704"/>
                        <a14:backgroundMark x1="552" y1="98592" x2="552" y2="98592"/>
                        <a14:backgroundMark x1="99448" y1="97887" x2="99448" y2="97887"/>
                        <a14:backgroundMark x1="99448" y1="1408" x2="99448" y2="1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4763" y="2961801"/>
            <a:ext cx="3448050" cy="135255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9544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False 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08100"/>
            <a:ext cx="8686800" cy="4749800"/>
          </a:xfrm>
        </p:spPr>
        <p:txBody>
          <a:bodyPr/>
          <a:lstStyle/>
          <a:p>
            <a:r>
              <a:rPr lang="en-US" dirty="0" smtClean="0"/>
              <a:t>Function overloading in JavaScript must be faked</a:t>
            </a:r>
          </a:p>
          <a:p>
            <a:pPr lvl="1"/>
            <a:r>
              <a:rPr lang="en-US" dirty="0" smtClean="0"/>
              <a:t>i.e. make it look like overloading</a:t>
            </a:r>
          </a:p>
          <a:p>
            <a:r>
              <a:rPr lang="en-US" dirty="0" smtClean="0"/>
              <a:t>Many ways of fake function </a:t>
            </a:r>
            <a:r>
              <a:rPr lang="en-US" dirty="0"/>
              <a:t>overloading </a:t>
            </a:r>
            <a:r>
              <a:rPr lang="en-US" dirty="0" smtClean="0"/>
              <a:t>exist</a:t>
            </a:r>
          </a:p>
          <a:p>
            <a:pPr lvl="1"/>
            <a:r>
              <a:rPr lang="en-US" dirty="0" smtClean="0"/>
              <a:t>Different number of parameters</a:t>
            </a:r>
          </a:p>
          <a:p>
            <a:pPr lvl="1"/>
            <a:r>
              <a:rPr lang="en-US" dirty="0" smtClean="0"/>
              <a:t>Different type of parameters</a:t>
            </a:r>
          </a:p>
          <a:p>
            <a:pPr lvl="1"/>
            <a:r>
              <a:rPr lang="en-US" dirty="0" smtClean="0"/>
              <a:t>Optional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/>
          <a:lstStyle/>
          <a:p>
            <a:r>
              <a:rPr lang="en-US" dirty="0" smtClean="0"/>
              <a:t>Function Overloading - Different Number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 smtClean="0"/>
              <a:t>Overloading functions with different number of parameters is done by a simple switch by the length of the arguments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775" y="3216529"/>
            <a:ext cx="7920038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text)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(arguments.length)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: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number);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: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text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	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(5,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Lorem Ipsum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 and Lorem Ipsum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Overloading -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Different </a:t>
            </a:r>
            <a:r>
              <a:rPr lang="en-US" sz="4400" dirty="0"/>
              <a:t>Number of Parameters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/>
          <a:lstStyle/>
          <a:p>
            <a:r>
              <a:rPr lang="en-US" dirty="0" smtClean="0"/>
              <a:t>Function Overloading:</a:t>
            </a:r>
            <a:br>
              <a:rPr lang="en-US" dirty="0" smtClean="0"/>
            </a:br>
            <a:r>
              <a:rPr lang="en-US" dirty="0" smtClean="0"/>
              <a:t>Different Types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1517105"/>
          </a:xfrm>
        </p:spPr>
        <p:txBody>
          <a:bodyPr/>
          <a:lstStyle/>
          <a:p>
            <a:r>
              <a:rPr lang="en-US" dirty="0" smtClean="0"/>
              <a:t>Overloading functions with different type of the parameters is done with a switch on the type of the parameter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775" y="2925251"/>
            <a:ext cx="7920038" cy="3770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printValue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log = console.log;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typeof 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'boolean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 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Lorem Ipsum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([1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4]);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Overloading -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Different </a:t>
            </a:r>
            <a:r>
              <a:rPr lang="en-US" sz="4400" dirty="0"/>
              <a:t>Number of Parameters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 with Default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44700"/>
            <a:ext cx="8686800" cy="4559300"/>
          </a:xfrm>
        </p:spPr>
        <p:txBody>
          <a:bodyPr/>
          <a:lstStyle/>
          <a:p>
            <a:r>
              <a:rPr lang="en-US" dirty="0" smtClean="0"/>
              <a:t>In JavaScript all parameters are optional</a:t>
            </a:r>
          </a:p>
          <a:p>
            <a:pPr lvl="1"/>
            <a:r>
              <a:rPr lang="en-US" dirty="0" smtClean="0"/>
              <a:t>i.e. functions can be invoked without them</a:t>
            </a:r>
          </a:p>
          <a:p>
            <a:r>
              <a:rPr lang="en-US" dirty="0" smtClean="0"/>
              <a:t>Yet, there is a reason behind requesting parameters</a:t>
            </a:r>
          </a:p>
          <a:p>
            <a:pPr lvl="1"/>
            <a:r>
              <a:rPr lang="en-US" dirty="0" smtClean="0"/>
              <a:t>Maybe the function's behavior depends on it?</a:t>
            </a:r>
          </a:p>
        </p:txBody>
      </p:sp>
    </p:spTree>
    <p:extLst>
      <p:ext uri="{BB962C8B-B14F-4D97-AF65-F5344CB8AC3E}">
        <p14:creationId xmlns:p14="http://schemas.microsoft.com/office/powerpoint/2010/main" val="36701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 with Default Parameters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37360"/>
            <a:ext cx="8686800" cy="4053840"/>
          </a:xfrm>
        </p:spPr>
        <p:txBody>
          <a:bodyPr/>
          <a:lstStyle/>
          <a:p>
            <a:r>
              <a:rPr lang="en-US" dirty="0"/>
              <a:t>Default parameters are checked in the function body</a:t>
            </a:r>
          </a:p>
          <a:p>
            <a:pPr lvl="1"/>
            <a:r>
              <a:rPr lang="en-US" dirty="0"/>
              <a:t>If the parameter is not present - assign a value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981" y="3663950"/>
            <a:ext cx="792003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//only the str parameter is required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getRandomValue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start, end){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 = start ||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 = end || str.length;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80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to Use Functions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50392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manageable</a:t>
            </a:r>
            <a:r>
              <a:rPr lang="en-US" dirty="0"/>
              <a:t> programming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Split large</a:t>
            </a:r>
            <a:r>
              <a:rPr lang="en-US" dirty="0" smtClean="0"/>
              <a:t> problems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 pieces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Better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organization</a:t>
            </a:r>
            <a:r>
              <a:rPr lang="en-US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</a:t>
            </a:r>
            <a:r>
              <a:rPr lang="en-US" dirty="0"/>
              <a:t>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readability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understandability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Enhance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abstraction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Avoiding </a:t>
            </a:r>
            <a:r>
              <a:rPr lang="en-US" dirty="0"/>
              <a:t>repeating </a:t>
            </a:r>
            <a:r>
              <a:rPr lang="en-US" dirty="0" smtClean="0"/>
              <a:t>code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Improve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maintainability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f</a:t>
            </a:r>
            <a:r>
              <a:rPr lang="en-US" dirty="0" smtClean="0"/>
              <a:t>unctions </a:t>
            </a:r>
            <a:r>
              <a:rPr lang="en-US" dirty="0"/>
              <a:t>several times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3962400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58861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</a:t>
            </a:r>
            <a:r>
              <a:rPr lang="en-US" sz="4400" dirty="0" smtClean="0"/>
              <a:t>Overloading</a:t>
            </a:r>
            <a:br>
              <a:rPr lang="en-US" sz="4400" dirty="0" smtClean="0"/>
            </a:br>
            <a:r>
              <a:rPr lang="en-US" sz="4400" dirty="0" smtClean="0"/>
              <a:t>with </a:t>
            </a:r>
            <a:r>
              <a:rPr lang="en-US" sz="4400" dirty="0"/>
              <a:t>Default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198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4191000"/>
            <a:ext cx="2057400" cy="20574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8673645" flipH="1">
            <a:off x="1285612" y="4213442"/>
            <a:ext cx="1806220" cy="212034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lum bright="10000"/>
          </a:blip>
          <a:srcRect/>
          <a:stretch>
            <a:fillRect/>
          </a:stretch>
        </p:blipFill>
        <p:spPr bwMode="auto">
          <a:xfrm rot="18780386" flipH="1" flipV="1">
            <a:off x="2629853" y="420053"/>
            <a:ext cx="2032399" cy="2032399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8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05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1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00600" y="152400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4241800"/>
            <a:ext cx="539908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Creating Functions</a:t>
            </a:r>
            <a:endParaRPr lang="en-US" dirty="0"/>
          </a:p>
        </p:txBody>
      </p:sp>
      <p:pic>
        <p:nvPicPr>
          <p:cNvPr id="9220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4000" y="152400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5712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086600" cy="914400"/>
          </a:xfrm>
        </p:spPr>
        <p:txBody>
          <a:bodyPr/>
          <a:lstStyle/>
          <a:p>
            <a:r>
              <a:rPr lang="en-US" sz="3800" dirty="0"/>
              <a:t>Declaring and </a:t>
            </a:r>
            <a:r>
              <a:rPr lang="en-US" sz="3800" dirty="0" smtClean="0"/>
              <a:t>Creating </a:t>
            </a:r>
            <a:br>
              <a:rPr lang="en-US" sz="3800" dirty="0" smtClean="0"/>
            </a:br>
            <a:r>
              <a:rPr lang="en-US" sz="3800" dirty="0" smtClean="0"/>
              <a:t>Functions</a:t>
            </a:r>
            <a:endParaRPr lang="en-US" sz="3800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53453"/>
            <a:ext cx="8424862" cy="3183541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function </a:t>
            </a: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</a:p>
          <a:p>
            <a:pPr lvl="1"/>
            <a:r>
              <a:rPr lang="en-US" dirty="0"/>
              <a:t>It is used to call the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/>
              <a:t>Describes its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Functions in JavaScript does not</a:t>
            </a:r>
            <a:br>
              <a:rPr lang="en-US" dirty="0" smtClean="0"/>
            </a:br>
            <a:r>
              <a:rPr lang="en-US" dirty="0" smtClean="0"/>
              <a:t>have return type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68350" y="4426839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console.log('www.telerik.com');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915025" y="4282440"/>
            <a:ext cx="1752600" cy="953453"/>
          </a:xfrm>
          <a:prstGeom prst="wedgeRoundRectCallout">
            <a:avLst>
              <a:gd name="adj1" fmla="val -163877"/>
              <a:gd name="adj2" fmla="val -117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name</a:t>
            </a:r>
          </a:p>
        </p:txBody>
      </p:sp>
      <p:pic>
        <p:nvPicPr>
          <p:cNvPr id="7170" name="Picture 2" descr="http://jazeng.com/image.php?filename=1252042292img5.jpg&amp;width=21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34125" y="1819656"/>
            <a:ext cx="20478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489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e 5"/>
          <p:cNvSpPr/>
          <p:nvPr/>
        </p:nvSpPr>
        <p:spPr>
          <a:xfrm>
            <a:off x="5821680" y="4670381"/>
            <a:ext cx="228600" cy="668675"/>
          </a:xfrm>
          <a:prstGeom prst="rightBrac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www.niehs.nih.gov/health/topics/agents/endocrine/images/body-organ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12349"/>
              </a:clrFrom>
              <a:clrTo>
                <a:srgbClr val="012349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15200" y="4537968"/>
            <a:ext cx="1295400" cy="1729359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8350" y="4240407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console.log('www.telerik.com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4337" y="1725168"/>
            <a:ext cx="8424863" cy="1916747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Each function has a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body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 contains the programming code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Surrounded by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9812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3800" dirty="0" smtClean="0"/>
              <a:t>Declaring and Creating </a:t>
            </a:r>
            <a:br>
              <a:rPr lang="en-US" sz="3800" dirty="0" smtClean="0"/>
            </a:br>
            <a:r>
              <a:rPr lang="en-US" sz="3800" dirty="0" smtClean="0"/>
              <a:t>Functions (2)</a:t>
            </a:r>
            <a:endParaRPr lang="en-US" sz="38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530340" y="3554924"/>
            <a:ext cx="1752600" cy="953453"/>
          </a:xfrm>
          <a:prstGeom prst="wedgeRoundRectCallout">
            <a:avLst>
              <a:gd name="adj1" fmla="val -80273"/>
              <a:gd name="adj2" fmla="val 441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31402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13460"/>
            <a:ext cx="7924800" cy="1325882"/>
          </a:xfrm>
        </p:spPr>
        <p:txBody>
          <a:bodyPr/>
          <a:lstStyle/>
          <a:p>
            <a:r>
              <a:rPr lang="en-US" dirty="0" smtClean="0"/>
              <a:t>Declaring and </a:t>
            </a:r>
            <a:br>
              <a:rPr lang="en-US" dirty="0" smtClean="0"/>
            </a:br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40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9</a:t>
            </a:fld>
            <a:endParaRPr lang="en-US" sz="1100" dirty="0"/>
          </a:p>
        </p:txBody>
      </p:sp>
      <p:pic>
        <p:nvPicPr>
          <p:cNvPr id="3074" name="Picture 2" descr="http://getbutterfly.com/wp-content/uploads/2012/03/javascript-global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338513"/>
            <a:ext cx="4013200" cy="30099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1763</TotalTime>
  <Words>2157</Words>
  <Application>Microsoft Office PowerPoint</Application>
  <PresentationFormat>On-screen Show (4:3)</PresentationFormat>
  <Paragraphs>425</Paragraphs>
  <Slides>52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Functions</vt:lpstr>
      <vt:lpstr>Table of Contents</vt:lpstr>
      <vt:lpstr>Functions Overview</vt:lpstr>
      <vt:lpstr>What is a Function?</vt:lpstr>
      <vt:lpstr>Why to Use Functions?</vt:lpstr>
      <vt:lpstr>Declaring and Creating Functions</vt:lpstr>
      <vt:lpstr>Declaring and Creating  Functions</vt:lpstr>
      <vt:lpstr>PowerPoint Presentation</vt:lpstr>
      <vt:lpstr>Declaring and  Creating Functions</vt:lpstr>
      <vt:lpstr>Ways of Defining a Function</vt:lpstr>
      <vt:lpstr>Calling Functions</vt:lpstr>
      <vt:lpstr>Calling Functions</vt:lpstr>
      <vt:lpstr>Calling Functions (2)</vt:lpstr>
      <vt:lpstr>Declaring and Calling Functions</vt:lpstr>
      <vt:lpstr>Functions with Parameters</vt:lpstr>
      <vt:lpstr>Function Parameters</vt:lpstr>
      <vt:lpstr>Defining and Using  Function Parameters</vt:lpstr>
      <vt:lpstr>Defining and Using  Function Parameters (2)</vt:lpstr>
      <vt:lpstr>Calling Functions with Parameters</vt:lpstr>
      <vt:lpstr>Functions Parameters – Example</vt:lpstr>
      <vt:lpstr>Function Parameters</vt:lpstr>
      <vt:lpstr>Printing Triangle – Example</vt:lpstr>
      <vt:lpstr>Printing Triangle – Example</vt:lpstr>
      <vt:lpstr>Printing Triangle</vt:lpstr>
      <vt:lpstr>The arguments Object</vt:lpstr>
      <vt:lpstr>arguments Object</vt:lpstr>
      <vt:lpstr>The arguments Object</vt:lpstr>
      <vt:lpstr>The arguments Object</vt:lpstr>
      <vt:lpstr>Returning Values From Functions</vt:lpstr>
      <vt:lpstr>Returning Values from Functions </vt:lpstr>
      <vt:lpstr>Defining Functions That Return a Value</vt:lpstr>
      <vt:lpstr>The return Statement</vt:lpstr>
      <vt:lpstr>The return Statement: Example</vt:lpstr>
      <vt:lpstr>Return Value</vt:lpstr>
      <vt:lpstr>Sum Even Numbers– Example</vt:lpstr>
      <vt:lpstr>Sum of Even Numbers</vt:lpstr>
      <vt:lpstr>Function Scope</vt:lpstr>
      <vt:lpstr>Function Scope</vt:lpstr>
      <vt:lpstr>Function Scope</vt:lpstr>
      <vt:lpstr>Function Overloading</vt:lpstr>
      <vt:lpstr>Function Overloading</vt:lpstr>
      <vt:lpstr>False Function Overloading</vt:lpstr>
      <vt:lpstr>Function Overloading (2)</vt:lpstr>
      <vt:lpstr>Function Overloading - Different Number of Parameters</vt:lpstr>
      <vt:lpstr>Function Overloading -  Different Number of Parameters</vt:lpstr>
      <vt:lpstr>Function Overloading: Different Types of Parameters</vt:lpstr>
      <vt:lpstr>Function Overloading -  Different Number of Parameters</vt:lpstr>
      <vt:lpstr>Function Overloading with Default Parameters</vt:lpstr>
      <vt:lpstr>Function Overloading with Default Parameters (2)</vt:lpstr>
      <vt:lpstr>Function Overloading with Default Parameters</vt:lpstr>
      <vt:lpstr>Functions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Telerik Academy</dc:creator>
  <cp:lastModifiedBy>Doncho Minkov</cp:lastModifiedBy>
  <cp:revision>448</cp:revision>
  <dcterms:created xsi:type="dcterms:W3CDTF">2013-03-08T10:13:24Z</dcterms:created>
  <dcterms:modified xsi:type="dcterms:W3CDTF">2015-05-26T12:40:03Z</dcterms:modified>
</cp:coreProperties>
</file>