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74" r:id="rId3"/>
    <p:sldId id="567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86" r:id="rId13"/>
    <p:sldId id="576" r:id="rId14"/>
    <p:sldId id="577" r:id="rId15"/>
    <p:sldId id="578" r:id="rId16"/>
    <p:sldId id="579" r:id="rId17"/>
    <p:sldId id="580" r:id="rId18"/>
    <p:sldId id="581" r:id="rId19"/>
    <p:sldId id="582" r:id="rId20"/>
    <p:sldId id="583" r:id="rId21"/>
    <p:sldId id="584" r:id="rId22"/>
    <p:sldId id="585" r:id="rId23"/>
    <p:sldId id="566" r:id="rId24"/>
    <p:sldId id="419" r:id="rId25"/>
    <p:sldId id="420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533" autoAdjust="0"/>
  </p:normalViewPr>
  <p:slideViewPr>
    <p:cSldViewPr>
      <p:cViewPr varScale="1">
        <p:scale>
          <a:sx n="91" d="100"/>
          <a:sy n="91" d="100"/>
        </p:scale>
        <p:origin x="96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0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C6FA-9B3F-4E49-8921-1B7B9E94D5F9}" type="datetime1">
              <a:rPr lang="en-US" smtClean="0"/>
              <a:t>3/26/2015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3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AA55-6075-4150-8C9C-E7279514D98B}" type="datetime1">
              <a:rPr lang="en-US" smtClean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quirejs.org/docs/download.html#requirej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softuni.bg/courses/advanced-javascript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jpeg"/><Relationship Id="rId15" Type="http://schemas.openxmlformats.org/officeDocument/2006/relationships/image" Target="../media/image22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softwaregroup-bg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9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762000"/>
            <a:ext cx="7991942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AMD and RequireJS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2001772"/>
            <a:ext cx="7458541" cy="1351028"/>
          </a:xfrm>
        </p:spPr>
        <p:txBody>
          <a:bodyPr>
            <a:normAutofit/>
          </a:bodyPr>
          <a:lstStyle/>
          <a:p>
            <a:r>
              <a:rPr lang="en-US" dirty="0"/>
              <a:t>Splitting JavaScript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into Dependent </a:t>
            </a:r>
            <a:r>
              <a:rPr lang="en-US" dirty="0"/>
              <a:t>Modules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softuni.bg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0413" y="4965699"/>
            <a:ext cx="3187614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  <p:pic>
        <p:nvPicPr>
          <p:cNvPr id="2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35752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2" name="Picture Placeholder 11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1278" y="3621736"/>
            <a:ext cx="2454275" cy="2626664"/>
          </a:xfrm>
        </p:spPr>
      </p:pic>
      <p:pic>
        <p:nvPicPr>
          <p:cNvPr id="24" name="Picture 4" descr="http://upload.wikimedia.org/wikipedia/en/9/9b/Modular_synthesizer_function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3928534"/>
            <a:ext cx="4297993" cy="1903002"/>
          </a:xfrm>
          <a:prstGeom prst="roundRect">
            <a:avLst>
              <a:gd name="adj" fmla="val 4558"/>
            </a:avLst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RequireJS: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use RequireJS?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Fetch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require.js</a:t>
            </a:r>
            <a:r>
              <a:rPr lang="en-US" dirty="0" smtClean="0"/>
              <a:t> file:</a:t>
            </a:r>
          </a:p>
          <a:p>
            <a:pPr lvl="2"/>
            <a:r>
              <a:rPr lang="en-US" dirty="0" smtClean="0"/>
              <a:t>Download </a:t>
            </a:r>
            <a:r>
              <a:rPr lang="en-US" dirty="0"/>
              <a:t>it from </a:t>
            </a:r>
            <a:r>
              <a:rPr lang="en-US" dirty="0" smtClean="0">
                <a:hlinkClick r:id="rId2"/>
              </a:rPr>
              <a:t>RequireJS web site</a:t>
            </a:r>
            <a:endParaRPr lang="en-US" dirty="0"/>
          </a:p>
          <a:p>
            <a:pPr lvl="2"/>
            <a:r>
              <a:rPr lang="en-US" dirty="0" smtClean="0"/>
              <a:t>Install with bower: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Create 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app.js</a:t>
            </a:r>
            <a:r>
              <a:rPr lang="en-US" dirty="0" smtClean="0"/>
              <a:t> file to start your application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Create an HTML page and include RequireJS library</a:t>
            </a:r>
          </a:p>
          <a:p>
            <a:pPr lvl="2"/>
            <a:r>
              <a:rPr lang="en-US" dirty="0" smtClean="0"/>
              <a:t>Set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/>
              <a:t> attribute to the require.js library</a:t>
            </a:r>
          </a:p>
          <a:p>
            <a:pPr lvl="2"/>
            <a:r>
              <a:rPr lang="en-US" dirty="0" smtClean="0"/>
              <a:t>Set </a:t>
            </a: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data-main</a:t>
            </a:r>
            <a:r>
              <a:rPr lang="en-US" dirty="0"/>
              <a:t> attribute to the app.js file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202729" y="3048000"/>
            <a:ext cx="379668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rgbClr val="FBEEDC"/>
                </a:solidFill>
              </a:rPr>
              <a:t>$ bower install requirejs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62604" y="6076890"/>
            <a:ext cx="10744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rgbClr val="FBEEDC"/>
                </a:solidFill>
              </a:rPr>
              <a:t>&lt;script src="scripts/libs/require.js</a:t>
            </a:r>
            <a:r>
              <a:rPr lang="en-US" dirty="0" smtClean="0">
                <a:solidFill>
                  <a:srgbClr val="FBEEDC"/>
                </a:solidFill>
              </a:rPr>
              <a:t>" data-main</a:t>
            </a:r>
            <a:r>
              <a:rPr lang="en-US" dirty="0">
                <a:solidFill>
                  <a:srgbClr val="FBEEDC"/>
                </a:solidFill>
              </a:rPr>
              <a:t>="scripts/app/app"&gt;&lt;/script&gt;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88762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RequireJS Configurations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t"/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baseUrl</a:t>
            </a:r>
            <a:r>
              <a:rPr lang="en-GB" b="1" dirty="0" smtClean="0">
                <a:latin typeface="+mj-lt"/>
                <a:cs typeface="Consolas" panose="020B0609020204030204" pitchFamily="49" charset="0"/>
              </a:rPr>
              <a:t> – t</a:t>
            </a:r>
            <a:r>
              <a:rPr lang="en-GB" dirty="0" smtClean="0"/>
              <a:t>he </a:t>
            </a:r>
            <a:r>
              <a:rPr lang="en-GB" dirty="0"/>
              <a:t>root path to use for all module </a:t>
            </a:r>
            <a:r>
              <a:rPr lang="en-GB" dirty="0" smtClean="0"/>
              <a:t>lookups</a:t>
            </a:r>
          </a:p>
          <a:p>
            <a:pPr lvl="1" fontAlgn="t"/>
            <a:r>
              <a:rPr lang="en-GB" dirty="0" smtClean="0"/>
              <a:t>The </a:t>
            </a:r>
            <a:r>
              <a:rPr lang="en-GB" dirty="0"/>
              <a:t>default value </a:t>
            </a:r>
            <a:r>
              <a:rPr lang="en-GB" dirty="0" smtClean="0"/>
              <a:t>is </a:t>
            </a:r>
            <a:r>
              <a:rPr lang="en-GB" dirty="0"/>
              <a:t>the location of the HTML page that loads </a:t>
            </a:r>
            <a:r>
              <a:rPr lang="en-GB" dirty="0" smtClean="0"/>
              <a:t>require.js</a:t>
            </a:r>
          </a:p>
          <a:p>
            <a:pPr lvl="1" fontAlgn="t"/>
            <a:r>
              <a:rPr lang="en-GB" dirty="0" smtClean="0"/>
              <a:t>If data-main attribute is used, the path will become the baseUrl</a:t>
            </a:r>
          </a:p>
          <a:p>
            <a:pPr fontAlgn="t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paths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– mapping module names to paths relative to baseUrl</a:t>
            </a:r>
            <a:br>
              <a:rPr lang="en-GB" dirty="0" smtClean="0">
                <a:latin typeface="+mj-lt"/>
                <a:cs typeface="Consolas" panose="020B0609020204030204" pitchFamily="49" charset="0"/>
              </a:rPr>
            </a:br>
            <a:r>
              <a:rPr lang="en-GB" dirty="0" smtClean="0">
                <a:latin typeface="+mj-lt"/>
                <a:cs typeface="Consolas" panose="020B0609020204030204" pitchFamily="49" charset="0"/>
              </a:rPr>
              <a:t/>
            </a:r>
            <a:br>
              <a:rPr lang="en-GB" dirty="0" smtClean="0">
                <a:latin typeface="+mj-lt"/>
                <a:cs typeface="Consolas" panose="020B0609020204030204" pitchFamily="49" charset="0"/>
              </a:rPr>
            </a:br>
            <a:r>
              <a:rPr lang="en-GB" dirty="0" smtClean="0">
                <a:latin typeface="+mj-lt"/>
                <a:cs typeface="Consolas" panose="020B0609020204030204" pitchFamily="49" charset="0"/>
              </a:rPr>
              <a:t/>
            </a:r>
            <a:br>
              <a:rPr lang="en-GB" dirty="0" smtClean="0">
                <a:latin typeface="+mj-lt"/>
                <a:cs typeface="Consolas" panose="020B0609020204030204" pitchFamily="49" charset="0"/>
              </a:rPr>
            </a:br>
            <a:r>
              <a:rPr lang="en-GB" dirty="0" smtClean="0">
                <a:latin typeface="+mj-lt"/>
                <a:cs typeface="Consolas" panose="020B0609020204030204" pitchFamily="49" charset="0"/>
              </a:rPr>
              <a:t/>
            </a:r>
            <a:br>
              <a:rPr lang="en-GB" dirty="0" smtClean="0">
                <a:latin typeface="+mj-lt"/>
                <a:cs typeface="Consolas" panose="020B0609020204030204" pitchFamily="49" charset="0"/>
              </a:rPr>
            </a:br>
            <a:r>
              <a:rPr lang="en-GB" dirty="0" smtClean="0">
                <a:latin typeface="+mj-lt"/>
                <a:cs typeface="Consolas" panose="020B0609020204030204" pitchFamily="49" charset="0"/>
              </a:rPr>
              <a:t/>
            </a:r>
            <a:br>
              <a:rPr lang="en-GB" dirty="0" smtClean="0">
                <a:latin typeface="+mj-lt"/>
                <a:cs typeface="Consolas" panose="020B0609020204030204" pitchFamily="49" charset="0"/>
              </a:rPr>
            </a:br>
            <a:r>
              <a:rPr lang="en-GB" dirty="0" smtClean="0">
                <a:latin typeface="+mj-lt"/>
                <a:cs typeface="Consolas" panose="020B0609020204030204" pitchFamily="49" charset="0"/>
              </a:rPr>
              <a:t/>
            </a:r>
            <a:br>
              <a:rPr lang="en-GB" dirty="0" smtClean="0">
                <a:latin typeface="+mj-lt"/>
                <a:cs typeface="Consolas" panose="020B0609020204030204" pitchFamily="49" charset="0"/>
              </a:rPr>
            </a:b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292348" y="3742525"/>
            <a:ext cx="760095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(function 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require.config({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baseUrl</a:t>
            </a:r>
            <a:r>
              <a:rPr lang="en-US" noProof="1" smtClean="0">
                <a:solidFill>
                  <a:srgbClr val="FBEEDC"/>
                </a:solidFill>
              </a:rPr>
              <a:t>: "/another/path",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paths</a:t>
            </a:r>
            <a:r>
              <a:rPr lang="en-US" noProof="1" smtClean="0">
                <a:solidFill>
                  <a:srgbClr val="FBEEDC"/>
                </a:solidFill>
              </a:rPr>
              <a:t>: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"jquery": "libs/jquery-2.0.3",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  "angular": "libs/angular-1.3.min"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}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});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8422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app.js</a:t>
            </a:r>
            <a:r>
              <a:rPr lang="en-US" dirty="0" smtClean="0"/>
              <a:t> is the file, that starts your application</a:t>
            </a:r>
          </a:p>
          <a:p>
            <a:pPr lvl="1"/>
            <a:r>
              <a:rPr lang="en-US" dirty="0" smtClean="0"/>
              <a:t>It has dependencies to other RequreJS modules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app.js File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062036" y="2590800"/>
            <a:ext cx="1006157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(function 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require.config({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paths: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"jquery": "libs/jquery-2.0.3"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}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});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});</a:t>
            </a:r>
          </a:p>
          <a:p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require(["jquery"], function 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//write your jQuery-dependent code here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}());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84760"/>
            <a:ext cx="8938472" cy="820600"/>
          </a:xfrm>
        </p:spPr>
        <p:txBody>
          <a:bodyPr/>
          <a:lstStyle/>
          <a:p>
            <a:r>
              <a:rPr lang="en-US" dirty="0" smtClean="0"/>
              <a:t>Using RequireJS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 descr="http://upload.wikimedia.org/wikipedia/en/7/76/Gc_squad_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16" y="1447800"/>
            <a:ext cx="5398664" cy="3218434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2073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5884" y="5199200"/>
            <a:ext cx="10263928" cy="820600"/>
          </a:xfrm>
        </p:spPr>
        <p:txBody>
          <a:bodyPr/>
          <a:lstStyle/>
          <a:p>
            <a:r>
              <a:rPr lang="en-US" dirty="0" smtClean="0"/>
              <a:t>Defining Modules in </a:t>
            </a:r>
            <a:r>
              <a:rPr lang="en-US" noProof="1" smtClean="0"/>
              <a:t>RequireJS</a:t>
            </a:r>
            <a:endParaRPr lang="en-US" noProof="1"/>
          </a:p>
        </p:txBody>
      </p:sp>
      <p:pic>
        <p:nvPicPr>
          <p:cNvPr id="4098" name="Picture 2" descr="http://t0.gstatic.com/images?q=tbn:ANd9GcRyaPelH2sKjs07o6CWV4oUKC4BL28Q3daFtS7p59M-VR4mpZ0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73" y="1735983"/>
            <a:ext cx="3892550" cy="2904442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8578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module</a:t>
            </a:r>
            <a:r>
              <a:rPr lang="en-US" dirty="0" smtClean="0"/>
              <a:t> is a well-scoped object that avoids polluting the global scope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can </a:t>
            </a:r>
            <a:r>
              <a:rPr lang="en-US" dirty="0" smtClean="0"/>
              <a:t>explicitly list </a:t>
            </a:r>
            <a:r>
              <a:rPr lang="en-US" dirty="0"/>
              <a:t>its </a:t>
            </a:r>
            <a:r>
              <a:rPr lang="en-US" dirty="0" smtClean="0"/>
              <a:t>dependencies and </a:t>
            </a:r>
            <a:r>
              <a:rPr lang="en-US" dirty="0"/>
              <a:t>get a handle on those </a:t>
            </a:r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Dependencies are received as arguments to the define function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RequireJS</a:t>
            </a:r>
            <a:r>
              <a:rPr lang="en-US" dirty="0" smtClean="0"/>
              <a:t> module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extension</a:t>
            </a:r>
            <a:r>
              <a:rPr lang="en-US" dirty="0"/>
              <a:t>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Pattern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RequireJS syntax for modules allows them to be loaded as fast as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 smtClean="0"/>
              <a:t>Evaluated </a:t>
            </a:r>
            <a:r>
              <a:rPr lang="en-US" dirty="0"/>
              <a:t>in the correct dependency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global variables are not </a:t>
            </a:r>
            <a:r>
              <a:rPr lang="en-US" dirty="0" smtClean="0"/>
              <a:t>created it is possible to load multiple versions of a module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should </a:t>
            </a:r>
            <a:r>
              <a:rPr lang="en-US" dirty="0" smtClean="0"/>
              <a:t>have only </a:t>
            </a:r>
            <a:r>
              <a:rPr lang="en-US" dirty="0"/>
              <a:t>one module definition </a:t>
            </a:r>
            <a:r>
              <a:rPr lang="en-US" dirty="0" smtClean="0"/>
              <a:t>in a single JS file!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modules can be grouped into optimized </a:t>
            </a:r>
            <a:r>
              <a:rPr lang="en-US" dirty="0" smtClean="0"/>
              <a:t>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modules is done using the define function of RequireJS:</a:t>
            </a:r>
          </a:p>
          <a:p>
            <a:pPr lvl="1"/>
            <a:r>
              <a:rPr lang="en-US" dirty="0" smtClean="0"/>
              <a:t>The name of the modules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path of the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</a:t>
            </a:r>
            <a:r>
              <a:rPr lang="en-US" dirty="0"/>
              <a:t>all modules need dependencies</a:t>
            </a:r>
          </a:p>
          <a:p>
            <a:pPr lvl="1"/>
            <a:r>
              <a:rPr lang="en-US" dirty="0"/>
              <a:t>If no </a:t>
            </a:r>
            <a:r>
              <a:rPr lang="en-US" dirty="0" smtClean="0"/>
              <a:t>dependencies, </a:t>
            </a:r>
            <a:r>
              <a:rPr lang="en-US" dirty="0"/>
              <a:t>just pass a function handler </a:t>
            </a:r>
            <a:r>
              <a:rPr lang="en-US" dirty="0" smtClean="0"/>
              <a:t>/ object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Modules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85836" y="2642443"/>
            <a:ext cx="10213976" cy="25391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rgbClr val="FBEEDC"/>
                </a:solidFill>
              </a:rPr>
              <a:t>// file </a:t>
            </a:r>
            <a:r>
              <a:rPr lang="en-US" sz="2400" dirty="0">
                <a:solidFill>
                  <a:srgbClr val="FBEEDC"/>
                </a:solidFill>
              </a:rPr>
              <a:t>"libs/module1.js"</a:t>
            </a:r>
          </a:p>
          <a:p>
            <a:pPr>
              <a:spcBef>
                <a:spcPts val="900"/>
              </a:spcBef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define</a:t>
            </a:r>
            <a:r>
              <a:rPr lang="en-US" sz="2400" dirty="0">
                <a:solidFill>
                  <a:srgbClr val="FBEEDC"/>
                </a:solidFill>
              </a:rPr>
              <a:t>(function(){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</a:t>
            </a:r>
            <a:r>
              <a:rPr lang="en-US" sz="2400" dirty="0" smtClean="0">
                <a:solidFill>
                  <a:srgbClr val="FBEEDC"/>
                </a:solidFill>
              </a:rPr>
              <a:t>// do </a:t>
            </a:r>
            <a:r>
              <a:rPr lang="en-US" sz="2400" dirty="0">
                <a:solidFill>
                  <a:srgbClr val="FBEEDC"/>
                </a:solidFill>
              </a:rPr>
              <a:t>stuff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return result;  </a:t>
            </a:r>
            <a:br>
              <a:rPr lang="en-US" sz="2400" dirty="0">
                <a:solidFill>
                  <a:srgbClr val="FBEEDC"/>
                </a:solidFill>
              </a:rPr>
            </a:br>
            <a:r>
              <a:rPr lang="en-US" sz="2400" dirty="0">
                <a:solidFill>
                  <a:srgbClr val="FBEEDC"/>
                </a:solidFill>
              </a:rPr>
              <a:t>}</a:t>
            </a:r>
          </a:p>
          <a:p>
            <a:pPr>
              <a:spcBef>
                <a:spcPts val="900"/>
              </a:spcBef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define</a:t>
            </a:r>
            <a:r>
              <a:rPr lang="en-US" sz="2400" dirty="0">
                <a:solidFill>
                  <a:srgbClr val="FBEEDC"/>
                </a:solidFill>
              </a:rPr>
              <a:t>({ properties });</a:t>
            </a:r>
          </a:p>
        </p:txBody>
      </p:sp>
    </p:spTree>
    <p:extLst>
      <p:ext uri="{BB962C8B-B14F-4D97-AF65-F5344CB8AC3E}">
        <p14:creationId xmlns:p14="http://schemas.microsoft.com/office/powerpoint/2010/main" val="333278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Defining Simple Modules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ilb.org/reviews/module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84" y="1600200"/>
            <a:ext cx="4777528" cy="2927842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79852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86400"/>
            <a:ext cx="8938472" cy="820600"/>
          </a:xfrm>
        </p:spPr>
        <p:txBody>
          <a:bodyPr/>
          <a:lstStyle/>
          <a:p>
            <a:r>
              <a:rPr lang="en-US" dirty="0" smtClean="0"/>
              <a:t>Defining Modules with Dependencies </a:t>
            </a:r>
            <a:endParaRPr lang="en-US" dirty="0"/>
          </a:p>
        </p:txBody>
      </p:sp>
      <p:pic>
        <p:nvPicPr>
          <p:cNvPr id="6146" name="Picture 2" descr="http://upload.wikimedia.org/wikipedia/commons/7/7c/CobB_NAD_dependent_deacetylase_1S5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37" y="1600200"/>
            <a:ext cx="3818422" cy="2863816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93556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AMD Overview</a:t>
            </a:r>
          </a:p>
          <a:p>
            <a:r>
              <a:rPr lang="en-US" dirty="0" smtClean="0"/>
              <a:t>RequireJS Overview</a:t>
            </a:r>
          </a:p>
          <a:p>
            <a:pPr lvl="1"/>
            <a:r>
              <a:rPr lang="en-US" dirty="0" smtClean="0"/>
              <a:t>Installation and Configuration</a:t>
            </a:r>
          </a:p>
          <a:p>
            <a:r>
              <a:rPr lang="en-US" dirty="0" smtClean="0"/>
              <a:t>Defining Modules with RequireJS</a:t>
            </a:r>
          </a:p>
          <a:p>
            <a:r>
              <a:rPr lang="en-US" dirty="0" smtClean="0"/>
              <a:t>Defining Dependent Modules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312" y="3200400"/>
            <a:ext cx="2670200" cy="2901988"/>
          </a:xfrm>
          <a:prstGeom prst="roundRect">
            <a:avLst>
              <a:gd name="adj" fmla="val 3889"/>
            </a:avLst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7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modules use another modules</a:t>
            </a:r>
          </a:p>
          <a:p>
            <a:pPr lvl="1">
              <a:buSzPct val="70000"/>
            </a:pPr>
            <a:r>
              <a:rPr lang="en-US" sz="2800" dirty="0"/>
              <a:t>RequireJS can "request" a file to be loaded</a:t>
            </a:r>
          </a:p>
          <a:p>
            <a:r>
              <a:rPr lang="en-US" dirty="0"/>
              <a:t>Pass the names of the required module as an array in the define function</a:t>
            </a:r>
          </a:p>
          <a:p>
            <a:pPr lvl="1">
              <a:buSzPct val="70000"/>
            </a:pPr>
            <a:r>
              <a:rPr lang="en-US" sz="2800" dirty="0"/>
              <a:t>If any of them is not loaded, RequireJS will load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Dependencies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519236" y="4419600"/>
            <a:ext cx="9147176" cy="1900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// file "libs/module1.js"</a:t>
            </a:r>
          </a:p>
          <a:p>
            <a:pPr>
              <a:spcBef>
                <a:spcPts val="900"/>
              </a:spcBef>
            </a:pP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define</a:t>
            </a:r>
            <a:r>
              <a:rPr lang="en-US" sz="2200" noProof="1" smtClean="0">
                <a:solidFill>
                  <a:srgbClr val="FBEEDC"/>
                </a:solidFill>
              </a:rPr>
              <a:t>(['jquery', 'angular'], function($, ng)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$('#button').on('click', function() { … });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return result;  </a:t>
            </a:r>
            <a:br>
              <a:rPr lang="en-US" sz="2200" noProof="1" smtClean="0">
                <a:solidFill>
                  <a:srgbClr val="FBEEDC"/>
                </a:solidFill>
              </a:rPr>
            </a:br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363812" y="3479178"/>
            <a:ext cx="2605200" cy="770065"/>
          </a:xfrm>
          <a:prstGeom prst="wedgeRoundRectCallout">
            <a:avLst>
              <a:gd name="adj1" fmla="val -69749"/>
              <a:gd name="adj2" fmla="val 1066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Load dependencies in order of define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90224" y="5927763"/>
            <a:ext cx="2605200" cy="770065"/>
          </a:xfrm>
          <a:prstGeom prst="wedgeRoundRectCallout">
            <a:avLst>
              <a:gd name="adj1" fmla="val 56527"/>
              <a:gd name="adj2" fmla="val -13488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First argument will be jquery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90224" y="5927762"/>
            <a:ext cx="2605200" cy="770065"/>
          </a:xfrm>
          <a:prstGeom prst="wedgeRoundRectCallout">
            <a:avLst>
              <a:gd name="adj1" fmla="val -88307"/>
              <a:gd name="adj2" fmla="val -1335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First argument is jquery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18212" y="4114800"/>
            <a:ext cx="2590800" cy="697157"/>
          </a:xfrm>
          <a:prstGeom prst="wedgeRoundRectCallout">
            <a:avLst>
              <a:gd name="adj1" fmla="val 37163"/>
              <a:gd name="adj2" fmla="val 698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Second argument is angular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18212" y="4114800"/>
            <a:ext cx="2590800" cy="697157"/>
          </a:xfrm>
          <a:prstGeom prst="wedgeRoundRectCallout">
            <a:avLst>
              <a:gd name="adj1" fmla="val -71899"/>
              <a:gd name="adj2" fmla="val 678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Second argument is angular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Defining Dependencies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http://upload.wikimedia.org/wikipedia/commons/7/7c/CobB_NAD_dependent_deacetylase_1S5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037" y="1355488"/>
            <a:ext cx="4224822" cy="3168616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5213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https://softuni.bg/courses/advanced-javascript/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AMD and RequireJS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0866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 smtClean="0">
                <a:hlinkClick r:id="rId5"/>
              </a:rPr>
              <a:t>JavaScript OOP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2084" y="4800600"/>
            <a:ext cx="10111528" cy="820600"/>
          </a:xfrm>
        </p:spPr>
        <p:txBody>
          <a:bodyPr/>
          <a:lstStyle/>
          <a:p>
            <a:r>
              <a:rPr lang="en-US" dirty="0" smtClean="0"/>
              <a:t>AMD Overview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12084" y="5715000"/>
            <a:ext cx="10111528" cy="692873"/>
          </a:xfrm>
        </p:spPr>
        <p:txBody>
          <a:bodyPr/>
          <a:lstStyle/>
          <a:p>
            <a:r>
              <a:rPr lang="en-GB" dirty="0" smtClean="0"/>
              <a:t>The Missing Client-Side JS Module System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2534561" y="1524000"/>
            <a:ext cx="6761774" cy="2951672"/>
            <a:chOff x="2534561" y="1752601"/>
            <a:chExt cx="6761774" cy="29516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561" y="1752601"/>
              <a:ext cx="6761774" cy="295167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84612" y="2819400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depends</a:t>
              </a:r>
              <a:endParaRPr lang="en-GB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8597951">
              <a:off x="5916892" y="2209800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depends</a:t>
              </a:r>
              <a:endParaRPr lang="en-GB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 rot="3166485">
              <a:off x="5932286" y="3728833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depends</a:t>
              </a:r>
              <a:endParaRPr lang="en-GB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7094567" y="2966833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depends</a:t>
              </a:r>
              <a:endParaRPr lang="en-GB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9243438">
              <a:off x="7925664" y="3855289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depends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36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Asynchronous module definition </a:t>
            </a:r>
            <a:r>
              <a:rPr lang="en-US" dirty="0"/>
              <a:t>(AMD)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 API for defining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modules</a:t>
            </a:r>
          </a:p>
          <a:p>
            <a:pPr lvl="1"/>
            <a:r>
              <a:rPr lang="en-US" dirty="0" smtClean="0"/>
              <a:t>Modules (JS files) are loaded asynchronously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in improving the performance of </a:t>
            </a:r>
            <a:r>
              <a:rPr lang="en-US" dirty="0" smtClean="0"/>
              <a:t>websites</a:t>
            </a:r>
          </a:p>
          <a:p>
            <a:pPr lvl="1"/>
            <a:r>
              <a:rPr lang="en-US" dirty="0" smtClean="0"/>
              <a:t>AMD allows to create dependent modules</a:t>
            </a:r>
          </a:p>
          <a:p>
            <a:pPr lvl="1"/>
            <a:r>
              <a:rPr lang="en-US" dirty="0" smtClean="0"/>
              <a:t>Modules that need other modules to work</a:t>
            </a:r>
          </a:p>
          <a:p>
            <a:r>
              <a:rPr lang="en-US" dirty="0" smtClean="0"/>
              <a:t>RequireJS is a famous AMD library</a:t>
            </a:r>
          </a:p>
          <a:p>
            <a:pPr lvl="1"/>
            <a:r>
              <a:rPr lang="en-US" dirty="0" smtClean="0"/>
              <a:t>Runs both in the browser and in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 into RequireJS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How to Create Dependent Modules?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83" y="1295124"/>
            <a:ext cx="3101130" cy="32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RequireJS is a JavaScript file and module </a:t>
            </a:r>
            <a:r>
              <a:rPr lang="en-US" dirty="0" smtClean="0"/>
              <a:t>loader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/>
              <a:t>for in-browser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Can be used in other </a:t>
            </a:r>
            <a:r>
              <a:rPr lang="en-US" dirty="0"/>
              <a:t>JavaScript </a:t>
            </a:r>
            <a:r>
              <a:rPr lang="en-US" dirty="0" smtClean="0"/>
              <a:t>environments</a:t>
            </a:r>
          </a:p>
          <a:p>
            <a:pPr lvl="2"/>
            <a:r>
              <a:rPr lang="en-US" dirty="0" smtClean="0"/>
              <a:t>Like </a:t>
            </a:r>
            <a:r>
              <a:rPr lang="en-US" dirty="0"/>
              <a:t>Rhino and </a:t>
            </a:r>
            <a:r>
              <a:rPr lang="en-US" dirty="0" smtClean="0"/>
              <a:t>Node.js</a:t>
            </a:r>
          </a:p>
          <a:p>
            <a:r>
              <a:rPr lang="en-US" dirty="0" smtClean="0"/>
              <a:t>Modular loaders improve the speed and quality of code</a:t>
            </a:r>
          </a:p>
          <a:p>
            <a:pPr lvl="1"/>
            <a:r>
              <a:rPr lang="en-US" dirty="0" smtClean="0"/>
              <a:t>Inspire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lazy-loading</a:t>
            </a:r>
            <a:r>
              <a:rPr lang="en-US" dirty="0" smtClean="0"/>
              <a:t> of JS files</a:t>
            </a:r>
          </a:p>
          <a:p>
            <a:pPr lvl="1"/>
            <a:r>
              <a:rPr lang="en-US" dirty="0" smtClean="0"/>
              <a:t>Makes files dependent on other files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RequireJS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0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RequireJS makes code more simpler and optimized</a:t>
            </a:r>
          </a:p>
          <a:p>
            <a:pPr lvl="1"/>
            <a:r>
              <a:rPr lang="en-GB" dirty="0" smtClean="0"/>
              <a:t>Load JavaScript files only when needed</a:t>
            </a:r>
            <a:endParaRPr lang="bg-BG" dirty="0" smtClean="0"/>
          </a:p>
          <a:p>
            <a:r>
              <a:rPr lang="en-US" dirty="0" smtClean="0"/>
              <a:t>Handles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many-scripts-hell</a:t>
            </a:r>
            <a:r>
              <a:rPr lang="en-US" dirty="0"/>
              <a:t>" </a:t>
            </a:r>
            <a:r>
              <a:rPr lang="en-US" dirty="0" smtClean="0"/>
              <a:t>in a Web page</a:t>
            </a:r>
          </a:p>
          <a:p>
            <a:pPr lvl="1"/>
            <a:r>
              <a:rPr lang="en-US" dirty="0" smtClean="0"/>
              <a:t>Load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 file/module </a:t>
            </a:r>
            <a:r>
              <a:rPr lang="en-US" dirty="0" smtClean="0"/>
              <a:t>(app.js)</a:t>
            </a:r>
          </a:p>
          <a:p>
            <a:pPr lvl="1"/>
            <a:r>
              <a:rPr lang="en-US" dirty="0" smtClean="0"/>
              <a:t>Main file will require other files/modules</a:t>
            </a:r>
          </a:p>
          <a:p>
            <a:pPr lvl="2"/>
            <a:r>
              <a:rPr lang="en-US" dirty="0" smtClean="0"/>
              <a:t>And these other modules will require more modules and etc.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RequireJS Overview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RequireJS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Step by Step Guidelines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83" y="1295124"/>
            <a:ext cx="3101130" cy="32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1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RequireJS needs a configuration file to load other files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/>
              <a:t> file is the single JavaScript file in the web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RequireJS </a:t>
            </a:r>
            <a:r>
              <a:rPr lang="en-US" dirty="0"/>
              <a:t>loads all code relative to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base url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The url given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data-main</a:t>
            </a:r>
            <a:r>
              <a:rPr lang="en-US" dirty="0"/>
              <a:t> attribute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RequireJS </a:t>
            </a:r>
            <a:r>
              <a:rPr lang="en-US" dirty="0" smtClean="0"/>
              <a:t>assumes </a:t>
            </a:r>
            <a:r>
              <a:rPr lang="en-US" dirty="0"/>
              <a:t>by default that all dependencies are </a:t>
            </a:r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Suffix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.js</a:t>
            </a:r>
            <a:r>
              <a:rPr lang="en-US" dirty="0" smtClean="0"/>
              <a:t>" is not expected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RequireJS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948</Words>
  <Application>Microsoft Office PowerPoint</Application>
  <PresentationFormat>Custom</PresentationFormat>
  <Paragraphs>173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AMD and RequireJS</vt:lpstr>
      <vt:lpstr>Table of Contents</vt:lpstr>
      <vt:lpstr>AMD Overview</vt:lpstr>
      <vt:lpstr>AMD Overview</vt:lpstr>
      <vt:lpstr>Dive into RequireJS</vt:lpstr>
      <vt:lpstr>RequireJS Overview</vt:lpstr>
      <vt:lpstr>RequireJS Overview (2)</vt:lpstr>
      <vt:lpstr>Using RequireJS</vt:lpstr>
      <vt:lpstr>Using RequireJS</vt:lpstr>
      <vt:lpstr>Using RequireJS: Steps</vt:lpstr>
      <vt:lpstr>RequireJS Configurations</vt:lpstr>
      <vt:lpstr>The app.js File</vt:lpstr>
      <vt:lpstr>Using RequireJS</vt:lpstr>
      <vt:lpstr>Defining Modules in RequireJS</vt:lpstr>
      <vt:lpstr>Modules</vt:lpstr>
      <vt:lpstr>Modules (2)</vt:lpstr>
      <vt:lpstr>Defining Modules</vt:lpstr>
      <vt:lpstr>Defining Simple Modules</vt:lpstr>
      <vt:lpstr>Defining Modules with Dependencies </vt:lpstr>
      <vt:lpstr>Defining Dependencies</vt:lpstr>
      <vt:lpstr>Defining Dependencies</vt:lpstr>
      <vt:lpstr>AMD and RequireJS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Modules Definition and RequireJS</dc:title>
  <dc:subject>Software Development Course</dc:subject>
  <dc:creator/>
  <cp:keywords>JavaScript, JS, OOP, programming, SoftUni, Software University, programming, software development, software engineering, course, object-oriented programming, module, pattern,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2015-03-26T15:13:09Z</dcterms:modified>
  <cp:category>JavaScript, JS, OOP, module, patterns,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