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9" r:id="rId26"/>
    <p:sldId id="286" r:id="rId27"/>
    <p:sldId id="298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636B-AF5B-48BD-9AC6-1384BFA4A07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A725-2178-405E-AF42-1D7C413F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BD5C0-C07B-4269-B95F-6704326A6CAA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F14-FE9A-43B2-91E1-2FEAD941A6F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6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30CBF1-DD81-44CB-8517-D977573D86BD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E361-6EFF-4566-B865-043C0F15C98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09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52101F-FF7E-494E-9655-FD55FBFF0228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0147-FEDD-4034-B265-FE3A225F767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5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F90678-EC54-42A6-86F0-3E5E983E993C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0504-9954-42D6-8D2E-A81B3C56C05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07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DAEA5-C524-4983-AE1E-F76147A34722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F8BE5-B723-4F2A-AD44-915144B453E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529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4C8E98-9D1E-4B76-9ECE-14F0DC7812F8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6D780-C141-4228-9E62-D6ECF1C57E22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63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70FC4D-1C6E-4A94-924B-5BFEDC886B75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927D-CA22-46D3-AC71-D8DFF7ADA3E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44A25-9777-40B9-9C4B-40B5060652B4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A6ED-1672-4825-974C-A2FCCE02E13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75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1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10/27/2015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7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D7217-5F00-48F4-AC91-D0C2E0028914}" type="datetime1">
              <a:rPr lang="en-US"/>
              <a:pPr/>
              <a:t>10/27/2015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4A822-2691-411D-940D-203C261C088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8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BBE647-A04F-4E2E-9F69-C671C0941FB5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2DE7-3036-4D42-8578-1CBF9B351B7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15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F94DFB-CA56-4BA5-8FF8-81354ADE99EA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4572-B3A0-4134-8E87-E5E83407F20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37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226CF-49F0-48E2-89C4-7F6C802E2579}" type="datetime1">
              <a:rPr lang="en-US"/>
              <a:pPr/>
              <a:t>10/27/2015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C07E-FCBA-4FB4-B3F4-277570BD525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70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nnoq.com/soa/ws-standards/poster/innoQ%20WS-Standards%20Poster%202007-02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ice.com/docs/Code/Cats/2" TargetMode="External"/><Relationship Id="rId2" Type="http://schemas.openxmlformats.org/officeDocument/2006/relationships/hyperlink" Target="http://myservice.com/docs/Code/Ca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ervice.com/docs/Code/RestTalk" TargetMode="External"/><Relationship Id="rId4" Type="http://schemas.openxmlformats.org/officeDocument/2006/relationships/hyperlink" Target="http://mysite.com/docs/Code/RestTalk/pages/3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and SOA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dirty="0" smtClean="0"/>
              <a:t>the code to the Server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913">
            <a:off x="6022608" y="4246291"/>
            <a:ext cx="2291529" cy="1984256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8" name="Picture 2" descr="http://www.tridens.si/wp-content/uploads/2010/04/diagram-so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79" y="297180"/>
            <a:ext cx="2564500" cy="180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Communication through standard protocols</a:t>
            </a:r>
          </a:p>
          <a:p>
            <a:pPr lvl="1">
              <a:spcBef>
                <a:spcPct val="35000"/>
              </a:spcBef>
            </a:pPr>
            <a:r>
              <a:rPr lang="en-US" dirty="0" smtClean="0"/>
              <a:t>HTTP</a:t>
            </a:r>
            <a:r>
              <a:rPr lang="en-US" dirty="0"/>
              <a:t>, FTP, SMTP, RPC, </a:t>
            </a:r>
            <a:r>
              <a:rPr lang="en-US" dirty="0" smtClean="0"/>
              <a:t>MSMQ, </a:t>
            </a:r>
            <a:r>
              <a:rPr lang="en-US" dirty="0" smtClean="0"/>
              <a:t>...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JSON, </a:t>
            </a:r>
            <a:r>
              <a:rPr lang="en-US" dirty="0" smtClean="0"/>
              <a:t>XML</a:t>
            </a:r>
            <a:r>
              <a:rPr lang="en-US" dirty="0"/>
              <a:t>, SOAP, </a:t>
            </a:r>
            <a:r>
              <a:rPr lang="en-US" dirty="0" smtClean="0"/>
              <a:t>RSS, WS-*, ..., </a:t>
            </a:r>
            <a:r>
              <a:rPr lang="en-US" dirty="0" smtClean="0">
                <a:hlinkClick r:id="rId2"/>
              </a:rPr>
              <a:t>and more</a:t>
            </a: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Platform independent</a:t>
            </a: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 smtClean="0"/>
              <a:t>Not </a:t>
            </a:r>
            <a:r>
              <a:rPr lang="en-US" dirty="0"/>
              <a:t>dependent on </a:t>
            </a:r>
            <a:r>
              <a:rPr lang="en-US" dirty="0" smtClean="0"/>
              <a:t>OS,</a:t>
            </a:r>
            <a:br>
              <a:rPr lang="en-US" dirty="0" smtClean="0"/>
            </a:br>
            <a:r>
              <a:rPr lang="en-US" dirty="0" smtClean="0"/>
              <a:t>platforms, languages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Discoverable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Service </a:t>
            </a:r>
            <a:r>
              <a:rPr lang="en-US" dirty="0" smtClean="0"/>
              <a:t>registries and brokers</a:t>
            </a:r>
            <a:endParaRPr lang="en-US" dirty="0"/>
          </a:p>
        </p:txBody>
      </p:sp>
      <p:pic>
        <p:nvPicPr>
          <p:cNvPr id="1026" name="Picture 2" descr="http://alumni.cs.ucsb.edu/~savior/image/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31" y="3459480"/>
            <a:ext cx="4103569" cy="2081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838200"/>
            <a:ext cx="7416800" cy="9810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SOA and Web 2.0</a:t>
            </a:r>
            <a:endParaRPr lang="bg-BG" dirty="0"/>
          </a:p>
        </p:txBody>
      </p:sp>
      <p:pic>
        <p:nvPicPr>
          <p:cNvPr id="4098" name="Picture 2" descr="http://blog.sherifmansour.com/wp-content/uploads/2007/11/webmashupsty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867" y="2133600"/>
            <a:ext cx="4938734" cy="4096904"/>
          </a:xfrm>
          <a:prstGeom prst="roundRect">
            <a:avLst>
              <a:gd name="adj" fmla="val 3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SOA and Web 2.0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Moving to a "services model</a:t>
            </a:r>
            <a:r>
              <a:rPr lang="en-US" dirty="0" smtClean="0"/>
              <a:t>" </a:t>
            </a:r>
            <a:r>
              <a:rPr lang="en-US" dirty="0"/>
              <a:t>– global IT </a:t>
            </a:r>
            <a:r>
              <a:rPr lang="en-US" dirty="0" smtClean="0"/>
              <a:t>trend for both: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Internet business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Inside an enterprise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Two main SOA scenarios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 Internet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Software as service, Web 2.0, RIA, 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inside an enterprise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Heavy </a:t>
            </a:r>
            <a:r>
              <a:rPr lang="en-US" dirty="0" smtClean="0"/>
              <a:t>SOA stacks</a:t>
            </a:r>
            <a:r>
              <a:rPr lang="en-US" dirty="0"/>
              <a:t>: WS-*, BPM, BPEL, </a:t>
            </a:r>
            <a:r>
              <a:rPr lang="en-US" dirty="0" smtClean="0"/>
              <a:t>ESB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70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 Internet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4860"/>
            <a:ext cx="8686800" cy="592074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Internet companies implement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 </a:t>
            </a:r>
            <a:r>
              <a:rPr lang="en-US" dirty="0"/>
              <a:t>in </a:t>
            </a:r>
            <a:r>
              <a:rPr lang="en-US" dirty="0" smtClean="0"/>
              <a:t>Internet (RESTful)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User simple HTTP requests and simple JSON responses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Also called WOA (Web-Oriented Architecture)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 smtClean="0"/>
          </a:p>
          <a:p>
            <a:pPr lvl="2">
              <a:spcAft>
                <a:spcPts val="300"/>
              </a:spcAft>
            </a:pPr>
            <a:r>
              <a:rPr lang="en-US" dirty="0" smtClean="0"/>
              <a:t>Google</a:t>
            </a:r>
            <a:r>
              <a:rPr lang="en-US" dirty="0"/>
              <a:t>, Amazon, Facebook, </a:t>
            </a:r>
            <a:r>
              <a:rPr lang="en-US" dirty="0" smtClean="0"/>
              <a:t>Twitter</a:t>
            </a:r>
            <a:r>
              <a:rPr lang="en-US" dirty="0" smtClean="0"/>
              <a:t>, Parse.com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Based </a:t>
            </a:r>
            <a:r>
              <a:rPr lang="en-US" dirty="0"/>
              <a:t>on lightweight Web standards: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AJAX and Rich Internet Applications (RIA)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REST</a:t>
            </a:r>
            <a:r>
              <a:rPr lang="en-US" dirty="0" smtClean="0"/>
              <a:t>, XML, </a:t>
            </a:r>
            <a:r>
              <a:rPr lang="en-US" dirty="0"/>
              <a:t>RSS, JSON, proprietary APIs</a:t>
            </a:r>
          </a:p>
        </p:txBody>
      </p:sp>
    </p:spTree>
    <p:extLst>
      <p:ext uri="{BB962C8B-B14F-4D97-AF65-F5344CB8AC3E}">
        <p14:creationId xmlns:p14="http://schemas.microsoft.com/office/powerpoint/2010/main" val="161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Enterprises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488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Heavyweight SOA </a:t>
            </a:r>
            <a:r>
              <a:rPr lang="en-US" dirty="0"/>
              <a:t>stacks</a:t>
            </a:r>
          </a:p>
          <a:p>
            <a:pPr lvl="1"/>
            <a:r>
              <a:rPr lang="en-US" dirty="0"/>
              <a:t>Driven by business processes: BPM, BPMN, BPEL, ...</a:t>
            </a:r>
          </a:p>
          <a:p>
            <a:pPr lvl="1"/>
            <a:r>
              <a:rPr lang="en-US" dirty="0"/>
              <a:t>Enterprise application integration (EAI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B2B </a:t>
            </a:r>
            <a:r>
              <a:rPr lang="en-US" dirty="0" smtClean="0"/>
              <a:t>integration and SOA </a:t>
            </a:r>
            <a:r>
              <a:rPr lang="en-US" dirty="0"/>
              <a:t>based portals</a:t>
            </a:r>
          </a:p>
          <a:p>
            <a:pPr lvl="1"/>
            <a:r>
              <a:rPr lang="en-US" dirty="0"/>
              <a:t>Unified Frameworks: SCA and WCF</a:t>
            </a:r>
          </a:p>
          <a:p>
            <a:pPr lvl="1"/>
            <a:r>
              <a:rPr lang="en-US" dirty="0"/>
              <a:t>Enterprise Service Bus (ESB)</a:t>
            </a:r>
          </a:p>
          <a:p>
            <a:pPr lvl="1"/>
            <a:r>
              <a:rPr lang="en-US" dirty="0"/>
              <a:t>SOA governance (control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public standards like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WS-*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Infrastructure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SOAP / WSDL / HTTP / XML</a:t>
            </a:r>
            <a:endParaRPr lang="en-US" dirty="0"/>
          </a:p>
        </p:txBody>
      </p:sp>
      <p:pic>
        <p:nvPicPr>
          <p:cNvPr id="96258" name="Picture 2" descr="http://www.manageengine.com/products/applications_manager/images/web-services-managem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55738"/>
            <a:ext cx="2943225" cy="2981326"/>
          </a:xfrm>
          <a:prstGeom prst="roundRect">
            <a:avLst>
              <a:gd name="adj" fmla="val 37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96260" name="Picture 4" descr="http://www.blueopal.com/images/SuperSOAP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06218">
            <a:off x="5074673" y="1948592"/>
            <a:ext cx="1971676" cy="23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61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Infrastructure</a:t>
            </a:r>
            <a:endParaRPr lang="bg-BG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Heavyweight (classical) web service infrastructure components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WSDL – Web Server Definition Language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DISCO and </a:t>
            </a:r>
            <a:r>
              <a:rPr lang="en-US" dirty="0" smtClean="0"/>
              <a:t>WS-</a:t>
            </a:r>
            <a:r>
              <a:rPr lang="en-US" dirty="0" err="1" smtClean="0"/>
              <a:t>MetadataExchange</a:t>
            </a:r>
            <a:r>
              <a:rPr lang="en-US" dirty="0" smtClean="0"/>
              <a:t> (WS-MEX)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Wire </a:t>
            </a:r>
            <a:r>
              <a:rPr lang="en-US" dirty="0" smtClean="0"/>
              <a:t>format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SOAP, XML, XSD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Service Description</a:t>
            </a:r>
            <a:endParaRPr lang="bg-BG" dirty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(Web Services Description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Describes what a</a:t>
            </a:r>
            <a:r>
              <a:rPr lang="bg-BG" dirty="0"/>
              <a:t> </a:t>
            </a:r>
            <a:r>
              <a:rPr lang="en-US" dirty="0" smtClean="0"/>
              <a:t>Web service </a:t>
            </a:r>
            <a:r>
              <a:rPr lang="en-US" dirty="0"/>
              <a:t>can do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Names of the available methods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Input and output </a:t>
            </a:r>
            <a:r>
              <a:rPr lang="en-US" dirty="0" smtClean="0"/>
              <a:t>parameters, returned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Data types used for parameters or </a:t>
            </a:r>
            <a:r>
              <a:rPr lang="en-US" dirty="0" smtClean="0"/>
              <a:t>result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Endpoints: ports and binding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XML </a:t>
            </a:r>
            <a:r>
              <a:rPr lang="en-US" dirty="0" smtClean="0"/>
              <a:t>based, </a:t>
            </a:r>
            <a:r>
              <a:rPr lang="en-US" dirty="0"/>
              <a:t>open standard of</a:t>
            </a:r>
            <a:r>
              <a:rPr lang="bg-BG" dirty="0"/>
              <a:t> W3C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ASP.NET </a:t>
            </a:r>
            <a:r>
              <a:rPr lang="en-US" dirty="0" smtClean="0"/>
              <a:t>Web services </a:t>
            </a:r>
            <a:r>
              <a:rPr lang="en-US" dirty="0"/>
              <a:t>return their</a:t>
            </a:r>
            <a:r>
              <a:rPr lang="bg-BG" dirty="0"/>
              <a:t> WSDL </a:t>
            </a:r>
            <a:r>
              <a:rPr lang="en-US" dirty="0"/>
              <a:t>when called with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?wsdl</a:t>
            </a:r>
            <a:r>
              <a:rPr lang="en-US" dirty="0"/>
              <a:t> suffix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http://localhost/MyService.asmx?wsdl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bg-BG" dirty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401638" y="960875"/>
            <a:ext cx="8361362" cy="5409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&lt;definitions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xmlns:http="http://schemas.xmlsoap.org/wsdl/http/"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xmlns:soap="http://schemas.xmlsoap.org/wsdl/soap/"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xmlns:s0="http://www.devbg.org/ws/MathService"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xmlns:soapenc="http://schemas.xmlsoap.org/soap/encoding/"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xmlns:tm="http://microsoft.com/wsdl/mime/textMatching/"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xmlns:mime="http://schemas.xmlsoap.org/wsdl/mime/"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targetNamespace="http://www.devbg.org/ws/MathService"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xmlns="http://schemas.xmlsoap.org/wsdl/"&gt;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&lt;types&gt; … &lt;/types&gt;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&lt;message name="AddSoapIn"&gt; … &lt;/message&gt;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&lt;portType name="MathServiceSoap"&gt; … &lt;/portType&gt;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&lt;binding name="MathServiceSoap" … &gt; … &lt;/binding&gt;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&lt;service name="MathService"&gt; … &lt;/service&gt;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249790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</a:t>
            </a:r>
            <a:r>
              <a:rPr lang="bg-BG" dirty="0"/>
              <a:t> </a:t>
            </a:r>
            <a:r>
              <a:rPr lang="en-US" dirty="0"/>
              <a:t>Web Service</a:t>
            </a:r>
            <a:endParaRPr lang="bg-BG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process of getting the service metadata (description)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Usually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interrogated to retrieve the metadata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Two protocols for interrogation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MetadataExchange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standardized protocol developed by Microsoft, Sun, SAP,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DISCO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old Microsoft protocol to use with the UDDI </a:t>
            </a:r>
            <a:r>
              <a:rPr lang="en-US" dirty="0" smtClean="0"/>
              <a:t>registries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58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Need for Service-Oriented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Service-Oriented Architecture (SOA)</a:t>
            </a:r>
          </a:p>
          <a:p>
            <a:pPr>
              <a:lnSpc>
                <a:spcPct val="100000"/>
              </a:lnSpc>
            </a:pPr>
            <a:r>
              <a:rPr lang="en-US" dirty="0"/>
              <a:t>SOA and Web 2.0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Web Services and Protocols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SOAP, WSDL, HTTP, XML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rgbClr val="EBFFD2"/>
                </a:solidFill>
              </a:rPr>
              <a:t>WS-MetadataExchange</a:t>
            </a:r>
          </a:p>
          <a:p>
            <a:pPr>
              <a:lnSpc>
                <a:spcPct val="100000"/>
              </a:lnSpc>
            </a:pPr>
            <a:r>
              <a:rPr lang="en-US" dirty="0"/>
              <a:t>RESTful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4690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5980443" y="4407907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19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Request/Result Format</a:t>
            </a:r>
            <a:endParaRPr lang="bg-BG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(Simple Object Access Protocol)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based format for sending messages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standard of</a:t>
            </a:r>
            <a:r>
              <a:rPr lang="bg-BG" dirty="0"/>
              <a:t> </a:t>
            </a:r>
            <a:r>
              <a:rPr lang="en-US" dirty="0"/>
              <a:t>W3C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consists of: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describes the parameters of the message</a:t>
            </a:r>
            <a:r>
              <a:rPr lang="bg-BG" dirty="0"/>
              <a:t> </a:t>
            </a:r>
            <a:r>
              <a:rPr lang="en-US" dirty="0"/>
              <a:t>(metadata)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contains the </a:t>
            </a:r>
            <a:r>
              <a:rPr lang="en-US" dirty="0" smtClean="0"/>
              <a:t>message</a:t>
            </a:r>
            <a:r>
              <a:rPr lang="bg-BG" dirty="0" smtClean="0"/>
              <a:t> (</a:t>
            </a:r>
            <a:r>
              <a:rPr lang="en-US" dirty="0" smtClean="0"/>
              <a:t>data</a:t>
            </a:r>
            <a:r>
              <a:rPr lang="bg-BG" dirty="0" smtClean="0"/>
              <a:t> – </a:t>
            </a:r>
            <a:r>
              <a:rPr lang="en-US" dirty="0"/>
              <a:t>the request or the </a:t>
            </a:r>
            <a:r>
              <a:rPr lang="en-US" dirty="0" smtClean="0"/>
              <a:t>result (response)</a:t>
            </a:r>
            <a:r>
              <a:rPr lang="bg-BG" dirty="0" smtClean="0"/>
              <a:t>)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 smtClean="0"/>
              <a:t>Typically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messages are sent over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Optionally TCP / MQ / Other channels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490538" y="990600"/>
            <a:ext cx="814546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 xmlns="http://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www.telerik.com/Calc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&lt;x&gt;4&lt;/x&gt;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&lt;y&gt;5&lt;/y&gt;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&lt;x&gt;7&lt;/x&gt;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&lt;y&gt;-3&lt;/y&gt;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0658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Result</a:t>
            </a:r>
            <a:r>
              <a:rPr lang="bg-BG" dirty="0"/>
              <a:t>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444502" y="1160651"/>
            <a:ext cx="82168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xmlns="http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://www.telerik.com/Calc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8,54400374531753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16581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1336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300" dirty="0"/>
              <a:t>“Representational state transfer (REST)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46501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2926080"/>
            <a:ext cx="8679180" cy="355092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state and functionality are resources </a:t>
            </a:r>
          </a:p>
          <a:p>
            <a:pPr marL="739775" lvl="1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resource has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</a:p>
          <a:p>
            <a:pPr marL="739775" lvl="1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resource supports standard operations (CRUD)</a:t>
            </a:r>
            <a:endParaRPr lang="en-US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natively maps to the HTTP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</a:p>
          <a:p>
            <a:pPr marL="739775" lvl="1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methods: GET (read), POST (create), PUT (update), DELETE (delete), HEAD (meta data), etc.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smtClean="0"/>
              <a:t>Services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methods and results</a:t>
            </a:r>
            <a:endParaRPr lang="en-US" dirty="0"/>
          </a:p>
        </p:txBody>
      </p:sp>
      <p:pic>
        <p:nvPicPr>
          <p:cNvPr id="2050" name="Picture 2" descr="http://cdn.infoq.com/statics_s1_20151020-0055-1/resource/articles/rest-api-on-cqrs/en/resources/fig3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" y="1668780"/>
            <a:ext cx="8387619" cy="46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499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Services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RestTalk</a:t>
            </a:r>
            <a:r>
              <a:rPr lang="en-US" sz="2800" dirty="0" smtClean="0"/>
              <a:t>" in category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sz="2800" dirty="0" smtClean="0"/>
              <a:t>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myservice.com/docs/Code/</a:t>
            </a:r>
            <a:r>
              <a:rPr lang="en-US" sz="2400" dirty="0" smtClean="0">
                <a:hlinkClick r:id="rId2"/>
              </a:rPr>
              <a:t>Cats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Get </a:t>
            </a:r>
            <a:r>
              <a:rPr lang="en-US" sz="2800" dirty="0"/>
              <a:t>the </a:t>
            </a:r>
            <a:r>
              <a:rPr lang="en-US" sz="2800" dirty="0" smtClean="0"/>
              <a:t>document / some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my</a:t>
            </a:r>
            <a:r>
              <a:rPr lang="en-US" sz="2400" dirty="0" smtClean="0">
                <a:hlinkClick r:id="rId3"/>
              </a:rPr>
              <a:t>service</a:t>
            </a:r>
            <a:r>
              <a:rPr lang="en-US" sz="2400" dirty="0" smtClean="0">
                <a:hlinkClick r:id="rId3"/>
              </a:rPr>
              <a:t>.com/docs/Code/Cats/2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my</a:t>
            </a:r>
            <a:r>
              <a:rPr lang="en-US" sz="2400" dirty="0" smtClean="0">
                <a:hlinkClick r:id="rId5"/>
              </a:rPr>
              <a:t>service</a:t>
            </a:r>
            <a:r>
              <a:rPr lang="en-US" sz="2400" dirty="0" smtClean="0">
                <a:hlinkClick r:id="rId4"/>
              </a:rPr>
              <a:t>.com/docs/Code/Cats/pages/3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my</a:t>
            </a:r>
            <a:r>
              <a:rPr lang="en-US" sz="2400" dirty="0" smtClean="0">
                <a:hlinkClick r:id="rId3"/>
              </a:rPr>
              <a:t>service</a:t>
            </a:r>
            <a:r>
              <a:rPr lang="en-US" sz="2400" dirty="0" smtClean="0">
                <a:hlinkClick r:id="rId3"/>
              </a:rPr>
              <a:t>.com/docs/Code/Cats/2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</a:t>
            </a:r>
            <a:r>
              <a:rPr lang="en-US" sz="2800" dirty="0" smtClean="0"/>
              <a:t>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</a:t>
            </a:r>
            <a:r>
              <a:rPr lang="en-US" sz="2400" dirty="0" smtClean="0">
                <a:hlinkClick r:id="rId2"/>
              </a:rPr>
              <a:t>service</a:t>
            </a:r>
            <a:r>
              <a:rPr lang="en-US" sz="2400" dirty="0" smtClean="0">
                <a:hlinkClick r:id="rId2"/>
              </a:rPr>
              <a:t>.com/docs/Code/Cats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480947"/>
            <a:ext cx="2478024" cy="4453510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10" y="2191131"/>
            <a:ext cx="2016252" cy="1402080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410" y="261785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410" y="309791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210" y="3885819"/>
            <a:ext cx="2016252" cy="1810512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Operations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50" y="428510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50" y="476516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50" y="5217795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65028" y="1480947"/>
            <a:ext cx="5129784" cy="2331339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0200" y="2011681"/>
            <a:ext cx="4639440" cy="606170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server/register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credentials, 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10200" y="2618040"/>
            <a:ext cx="4639440" cy="587121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server/login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credentials, 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10200" y="3205162"/>
            <a:ext cx="4639440" cy="425767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65028" y="3995929"/>
            <a:ext cx="5129784" cy="1938528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Desktop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10200" y="4555046"/>
            <a:ext cx="4639440" cy="1203388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HttpRequest.create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=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httpRequest.getResponse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//parse response to C# objects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Elbow Connector 41"/>
          <p:cNvCxnSpPr>
            <a:stCxn id="27" idx="1"/>
          </p:cNvCxnSpPr>
          <p:nvPr/>
        </p:nvCxnSpPr>
        <p:spPr>
          <a:xfrm rot="10800000" flipV="1">
            <a:off x="2160270" y="2314766"/>
            <a:ext cx="1749930" cy="474154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3" name="Elbow Connector 42"/>
          <p:cNvCxnSpPr>
            <a:stCxn id="34" idx="1"/>
            <a:endCxn id="7" idx="3"/>
          </p:cNvCxnSpPr>
          <p:nvPr/>
        </p:nvCxnSpPr>
        <p:spPr>
          <a:xfrm rot="10800000" flipV="1">
            <a:off x="2160270" y="2911600"/>
            <a:ext cx="1749930" cy="346711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7" name="Elbow Connector 46"/>
          <p:cNvCxnSpPr>
            <a:stCxn id="35" idx="1"/>
            <a:endCxn id="11" idx="3"/>
          </p:cNvCxnSpPr>
          <p:nvPr/>
        </p:nvCxnSpPr>
        <p:spPr>
          <a:xfrm rot="10800000" flipV="1">
            <a:off x="2297430" y="3418046"/>
            <a:ext cx="1612770" cy="102746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51" name="Elbow Connector 50"/>
          <p:cNvCxnSpPr>
            <a:stCxn id="38" idx="1"/>
          </p:cNvCxnSpPr>
          <p:nvPr/>
        </p:nvCxnSpPr>
        <p:spPr>
          <a:xfrm rot="10800000">
            <a:off x="2297430" y="4445508"/>
            <a:ext cx="1612771" cy="71123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10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4352"/>
            <a:ext cx="7086600" cy="840689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Services </a:t>
            </a:r>
            <a:r>
              <a:rPr lang="en-US" dirty="0"/>
              <a:t>and SOA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39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://www.hannonhill.com/files/images/features/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8916">
            <a:off x="1129397" y="1100707"/>
            <a:ext cx="3571876" cy="2286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2" descr="http://static.howstuffworks.com/gif/web-30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0355">
            <a:off x="4659266" y="1107805"/>
            <a:ext cx="3737065" cy="2057400"/>
          </a:xfrm>
          <a:prstGeom prst="roundRect">
            <a:avLst>
              <a:gd name="adj" fmla="val 5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33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267200"/>
            <a:ext cx="8077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Need </a:t>
            </a:r>
            <a:r>
              <a:rPr lang="en-US" dirty="0" smtClean="0"/>
              <a:t>for Service-Oriented (SOA) Applications</a:t>
            </a:r>
            <a:endParaRPr lang="bg-BG" dirty="0"/>
          </a:p>
        </p:txBody>
      </p:sp>
      <p:pic>
        <p:nvPicPr>
          <p:cNvPr id="9218" name="Picture 2" descr="http://www.ibm.com/developerworks/rational/library/mar07/mcbride/fig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58" y="2478368"/>
            <a:ext cx="2125246" cy="15678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bg-BG" dirty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4860"/>
            <a:ext cx="8770620" cy="585978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3000" dirty="0"/>
              <a:t>Most </a:t>
            </a:r>
            <a:r>
              <a:rPr lang="en-US" sz="3000" dirty="0" smtClean="0"/>
              <a:t>of the modern </a:t>
            </a:r>
            <a:r>
              <a:rPr lang="en-US" sz="3000" dirty="0"/>
              <a:t>applications are distributed</a:t>
            </a:r>
            <a:endParaRPr lang="bg-BG" sz="3000" dirty="0"/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800" dirty="0"/>
              <a:t>S</a:t>
            </a:r>
            <a:r>
              <a:rPr lang="en-US" sz="2800" dirty="0" smtClean="0"/>
              <a:t>everal components </a:t>
            </a:r>
            <a:r>
              <a:rPr lang="en-US" sz="2800" dirty="0"/>
              <a:t>which interact with each other</a:t>
            </a:r>
            <a:endParaRPr lang="bg-BG" sz="2800" dirty="0"/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3000" dirty="0"/>
              <a:t>Distributed application models</a:t>
            </a:r>
            <a:endParaRPr lang="bg-BG" sz="3000" dirty="0"/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800" dirty="0"/>
              <a:t>"Client-Server" </a:t>
            </a:r>
            <a:r>
              <a:rPr lang="en-US" sz="2800" dirty="0" smtClean="0"/>
              <a:t>model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 smtClean="0"/>
              <a:t>socket / </a:t>
            </a:r>
            <a:r>
              <a:rPr lang="en-US" sz="2600" dirty="0" err="1" smtClean="0"/>
              <a:t>WebSocket</a:t>
            </a:r>
            <a:endParaRPr lang="bg-BG" sz="2600" dirty="0"/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800" dirty="0"/>
              <a:t>"Distributed objects" model</a:t>
            </a:r>
            <a:endParaRPr lang="bg-BG" sz="2800" dirty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/>
              <a:t>DCOM – used in</a:t>
            </a:r>
            <a:r>
              <a:rPr lang="bg-BG" sz="2600" dirty="0"/>
              <a:t> </a:t>
            </a:r>
            <a:r>
              <a:rPr lang="en-US" sz="2600" dirty="0"/>
              <a:t>Microsoft Windows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/>
              <a:t>CORBA – open standard</a:t>
            </a:r>
            <a:r>
              <a:rPr lang="bg-BG" sz="2600" dirty="0"/>
              <a:t>, </a:t>
            </a:r>
            <a:r>
              <a:rPr lang="en-US" sz="2600" dirty="0"/>
              <a:t>very complex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/>
              <a:t>Java RMI</a:t>
            </a:r>
            <a:r>
              <a:rPr lang="bg-BG" sz="2600" dirty="0"/>
              <a:t> – </a:t>
            </a:r>
            <a:r>
              <a:rPr lang="en-US" sz="2600" dirty="0"/>
              <a:t>based on the</a:t>
            </a:r>
            <a:r>
              <a:rPr lang="bg-BG" sz="2600" dirty="0"/>
              <a:t> </a:t>
            </a:r>
            <a:r>
              <a:rPr lang="en-US" sz="2600" dirty="0"/>
              <a:t>Java</a:t>
            </a:r>
            <a:r>
              <a:rPr lang="bg-BG" sz="2600" dirty="0"/>
              <a:t> </a:t>
            </a:r>
            <a:r>
              <a:rPr lang="en-US" sz="2600" dirty="0"/>
              <a:t>technology</a:t>
            </a:r>
            <a:endParaRPr lang="bg-BG" sz="2600" dirty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/>
              <a:t>.NET Remoting – used in</a:t>
            </a:r>
            <a:r>
              <a:rPr lang="bg-BG" sz="2600" dirty="0"/>
              <a:t> </a:t>
            </a:r>
            <a:r>
              <a:rPr lang="en-US" sz="2600" dirty="0" smtClean="0"/>
              <a:t>early .NET </a:t>
            </a:r>
            <a:r>
              <a:rPr lang="en-US" sz="2600" dirty="0"/>
              <a:t>Framework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bg-BG" sz="2800" dirty="0"/>
              <a:t>"</a:t>
            </a:r>
            <a:r>
              <a:rPr lang="en-US" sz="2800" dirty="0"/>
              <a:t>Web </a:t>
            </a:r>
            <a:r>
              <a:rPr lang="en-US" sz="2800" dirty="0" smtClean="0"/>
              <a:t>services</a:t>
            </a:r>
            <a:r>
              <a:rPr lang="bg-BG" sz="2800" dirty="0" smtClean="0"/>
              <a:t>"</a:t>
            </a:r>
            <a:r>
              <a:rPr lang="en-US" sz="2800" dirty="0" smtClean="0"/>
              <a:t> / "RESTful Web services" </a:t>
            </a:r>
            <a:r>
              <a:rPr lang="en-US" sz="2800" dirty="0" smtClean="0"/>
              <a:t>model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 smtClean="0"/>
              <a:t>RESTful (HTTP, REST, JSON)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100"/>
              </a:spcAft>
            </a:pPr>
            <a:r>
              <a:rPr lang="en-US" sz="2600" dirty="0" smtClean="0"/>
              <a:t>Heavy services (SOAP, WSDL, XML</a:t>
            </a:r>
            <a:r>
              <a:rPr lang="bg-BG" sz="2600" dirty="0" smtClean="0"/>
              <a:t>, </a:t>
            </a:r>
            <a:r>
              <a:rPr lang="en-US" sz="2600" dirty="0" smtClean="0"/>
              <a:t>WS-*)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058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Takes some input and provides desired results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supermarket: pay money and get food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</a:t>
            </a:r>
            <a:r>
              <a:rPr lang="bg-BG" dirty="0" smtClean="0"/>
              <a:t>,</a:t>
            </a:r>
            <a:r>
              <a:rPr lang="en-US" dirty="0" smtClean="0"/>
              <a:t> availability, </a:t>
            </a:r>
            <a:r>
              <a:rPr lang="en-US" dirty="0" smtClean="0"/>
              <a:t>etc</a:t>
            </a:r>
            <a:r>
              <a:rPr lang="en-US" dirty="0"/>
              <a:t>.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the software world </a:t>
            </a:r>
            <a:r>
              <a:rPr lang="en-US" dirty="0"/>
              <a:t>a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some input, performs some work, produces some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Request-response model (client-server)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applications</a:t>
            </a:r>
            <a:r>
              <a:rPr lang="en-US" dirty="0" smtClean="0"/>
              <a:t> resemble the service-consumer model in the real world</a:t>
            </a:r>
          </a:p>
          <a:p>
            <a:pPr lvl="1"/>
            <a:r>
              <a:rPr lang="en-US" dirty="0" smtClean="0"/>
              <a:t>Consist of service provider (server side) and service consumer (client part)</a:t>
            </a:r>
          </a:p>
          <a:p>
            <a:pPr lvl="2"/>
            <a:r>
              <a:rPr lang="en-US" dirty="0" smtClean="0"/>
              <a:t>Typical examples are the 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providers</a:t>
            </a:r>
            <a:r>
              <a:rPr lang="en-US" dirty="0" smtClean="0"/>
              <a:t> provide some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consumers </a:t>
            </a:r>
            <a:r>
              <a:rPr lang="en-US" dirty="0" smtClean="0"/>
              <a:t>access the services</a:t>
            </a:r>
          </a:p>
          <a:p>
            <a:pPr lvl="1"/>
            <a:r>
              <a:rPr lang="en-US" dirty="0" smtClean="0"/>
              <a:t>Standard protocols are used like XML, JSON, SOAP, WSDL, RSS, HTTP,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9144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6" name="Picture 2" descr="http://www.tridens.si/wp-content/uploads/2010/04/diagram-so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39" y="2057400"/>
            <a:ext cx="6221922" cy="43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SOA?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58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SOA </a:t>
            </a:r>
            <a:r>
              <a:rPr lang="en-US" dirty="0" smtClean="0"/>
              <a:t>(</a:t>
            </a:r>
            <a:r>
              <a:rPr lang="en-US" dirty="0" smtClean="0"/>
              <a:t>Service-Oriented </a:t>
            </a:r>
            <a:r>
              <a:rPr lang="en-US" dirty="0" smtClean="0"/>
              <a:t>Architecture) is </a:t>
            </a:r>
            <a:r>
              <a:rPr lang="en-US" dirty="0"/>
              <a:t>a concept for development of software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reusable building blocks (components) called "</a:t>
            </a:r>
            <a:r>
              <a:rPr lang="en-US" dirty="0" smtClean="0"/>
              <a:t>services“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SOA = decouple the monolithic software to reusable services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well-defined, standard </a:t>
            </a:r>
            <a:r>
              <a:rPr lang="en-US" dirty="0" smtClean="0"/>
              <a:t>interface (protocols)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Services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" y="739140"/>
            <a:ext cx="8778240" cy="5791200"/>
          </a:xfrm>
        </p:spPr>
        <p:txBody>
          <a:bodyPr/>
          <a:lstStyle/>
          <a:p>
            <a:r>
              <a:rPr lang="en-US" sz="2800" dirty="0"/>
              <a:t>Autonomous</a:t>
            </a:r>
          </a:p>
          <a:p>
            <a:pPr lvl="1"/>
            <a:r>
              <a:rPr lang="en-US" sz="2800" dirty="0"/>
              <a:t>Each service operates autonomously</a:t>
            </a:r>
          </a:p>
          <a:p>
            <a:pPr lvl="1"/>
            <a:r>
              <a:rPr lang="en-US" sz="2800" dirty="0"/>
              <a:t>Without any awareness that other services exist</a:t>
            </a:r>
          </a:p>
          <a:p>
            <a:r>
              <a:rPr lang="en-US" sz="2800" dirty="0"/>
              <a:t>Stateless</a:t>
            </a:r>
          </a:p>
          <a:p>
            <a:pPr lvl="1"/>
            <a:r>
              <a:rPr lang="en-US" sz="2800" dirty="0" smtClean="0"/>
              <a:t>Do not remember a durable state between requests</a:t>
            </a:r>
          </a:p>
          <a:p>
            <a:pPr lvl="2"/>
            <a:r>
              <a:rPr lang="en-US" sz="2400" dirty="0" smtClean="0"/>
              <a:t>Can store state in a database and reference it by ID</a:t>
            </a:r>
          </a:p>
          <a:p>
            <a:pPr lvl="1"/>
            <a:r>
              <a:rPr lang="en-US" sz="2600" dirty="0" smtClean="0"/>
              <a:t>Easy to scale -&gt; just add more nodes</a:t>
            </a:r>
            <a:endParaRPr lang="en-US" sz="2600" dirty="0"/>
          </a:p>
          <a:p>
            <a:r>
              <a:rPr lang="en-US" sz="2800" dirty="0"/>
              <a:t>Request-response model</a:t>
            </a:r>
          </a:p>
          <a:p>
            <a:pPr lvl="1"/>
            <a:r>
              <a:rPr lang="en-US" sz="2800" dirty="0"/>
              <a:t>Client asks, server returns </a:t>
            </a:r>
            <a:r>
              <a:rPr lang="en-US" sz="2800" dirty="0" smtClean="0"/>
              <a:t>an </a:t>
            </a:r>
            <a:r>
              <a:rPr lang="en-US" sz="2800" dirty="0" smtClean="0"/>
              <a:t>answer</a:t>
            </a:r>
          </a:p>
          <a:p>
            <a:pPr lvl="1"/>
            <a:r>
              <a:rPr lang="en-US" sz="2800" dirty="0" smtClean="0"/>
              <a:t>Server never sends requests to the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4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8725</TotalTime>
  <Words>1792</Words>
  <Application>Microsoft Office PowerPoint</Application>
  <PresentationFormat>On-screen Show (4:3)</PresentationFormat>
  <Paragraphs>299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Web Services and SOA</vt:lpstr>
      <vt:lpstr>Table of Contents</vt:lpstr>
      <vt:lpstr>The Need for Service-Oriented (SOA) Applications</vt:lpstr>
      <vt:lpstr>Distributed Applications</vt:lpstr>
      <vt:lpstr>What is a Service?</vt:lpstr>
      <vt:lpstr>Service-Oriented Applications</vt:lpstr>
      <vt:lpstr>Service-Oriented Architecture (SOA)</vt:lpstr>
      <vt:lpstr>What is SOA?</vt:lpstr>
      <vt:lpstr>SOA Services</vt:lpstr>
      <vt:lpstr>SOA Services (2)</vt:lpstr>
      <vt:lpstr>SOA and Web 2.0</vt:lpstr>
      <vt:lpstr>SOA and Web 2.0</vt:lpstr>
      <vt:lpstr>SOA in Internet</vt:lpstr>
      <vt:lpstr>SOA in Enterprises</vt:lpstr>
      <vt:lpstr>Web Services Infrastructure</vt:lpstr>
      <vt:lpstr>Web Services Infrastructure</vt:lpstr>
      <vt:lpstr>WSDL Service Description</vt:lpstr>
      <vt:lpstr>WSDL – Example</vt:lpstr>
      <vt:lpstr>Discovery of Web Service</vt:lpstr>
      <vt:lpstr>SOAP – Request/Result Format</vt:lpstr>
      <vt:lpstr>SOAP Request – Example</vt:lpstr>
      <vt:lpstr>SOAP Result – Example (2)</vt:lpstr>
      <vt:lpstr>RESTful Web Services</vt:lpstr>
      <vt:lpstr>What is REST?</vt:lpstr>
      <vt:lpstr>RESTful Services Example</vt:lpstr>
      <vt:lpstr>RESTful Services Example (2)</vt:lpstr>
      <vt:lpstr>Service-oriented  Architecture (3)</vt:lpstr>
      <vt:lpstr>Web Services and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Overview</dc:title>
  <dc:creator>Telerik Academy</dc:creator>
  <cp:lastModifiedBy>Nikolay Kostov</cp:lastModifiedBy>
  <cp:revision>239</cp:revision>
  <dcterms:created xsi:type="dcterms:W3CDTF">2013-07-08T09:41:22Z</dcterms:created>
  <dcterms:modified xsi:type="dcterms:W3CDTF">2015-10-27T14:03:56Z</dcterms:modified>
</cp:coreProperties>
</file>