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Comfortaa Medium"/>
      <p:regular r:id="rId53"/>
      <p:bold r:id="rId54"/>
    </p:embeddedFont>
    <p:embeddedFont>
      <p:font typeface="Comfortaa"/>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omfortaaMedium-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Comfortaa-regular.fntdata"/><Relationship Id="rId10" Type="http://schemas.openxmlformats.org/officeDocument/2006/relationships/slide" Target="slides/slide5.xml"/><Relationship Id="rId54" Type="http://schemas.openxmlformats.org/officeDocument/2006/relationships/font" Target="fonts/ComfortaaMedium-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Comforta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8ac7a3050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318ac7a305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4ce7d2ddb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354ce7d2ddb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4ce7d2ddb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354ce7d2ddb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4ce7d2ddb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354ce7d2ddb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4ce7d2ddb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354ce7d2ddb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4ce7d2ddb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354ce7d2ddb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4ce7d2ddb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354ce7d2ddb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4ce7d2ddb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354ce7d2ddb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4ce7d2ddb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354ce7d2ddb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4ce7d2ddb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354ce7d2ddb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4ce7d2ddb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354ce7d2ddb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8ac7a3050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g318ac7a3050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4ce7d2ddb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354ce7d2ddb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4ce7d2ddb_0_1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354ce7d2ddb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4ce7d2ddb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354ce7d2ddb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4ce7d2ddb_0_2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354ce7d2ddb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54ce7d2ddb_0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354ce7d2ddb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4ce7d2ddb_0_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354ce7d2ddb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54ce7d2ddb_0_2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354ce7d2ddb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4ce7d2ddb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354ce7d2ddb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54ce7d2ddb_0_2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354ce7d2ddb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54ce7d2ddb_0_2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354ce7d2ddb_0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8ac7a3050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318ac7a3050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54ce7d2ddb_0_2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354ce7d2ddb_0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4ce7d2ddb_0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354ce7d2ddb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4ce7d2ddb_0_2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354ce7d2ddb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54ce7d2ddb_0_3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354ce7d2ddb_0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4ce7d2ddb_0_3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354ce7d2ddb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54ce7d334d_9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354ce7d334d_9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54ce7d2ddb_0_3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354ce7d2ddb_0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54ce7d2ddb_0_3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354ce7d2ddb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54ce7d334d_9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354ce7d334d_9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54ce7d2ddb_0_3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354ce7d2ddb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4ce7d2ddb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354ce7d2ddb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54ce7d334d_9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354ce7d334d_9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54ce7d334d_9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354ce7d334d_9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4ce7d334d_9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354ce7d334d_9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4ce7d2ddb_0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354ce7d2ddb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54ce7d334d_9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354ce7d334d_9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54ce7d334d_9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g354ce7d334d_9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54ce7d334d_9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354ce7d334d_9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54ce7d2ddb_0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g354ce7d2ddb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4ce7d2ddb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354ce7d2dd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4ce7d2ddb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354ce7d2dd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4ce7d2ddb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354ce7d2ddb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4ce7d2ddb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354ce7d2ddb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4ce7d2ddb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354ce7d2ddb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gif"/><Relationship Id="rId5" Type="http://schemas.openxmlformats.org/officeDocument/2006/relationships/image" Target="../media/image4.gif"/><Relationship Id="rId6"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4"/>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61" name="Google Shape;61;p14"/>
          <p:cNvPicPr preferRelativeResize="0"/>
          <p:nvPr/>
        </p:nvPicPr>
        <p:blipFill rotWithShape="1">
          <a:blip r:embed="rId3">
            <a:alphaModFix amt="41000"/>
          </a:blip>
          <a:srcRect b="0" l="0" r="0" t="0"/>
          <a:stretch/>
        </p:blipFill>
        <p:spPr>
          <a:xfrm>
            <a:off x="-179606" y="2338674"/>
            <a:ext cx="2550078" cy="3138558"/>
          </a:xfrm>
          <a:prstGeom prst="rect">
            <a:avLst/>
          </a:prstGeom>
          <a:noFill/>
          <a:ln>
            <a:noFill/>
          </a:ln>
        </p:spPr>
      </p:pic>
      <p:sp>
        <p:nvSpPr>
          <p:cNvPr id="62" name="Google Shape;62;p14"/>
          <p:cNvSpPr txBox="1"/>
          <p:nvPr>
            <p:ph type="ctrTitle"/>
          </p:nvPr>
        </p:nvSpPr>
        <p:spPr>
          <a:xfrm>
            <a:off x="482601" y="482600"/>
            <a:ext cx="3465300" cy="34254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Arial"/>
              <a:buNone/>
            </a:pPr>
            <a:r>
              <a:rPr b="1" lang="it" sz="3300">
                <a:solidFill>
                  <a:schemeClr val="lt1"/>
                </a:solidFill>
                <a:latin typeface="Comfortaa"/>
                <a:ea typeface="Comfortaa"/>
                <a:cs typeface="Comfortaa"/>
                <a:sym typeface="Comfortaa"/>
              </a:rPr>
              <a:t>GPUs II</a:t>
            </a:r>
            <a:endParaRPr b="1" sz="3300">
              <a:solidFill>
                <a:schemeClr val="lt1"/>
              </a:solidFill>
              <a:latin typeface="Comfortaa"/>
              <a:ea typeface="Comfortaa"/>
              <a:cs typeface="Comfortaa"/>
              <a:sym typeface="Comfortaa"/>
            </a:endParaRPr>
          </a:p>
        </p:txBody>
      </p:sp>
      <p:sp>
        <p:nvSpPr>
          <p:cNvPr id="63" name="Google Shape;63;p14"/>
          <p:cNvSpPr txBox="1"/>
          <p:nvPr>
            <p:ph idx="1" type="subTitle"/>
          </p:nvPr>
        </p:nvSpPr>
        <p:spPr>
          <a:xfrm>
            <a:off x="465344" y="3973023"/>
            <a:ext cx="3465300" cy="581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None/>
            </a:pPr>
            <a:r>
              <a:rPr lang="it">
                <a:solidFill>
                  <a:schemeClr val="lt1"/>
                </a:solidFill>
                <a:latin typeface="Comfortaa Medium"/>
                <a:ea typeface="Comfortaa Medium"/>
                <a:cs typeface="Comfortaa Medium"/>
                <a:sym typeface="Comfortaa Medium"/>
              </a:rPr>
              <a:t>Exam exercises</a:t>
            </a:r>
            <a:endParaRPr>
              <a:solidFill>
                <a:schemeClr val="lt1"/>
              </a:solidFill>
              <a:latin typeface="Comfortaa Medium"/>
              <a:ea typeface="Comfortaa Medium"/>
              <a:cs typeface="Comfortaa Medium"/>
              <a:sym typeface="Comfortaa Medium"/>
            </a:endParaRPr>
          </a:p>
        </p:txBody>
      </p:sp>
      <p:pic>
        <p:nvPicPr>
          <p:cNvPr id="64" name="Google Shape;64;p14"/>
          <p:cNvPicPr preferRelativeResize="0"/>
          <p:nvPr/>
        </p:nvPicPr>
        <p:blipFill rotWithShape="1">
          <a:blip r:embed="rId4">
            <a:alphaModFix/>
          </a:blip>
          <a:srcRect b="0" l="6086" r="6086" t="0"/>
          <a:stretch/>
        </p:blipFill>
        <p:spPr>
          <a:xfrm>
            <a:off x="4740944" y="51422"/>
            <a:ext cx="4472089" cy="5092065"/>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45" name="Google Shape;145;p23"/>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46" name="Google Shape;146;p23"/>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Blocks</a:t>
            </a:r>
            <a:endParaRPr b="1">
              <a:solidFill>
                <a:schemeClr val="lt1"/>
              </a:solidFill>
              <a:latin typeface="Comfortaa"/>
              <a:ea typeface="Comfortaa"/>
              <a:cs typeface="Comfortaa"/>
              <a:sym typeface="Comfortaa"/>
            </a:endParaRPr>
          </a:p>
        </p:txBody>
      </p:sp>
      <p:sp>
        <p:nvSpPr>
          <p:cNvPr id="147" name="Google Shape;147;p23"/>
          <p:cNvSpPr txBox="1"/>
          <p:nvPr>
            <p:ph type="title"/>
          </p:nvPr>
        </p:nvSpPr>
        <p:spPr>
          <a:xfrm>
            <a:off x="694794" y="6390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A block is a logical (and physical) </a:t>
            </a:r>
            <a:r>
              <a:rPr b="1" lang="it" sz="2000">
                <a:solidFill>
                  <a:srgbClr val="B6D7A8"/>
                </a:solidFill>
                <a:latin typeface="Comfortaa"/>
                <a:ea typeface="Comfortaa"/>
                <a:cs typeface="Comfortaa"/>
                <a:sym typeface="Comfortaa"/>
              </a:rPr>
              <a:t>group of threads</a:t>
            </a:r>
            <a:endParaRPr b="1" sz="2000">
              <a:solidFill>
                <a:srgbClr val="B6D7A8"/>
              </a:solidFill>
              <a:latin typeface="Comfortaa"/>
              <a:ea typeface="Comfortaa"/>
              <a:cs typeface="Comfortaa"/>
              <a:sym typeface="Comfortaa"/>
            </a:endParaRPr>
          </a:p>
        </p:txBody>
      </p:sp>
      <p:sp>
        <p:nvSpPr>
          <p:cNvPr id="148" name="Google Shape;148;p23"/>
          <p:cNvSpPr txBox="1"/>
          <p:nvPr>
            <p:ph type="title"/>
          </p:nvPr>
        </p:nvSpPr>
        <p:spPr>
          <a:xfrm>
            <a:off x="695844" y="1526225"/>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They group many cores running inside the </a:t>
            </a:r>
            <a:r>
              <a:rPr b="1" lang="it" sz="2000">
                <a:solidFill>
                  <a:srgbClr val="F1C232"/>
                </a:solidFill>
                <a:latin typeface="Comfortaa"/>
                <a:ea typeface="Comfortaa"/>
                <a:cs typeface="Comfortaa"/>
                <a:sym typeface="Comfortaa"/>
              </a:rPr>
              <a:t>same SM</a:t>
            </a:r>
            <a:endParaRPr b="1" sz="2000">
              <a:solidFill>
                <a:srgbClr val="F1C232"/>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54" name="Google Shape;154;p24"/>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55" name="Google Shape;155;p24"/>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Blocks</a:t>
            </a:r>
            <a:endParaRPr b="1">
              <a:solidFill>
                <a:schemeClr val="lt1"/>
              </a:solidFill>
              <a:latin typeface="Comfortaa"/>
              <a:ea typeface="Comfortaa"/>
              <a:cs typeface="Comfortaa"/>
              <a:sym typeface="Comfortaa"/>
            </a:endParaRPr>
          </a:p>
        </p:txBody>
      </p:sp>
      <p:sp>
        <p:nvSpPr>
          <p:cNvPr id="156" name="Google Shape;156;p24"/>
          <p:cNvSpPr txBox="1"/>
          <p:nvPr>
            <p:ph type="title"/>
          </p:nvPr>
        </p:nvSpPr>
        <p:spPr>
          <a:xfrm>
            <a:off x="694794" y="6390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A block is a logical (and physical) </a:t>
            </a:r>
            <a:r>
              <a:rPr b="1" lang="it" sz="2000">
                <a:solidFill>
                  <a:srgbClr val="B6D7A8"/>
                </a:solidFill>
                <a:latin typeface="Comfortaa"/>
                <a:ea typeface="Comfortaa"/>
                <a:cs typeface="Comfortaa"/>
                <a:sym typeface="Comfortaa"/>
              </a:rPr>
              <a:t>group of threads</a:t>
            </a:r>
            <a:endParaRPr b="1" sz="2000">
              <a:solidFill>
                <a:srgbClr val="B6D7A8"/>
              </a:solidFill>
              <a:latin typeface="Comfortaa"/>
              <a:ea typeface="Comfortaa"/>
              <a:cs typeface="Comfortaa"/>
              <a:sym typeface="Comfortaa"/>
            </a:endParaRPr>
          </a:p>
        </p:txBody>
      </p:sp>
      <p:sp>
        <p:nvSpPr>
          <p:cNvPr id="157" name="Google Shape;157;p24"/>
          <p:cNvSpPr txBox="1"/>
          <p:nvPr>
            <p:ph type="title"/>
          </p:nvPr>
        </p:nvSpPr>
        <p:spPr>
          <a:xfrm>
            <a:off x="695844" y="1526225"/>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They group many cores running inside the </a:t>
            </a:r>
            <a:r>
              <a:rPr b="1" lang="it" sz="2000">
                <a:solidFill>
                  <a:srgbClr val="F1C232"/>
                </a:solidFill>
                <a:latin typeface="Comfortaa"/>
                <a:ea typeface="Comfortaa"/>
                <a:cs typeface="Comfortaa"/>
                <a:sym typeface="Comfortaa"/>
              </a:rPr>
              <a:t>same SM</a:t>
            </a:r>
            <a:endParaRPr b="1" sz="2000">
              <a:solidFill>
                <a:srgbClr val="F1C232"/>
              </a:solidFill>
              <a:latin typeface="Comfortaa"/>
              <a:ea typeface="Comfortaa"/>
              <a:cs typeface="Comfortaa"/>
              <a:sym typeface="Comfortaa"/>
            </a:endParaRPr>
          </a:p>
        </p:txBody>
      </p:sp>
      <p:sp>
        <p:nvSpPr>
          <p:cNvPr id="158" name="Google Shape;158;p24"/>
          <p:cNvSpPr txBox="1"/>
          <p:nvPr>
            <p:ph type="title"/>
          </p:nvPr>
        </p:nvSpPr>
        <p:spPr>
          <a:xfrm>
            <a:off x="694794" y="22533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rgbClr val="E06666"/>
                </a:solidFill>
                <a:latin typeface="Comfortaa"/>
                <a:ea typeface="Comfortaa"/>
                <a:cs typeface="Comfortaa"/>
                <a:sym typeface="Comfortaa"/>
              </a:rPr>
              <a:t>Instruction pointer is shared</a:t>
            </a:r>
            <a:r>
              <a:rPr b="1" lang="it" sz="2000">
                <a:solidFill>
                  <a:schemeClr val="lt1"/>
                </a:solidFill>
                <a:latin typeface="Comfortaa"/>
                <a:ea typeface="Comfortaa"/>
                <a:cs typeface="Comfortaa"/>
                <a:sym typeface="Comfortaa"/>
              </a:rPr>
              <a:t> amongst them</a:t>
            </a:r>
            <a:endParaRPr b="1" sz="2000">
              <a:solidFill>
                <a:srgbClr val="F1C232"/>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64" name="Google Shape;164;p25"/>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65" name="Google Shape;165;p25"/>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Grid</a:t>
            </a:r>
            <a:endParaRPr b="1">
              <a:solidFill>
                <a:schemeClr val="lt1"/>
              </a:solidFill>
              <a:latin typeface="Comfortaa"/>
              <a:ea typeface="Comfortaa"/>
              <a:cs typeface="Comfortaa"/>
              <a:sym typeface="Comfortaa"/>
            </a:endParaRPr>
          </a:p>
        </p:txBody>
      </p:sp>
      <p:sp>
        <p:nvSpPr>
          <p:cNvPr id="166" name="Google Shape;166;p25"/>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Computation</a:t>
            </a:r>
            <a:r>
              <a:rPr b="1" lang="it" sz="2000">
                <a:solidFill>
                  <a:schemeClr val="lt1"/>
                </a:solidFill>
                <a:latin typeface="Comfortaa"/>
                <a:ea typeface="Comfortaa"/>
                <a:cs typeface="Comfortaa"/>
                <a:sym typeface="Comfortaa"/>
              </a:rPr>
              <a:t> gets so big that another logical grouping is needed, the Grid</a:t>
            </a:r>
            <a:endParaRPr b="1" sz="2000">
              <a:solidFill>
                <a:schemeClr val="lt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72" name="Google Shape;172;p26"/>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73" name="Google Shape;173;p26"/>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Grid</a:t>
            </a:r>
            <a:endParaRPr b="1">
              <a:solidFill>
                <a:schemeClr val="lt1"/>
              </a:solidFill>
              <a:latin typeface="Comfortaa"/>
              <a:ea typeface="Comfortaa"/>
              <a:cs typeface="Comfortaa"/>
              <a:sym typeface="Comfortaa"/>
            </a:endParaRPr>
          </a:p>
        </p:txBody>
      </p:sp>
      <p:sp>
        <p:nvSpPr>
          <p:cNvPr id="174" name="Google Shape;174;p26"/>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Computation gets so big that another logical grouping is needed, the Grid</a:t>
            </a:r>
            <a:endParaRPr b="1" sz="2000">
              <a:solidFill>
                <a:schemeClr val="lt1"/>
              </a:solidFill>
              <a:latin typeface="Comfortaa"/>
              <a:ea typeface="Comfortaa"/>
              <a:cs typeface="Comfortaa"/>
              <a:sym typeface="Comfortaa"/>
            </a:endParaRPr>
          </a:p>
        </p:txBody>
      </p:sp>
      <p:sp>
        <p:nvSpPr>
          <p:cNvPr id="175" name="Google Shape;175;p26"/>
          <p:cNvSpPr txBox="1"/>
          <p:nvPr>
            <p:ph type="title"/>
          </p:nvPr>
        </p:nvSpPr>
        <p:spPr>
          <a:xfrm>
            <a:off x="695844" y="16364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The Grid is yet another </a:t>
            </a:r>
            <a:r>
              <a:rPr b="1" lang="it" sz="2000">
                <a:solidFill>
                  <a:srgbClr val="93C47D"/>
                </a:solidFill>
                <a:latin typeface="Comfortaa"/>
                <a:ea typeface="Comfortaa"/>
                <a:cs typeface="Comfortaa"/>
                <a:sym typeface="Comfortaa"/>
              </a:rPr>
              <a:t>logical grouping of Blocks</a:t>
            </a:r>
            <a:endParaRPr b="1" sz="2000">
              <a:solidFill>
                <a:srgbClr val="93C47D"/>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81" name="Google Shape;181;p27"/>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82" name="Google Shape;182;p27"/>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Take away from this</a:t>
            </a:r>
            <a:endParaRPr b="1">
              <a:solidFill>
                <a:schemeClr val="lt1"/>
              </a:solidFill>
              <a:latin typeface="Comfortaa"/>
              <a:ea typeface="Comfortaa"/>
              <a:cs typeface="Comfortaa"/>
              <a:sym typeface="Comfortaa"/>
            </a:endParaRPr>
          </a:p>
        </p:txBody>
      </p:sp>
      <p:sp>
        <p:nvSpPr>
          <p:cNvPr id="183" name="Google Shape;183;p27"/>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rgbClr val="6AA84F"/>
                </a:solidFill>
                <a:latin typeface="Comfortaa"/>
                <a:ea typeface="Comfortaa"/>
                <a:cs typeface="Comfortaa"/>
                <a:sym typeface="Comfortaa"/>
              </a:rPr>
              <a:t>A thread</a:t>
            </a:r>
            <a:r>
              <a:rPr b="1" lang="it" sz="2000">
                <a:solidFill>
                  <a:schemeClr val="lt1"/>
                </a:solidFill>
                <a:latin typeface="Comfortaa"/>
                <a:ea typeface="Comfortaa"/>
                <a:cs typeface="Comfortaa"/>
                <a:sym typeface="Comfortaa"/>
              </a:rPr>
              <a:t> is just an </a:t>
            </a:r>
            <a:r>
              <a:rPr b="1" lang="it" sz="2000">
                <a:solidFill>
                  <a:srgbClr val="6AA84F"/>
                </a:solidFill>
                <a:latin typeface="Comfortaa"/>
                <a:ea typeface="Comfortaa"/>
                <a:cs typeface="Comfortaa"/>
                <a:sym typeface="Comfortaa"/>
              </a:rPr>
              <a:t>element of a block</a:t>
            </a:r>
            <a:endParaRPr b="1" sz="2000">
              <a:solidFill>
                <a:srgbClr val="6AA84F"/>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89" name="Google Shape;189;p28"/>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90" name="Google Shape;190;p28"/>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Take away from this</a:t>
            </a:r>
            <a:endParaRPr b="1">
              <a:solidFill>
                <a:schemeClr val="lt1"/>
              </a:solidFill>
              <a:latin typeface="Comfortaa"/>
              <a:ea typeface="Comfortaa"/>
              <a:cs typeface="Comfortaa"/>
              <a:sym typeface="Comfortaa"/>
            </a:endParaRPr>
          </a:p>
        </p:txBody>
      </p:sp>
      <p:sp>
        <p:nvSpPr>
          <p:cNvPr id="191" name="Google Shape;191;p28"/>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rgbClr val="6AA84F"/>
                </a:solidFill>
                <a:latin typeface="Comfortaa"/>
                <a:ea typeface="Comfortaa"/>
                <a:cs typeface="Comfortaa"/>
                <a:sym typeface="Comfortaa"/>
              </a:rPr>
              <a:t>A thread</a:t>
            </a:r>
            <a:r>
              <a:rPr b="1" lang="it" sz="2000">
                <a:solidFill>
                  <a:schemeClr val="lt1"/>
                </a:solidFill>
                <a:latin typeface="Comfortaa"/>
                <a:ea typeface="Comfortaa"/>
                <a:cs typeface="Comfortaa"/>
                <a:sym typeface="Comfortaa"/>
              </a:rPr>
              <a:t> is just an </a:t>
            </a:r>
            <a:r>
              <a:rPr b="1" lang="it" sz="2000">
                <a:solidFill>
                  <a:srgbClr val="6AA84F"/>
                </a:solidFill>
                <a:latin typeface="Comfortaa"/>
                <a:ea typeface="Comfortaa"/>
                <a:cs typeface="Comfortaa"/>
                <a:sym typeface="Comfortaa"/>
              </a:rPr>
              <a:t>element of a block</a:t>
            </a:r>
            <a:endParaRPr b="1" sz="2000">
              <a:solidFill>
                <a:srgbClr val="6AA84F"/>
              </a:solidFill>
              <a:latin typeface="Comfortaa"/>
              <a:ea typeface="Comfortaa"/>
              <a:cs typeface="Comfortaa"/>
              <a:sym typeface="Comfortaa"/>
            </a:endParaRPr>
          </a:p>
        </p:txBody>
      </p:sp>
      <p:sp>
        <p:nvSpPr>
          <p:cNvPr id="192" name="Google Shape;192;p28"/>
          <p:cNvSpPr txBox="1"/>
          <p:nvPr>
            <p:ph type="title"/>
          </p:nvPr>
        </p:nvSpPr>
        <p:spPr>
          <a:xfrm>
            <a:off x="695844" y="14400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accent4"/>
                </a:solidFill>
                <a:latin typeface="Comfortaa"/>
                <a:ea typeface="Comfortaa"/>
                <a:cs typeface="Comfortaa"/>
                <a:sym typeface="Comfortaa"/>
              </a:rPr>
              <a:t>A block</a:t>
            </a:r>
            <a:r>
              <a:rPr b="1" lang="it" sz="2000">
                <a:solidFill>
                  <a:schemeClr val="lt1"/>
                </a:solidFill>
                <a:latin typeface="Comfortaa"/>
                <a:ea typeface="Comfortaa"/>
                <a:cs typeface="Comfortaa"/>
                <a:sym typeface="Comfortaa"/>
              </a:rPr>
              <a:t> is an </a:t>
            </a:r>
            <a:r>
              <a:rPr b="1" lang="it" sz="2000">
                <a:solidFill>
                  <a:srgbClr val="FF9900"/>
                </a:solidFill>
                <a:latin typeface="Comfortaa"/>
                <a:ea typeface="Comfortaa"/>
                <a:cs typeface="Comfortaa"/>
                <a:sym typeface="Comfortaa"/>
              </a:rPr>
              <a:t>element of the grid</a:t>
            </a:r>
            <a:endParaRPr b="1" sz="2000">
              <a:solidFill>
                <a:srgbClr val="FF9900"/>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98" name="Google Shape;198;p29"/>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99" name="Google Shape;199;p29"/>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Take away from this</a:t>
            </a:r>
            <a:endParaRPr b="1">
              <a:solidFill>
                <a:schemeClr val="lt1"/>
              </a:solidFill>
              <a:latin typeface="Comfortaa"/>
              <a:ea typeface="Comfortaa"/>
              <a:cs typeface="Comfortaa"/>
              <a:sym typeface="Comfortaa"/>
            </a:endParaRPr>
          </a:p>
        </p:txBody>
      </p:sp>
      <p:sp>
        <p:nvSpPr>
          <p:cNvPr id="200" name="Google Shape;200;p29"/>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rgbClr val="6AA84F"/>
                </a:solidFill>
                <a:latin typeface="Comfortaa"/>
                <a:ea typeface="Comfortaa"/>
                <a:cs typeface="Comfortaa"/>
                <a:sym typeface="Comfortaa"/>
              </a:rPr>
              <a:t>A thread</a:t>
            </a:r>
            <a:r>
              <a:rPr b="1" lang="it" sz="2000">
                <a:solidFill>
                  <a:schemeClr val="lt1"/>
                </a:solidFill>
                <a:latin typeface="Comfortaa"/>
                <a:ea typeface="Comfortaa"/>
                <a:cs typeface="Comfortaa"/>
                <a:sym typeface="Comfortaa"/>
              </a:rPr>
              <a:t> is just an </a:t>
            </a:r>
            <a:r>
              <a:rPr b="1" lang="it" sz="2000">
                <a:solidFill>
                  <a:srgbClr val="6AA84F"/>
                </a:solidFill>
                <a:latin typeface="Comfortaa"/>
                <a:ea typeface="Comfortaa"/>
                <a:cs typeface="Comfortaa"/>
                <a:sym typeface="Comfortaa"/>
              </a:rPr>
              <a:t>element of a block</a:t>
            </a:r>
            <a:endParaRPr b="1" sz="2000">
              <a:solidFill>
                <a:srgbClr val="6AA84F"/>
              </a:solidFill>
              <a:latin typeface="Comfortaa"/>
              <a:ea typeface="Comfortaa"/>
              <a:cs typeface="Comfortaa"/>
              <a:sym typeface="Comfortaa"/>
            </a:endParaRPr>
          </a:p>
        </p:txBody>
      </p:sp>
      <p:sp>
        <p:nvSpPr>
          <p:cNvPr id="201" name="Google Shape;201;p29"/>
          <p:cNvSpPr txBox="1"/>
          <p:nvPr>
            <p:ph type="title"/>
          </p:nvPr>
        </p:nvSpPr>
        <p:spPr>
          <a:xfrm>
            <a:off x="695844" y="14400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accent4"/>
                </a:solidFill>
                <a:latin typeface="Comfortaa"/>
                <a:ea typeface="Comfortaa"/>
                <a:cs typeface="Comfortaa"/>
                <a:sym typeface="Comfortaa"/>
              </a:rPr>
              <a:t>A block</a:t>
            </a:r>
            <a:r>
              <a:rPr b="1" lang="it" sz="2000">
                <a:solidFill>
                  <a:schemeClr val="lt1"/>
                </a:solidFill>
                <a:latin typeface="Comfortaa"/>
                <a:ea typeface="Comfortaa"/>
                <a:cs typeface="Comfortaa"/>
                <a:sym typeface="Comfortaa"/>
              </a:rPr>
              <a:t> is an </a:t>
            </a:r>
            <a:r>
              <a:rPr b="1" lang="it" sz="2000">
                <a:solidFill>
                  <a:srgbClr val="FF9900"/>
                </a:solidFill>
                <a:latin typeface="Comfortaa"/>
                <a:ea typeface="Comfortaa"/>
                <a:cs typeface="Comfortaa"/>
                <a:sym typeface="Comfortaa"/>
              </a:rPr>
              <a:t>element of the grid</a:t>
            </a:r>
            <a:endParaRPr b="1" sz="2000">
              <a:solidFill>
                <a:srgbClr val="FF9900"/>
              </a:solidFill>
              <a:latin typeface="Comfortaa"/>
              <a:ea typeface="Comfortaa"/>
              <a:cs typeface="Comfortaa"/>
              <a:sym typeface="Comfortaa"/>
            </a:endParaRPr>
          </a:p>
        </p:txBody>
      </p:sp>
      <p:sp>
        <p:nvSpPr>
          <p:cNvPr id="202" name="Google Shape;202;p29"/>
          <p:cNvSpPr txBox="1"/>
          <p:nvPr>
            <p:ph type="title"/>
          </p:nvPr>
        </p:nvSpPr>
        <p:spPr>
          <a:xfrm>
            <a:off x="628644" y="22180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Each of them uses </a:t>
            </a:r>
            <a:r>
              <a:rPr b="1" lang="it" sz="2000">
                <a:solidFill>
                  <a:srgbClr val="FF0000"/>
                </a:solidFill>
                <a:latin typeface="Comfortaa"/>
                <a:ea typeface="Comfortaa"/>
                <a:cs typeface="Comfortaa"/>
                <a:sym typeface="Comfortaa"/>
              </a:rPr>
              <a:t>3d indexing</a:t>
            </a:r>
            <a:endParaRPr b="1" sz="2000">
              <a:solidFill>
                <a:srgbClr val="FF0000"/>
              </a:solidFill>
              <a:latin typeface="Comfortaa"/>
              <a:ea typeface="Comfortaa"/>
              <a:cs typeface="Comfortaa"/>
              <a:sym typeface="Comfortaa"/>
            </a:endParaRPr>
          </a:p>
        </p:txBody>
      </p:sp>
      <p:pic>
        <p:nvPicPr>
          <p:cNvPr id="203" name="Google Shape;203;p29"/>
          <p:cNvPicPr preferRelativeResize="0"/>
          <p:nvPr/>
        </p:nvPicPr>
        <p:blipFill>
          <a:blip r:embed="rId4">
            <a:alphaModFix/>
          </a:blip>
          <a:stretch>
            <a:fillRect/>
          </a:stretch>
        </p:blipFill>
        <p:spPr>
          <a:xfrm>
            <a:off x="3010375" y="2960450"/>
            <a:ext cx="3123250" cy="2037550"/>
          </a:xfrm>
          <a:prstGeom prst="rect">
            <a:avLst/>
          </a:prstGeom>
          <a:solidFill>
            <a:schemeClr val="dk1"/>
          </a:solidFill>
          <a:ln>
            <a:noFill/>
          </a:ln>
        </p:spPr>
      </p:pic>
      <p:sp>
        <p:nvSpPr>
          <p:cNvPr id="204" name="Google Shape;204;p29"/>
          <p:cNvSpPr txBox="1"/>
          <p:nvPr>
            <p:ph type="title"/>
          </p:nvPr>
        </p:nvSpPr>
        <p:spPr>
          <a:xfrm>
            <a:off x="385574" y="2732500"/>
            <a:ext cx="2391600" cy="2338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(Next slide is a full page on this image)</a:t>
            </a:r>
            <a:endParaRPr b="1" sz="2000">
              <a:solidFill>
                <a:srgbClr val="FF0000"/>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10" name="Google Shape;210;p30"/>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11" name="Google Shape;211;p30"/>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Indexing (z-axis misses for clarity)</a:t>
            </a:r>
            <a:endParaRPr b="1">
              <a:solidFill>
                <a:schemeClr val="lt1"/>
              </a:solidFill>
              <a:latin typeface="Comfortaa"/>
              <a:ea typeface="Comfortaa"/>
              <a:cs typeface="Comfortaa"/>
              <a:sym typeface="Comfortaa"/>
            </a:endParaRPr>
          </a:p>
        </p:txBody>
      </p:sp>
      <p:pic>
        <p:nvPicPr>
          <p:cNvPr id="212" name="Google Shape;212;p30"/>
          <p:cNvPicPr preferRelativeResize="0"/>
          <p:nvPr/>
        </p:nvPicPr>
        <p:blipFill>
          <a:blip r:embed="rId4">
            <a:alphaModFix/>
          </a:blip>
          <a:stretch>
            <a:fillRect/>
          </a:stretch>
        </p:blipFill>
        <p:spPr>
          <a:xfrm>
            <a:off x="1225825" y="611024"/>
            <a:ext cx="6690260" cy="4364599"/>
          </a:xfrm>
          <a:prstGeom prst="rect">
            <a:avLst/>
          </a:prstGeom>
          <a:solidFill>
            <a:schemeClr val="dk1"/>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18" name="Google Shape;218;p31"/>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19" name="Google Shape;219;p31"/>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Compute capability</a:t>
            </a:r>
            <a:endParaRPr b="1">
              <a:solidFill>
                <a:schemeClr val="lt1"/>
              </a:solidFill>
              <a:latin typeface="Comfortaa"/>
              <a:ea typeface="Comfortaa"/>
              <a:cs typeface="Comfortaa"/>
              <a:sym typeface="Comfortaa"/>
            </a:endParaRPr>
          </a:p>
        </p:txBody>
      </p:sp>
      <p:sp>
        <p:nvSpPr>
          <p:cNvPr id="220" name="Google Shape;220;p31"/>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Over the years new hardware was introduced and thus each GPU was differently capable than the previous one</a:t>
            </a:r>
            <a:endParaRPr b="1" sz="2000">
              <a:solidFill>
                <a:schemeClr val="lt1"/>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26" name="Google Shape;226;p32"/>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27" name="Google Shape;227;p32"/>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Compute capability</a:t>
            </a:r>
            <a:endParaRPr b="1">
              <a:solidFill>
                <a:schemeClr val="lt1"/>
              </a:solidFill>
              <a:latin typeface="Comfortaa"/>
              <a:ea typeface="Comfortaa"/>
              <a:cs typeface="Comfortaa"/>
              <a:sym typeface="Comfortaa"/>
            </a:endParaRPr>
          </a:p>
        </p:txBody>
      </p:sp>
      <p:sp>
        <p:nvSpPr>
          <p:cNvPr id="228" name="Google Shape;228;p32"/>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Over the years new hardware was introduced and thus each GPU was differently capable than the previous one</a:t>
            </a:r>
            <a:endParaRPr b="1" sz="2000">
              <a:solidFill>
                <a:schemeClr val="lt1"/>
              </a:solidFill>
              <a:latin typeface="Comfortaa"/>
              <a:ea typeface="Comfortaa"/>
              <a:cs typeface="Comfortaa"/>
              <a:sym typeface="Comfortaa"/>
            </a:endParaRPr>
          </a:p>
        </p:txBody>
      </p:sp>
      <p:sp>
        <p:nvSpPr>
          <p:cNvPr id="229" name="Google Shape;229;p32"/>
          <p:cNvSpPr txBox="1"/>
          <p:nvPr>
            <p:ph type="title"/>
          </p:nvPr>
        </p:nvSpPr>
        <p:spPr>
          <a:xfrm>
            <a:off x="694794" y="22475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This number represents the “power” of each device, the bigger, the better.</a:t>
            </a:r>
            <a:endParaRPr b="1" sz="2000">
              <a:solidFill>
                <a:schemeClr val="lt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70" name="Google Shape;70;p15"/>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71" name="Google Shape;71;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Agenda</a:t>
            </a:r>
            <a:endParaRPr b="1">
              <a:solidFill>
                <a:schemeClr val="lt1"/>
              </a:solidFill>
              <a:latin typeface="Comfortaa"/>
              <a:ea typeface="Comfortaa"/>
              <a:cs typeface="Comfortaa"/>
              <a:sym typeface="Comfortaa"/>
            </a:endParaRPr>
          </a:p>
        </p:txBody>
      </p:sp>
      <p:sp>
        <p:nvSpPr>
          <p:cNvPr id="72" name="Google Shape;72;p15"/>
          <p:cNvSpPr txBox="1"/>
          <p:nvPr>
            <p:ph type="title"/>
          </p:nvPr>
        </p:nvSpPr>
        <p:spPr>
          <a:xfrm>
            <a:off x="6976562" y="2765075"/>
            <a:ext cx="18549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sz="2000">
                <a:solidFill>
                  <a:schemeClr val="lt1"/>
                </a:solidFill>
                <a:latin typeface="Comfortaa"/>
                <a:ea typeface="Comfortaa"/>
                <a:cs typeface="Comfortaa"/>
                <a:sym typeface="Comfortaa"/>
              </a:rPr>
              <a:t>Exercises!</a:t>
            </a:r>
            <a:endParaRPr b="1" sz="2000">
              <a:solidFill>
                <a:schemeClr val="lt1"/>
              </a:solidFill>
              <a:latin typeface="Comfortaa"/>
              <a:ea typeface="Comfortaa"/>
              <a:cs typeface="Comfortaa"/>
              <a:sym typeface="Comfortaa"/>
            </a:endParaRPr>
          </a:p>
        </p:txBody>
      </p:sp>
      <p:sp>
        <p:nvSpPr>
          <p:cNvPr id="73" name="Google Shape;73;p15"/>
          <p:cNvSpPr txBox="1"/>
          <p:nvPr>
            <p:ph type="title"/>
          </p:nvPr>
        </p:nvSpPr>
        <p:spPr>
          <a:xfrm>
            <a:off x="292924" y="2707750"/>
            <a:ext cx="21141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sz="2000">
                <a:solidFill>
                  <a:schemeClr val="lt1"/>
                </a:solidFill>
                <a:latin typeface="Comfortaa"/>
                <a:ea typeface="Comfortaa"/>
                <a:cs typeface="Comfortaa"/>
                <a:sym typeface="Comfortaa"/>
              </a:rPr>
              <a:t>Introduction</a:t>
            </a:r>
            <a:br>
              <a:rPr b="1" lang="it" sz="2000">
                <a:solidFill>
                  <a:schemeClr val="lt1"/>
                </a:solidFill>
                <a:latin typeface="Comfortaa"/>
                <a:ea typeface="Comfortaa"/>
                <a:cs typeface="Comfortaa"/>
                <a:sym typeface="Comfortaa"/>
              </a:rPr>
            </a:br>
            <a:r>
              <a:rPr b="1" lang="it" sz="2000">
                <a:solidFill>
                  <a:schemeClr val="lt1"/>
                </a:solidFill>
                <a:latin typeface="Comfortaa"/>
                <a:ea typeface="Comfortaa"/>
                <a:cs typeface="Comfortaa"/>
                <a:sym typeface="Comfortaa"/>
              </a:rPr>
              <a:t>and slight recall</a:t>
            </a:r>
            <a:endParaRPr b="1" sz="2000">
              <a:solidFill>
                <a:schemeClr val="lt1"/>
              </a:solidFill>
              <a:latin typeface="Comfortaa"/>
              <a:ea typeface="Comfortaa"/>
              <a:cs typeface="Comfortaa"/>
              <a:sym typeface="Comfortaa"/>
            </a:endParaRPr>
          </a:p>
        </p:txBody>
      </p:sp>
      <p:pic>
        <p:nvPicPr>
          <p:cNvPr descr="a cartoon panda bear is standing on a white surface with a bow tie . (Fornito da Tenor)" id="74" name="Google Shape;74;p15"/>
          <p:cNvPicPr preferRelativeResize="0"/>
          <p:nvPr/>
        </p:nvPicPr>
        <p:blipFill>
          <a:blip r:embed="rId4">
            <a:alphaModFix/>
          </a:blip>
          <a:stretch>
            <a:fillRect/>
          </a:stretch>
        </p:blipFill>
        <p:spPr>
          <a:xfrm>
            <a:off x="7292625" y="1521437"/>
            <a:ext cx="1222748" cy="1243650"/>
          </a:xfrm>
          <a:prstGeom prst="rect">
            <a:avLst/>
          </a:prstGeom>
          <a:solidFill>
            <a:schemeClr val="dk1"/>
          </a:solidFill>
          <a:ln>
            <a:noFill/>
          </a:ln>
        </p:spPr>
      </p:pic>
      <p:pic>
        <p:nvPicPr>
          <p:cNvPr descr="a teddy bear is holding a microphone and pointing at a picture of a panda bear . (Fornito da Tenor)" id="75" name="Google Shape;75;p15"/>
          <p:cNvPicPr preferRelativeResize="0"/>
          <p:nvPr/>
        </p:nvPicPr>
        <p:blipFill>
          <a:blip r:embed="rId5">
            <a:alphaModFix/>
          </a:blip>
          <a:stretch>
            <a:fillRect/>
          </a:stretch>
        </p:blipFill>
        <p:spPr>
          <a:xfrm>
            <a:off x="593900" y="1578779"/>
            <a:ext cx="1697700" cy="1128971"/>
          </a:xfrm>
          <a:prstGeom prst="rect">
            <a:avLst/>
          </a:prstGeom>
          <a:noFill/>
          <a:ln>
            <a:noFill/>
          </a:ln>
        </p:spPr>
      </p:pic>
      <p:sp>
        <p:nvSpPr>
          <p:cNvPr id="76" name="Google Shape;76;p15"/>
          <p:cNvSpPr txBox="1"/>
          <p:nvPr>
            <p:ph type="title"/>
          </p:nvPr>
        </p:nvSpPr>
        <p:spPr>
          <a:xfrm>
            <a:off x="3560099" y="2765075"/>
            <a:ext cx="20238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sz="2000">
                <a:solidFill>
                  <a:schemeClr val="lt1"/>
                </a:solidFill>
                <a:latin typeface="Comfortaa"/>
                <a:ea typeface="Comfortaa"/>
                <a:cs typeface="Comfortaa"/>
                <a:sym typeface="Comfortaa"/>
              </a:rPr>
              <a:t>Matrix multiplication</a:t>
            </a:r>
            <a:endParaRPr b="1" sz="2000">
              <a:solidFill>
                <a:schemeClr val="lt1"/>
              </a:solidFill>
              <a:latin typeface="Comfortaa"/>
              <a:ea typeface="Comfortaa"/>
              <a:cs typeface="Comfortaa"/>
              <a:sym typeface="Comfortaa"/>
            </a:endParaRPr>
          </a:p>
        </p:txBody>
      </p:sp>
      <p:pic>
        <p:nvPicPr>
          <p:cNvPr descr="a cartoon bear is holding a stick in front of a blackboard with 2 + 3 = ? written on it (Fornito da Tenor)" id="77" name="Google Shape;77;p15"/>
          <p:cNvPicPr preferRelativeResize="0"/>
          <p:nvPr/>
        </p:nvPicPr>
        <p:blipFill>
          <a:blip r:embed="rId6">
            <a:alphaModFix/>
          </a:blip>
          <a:stretch>
            <a:fillRect/>
          </a:stretch>
        </p:blipFill>
        <p:spPr>
          <a:xfrm>
            <a:off x="3873800" y="1439413"/>
            <a:ext cx="1396400" cy="1407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33"/>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35" name="Google Shape;235;p33"/>
          <p:cNvPicPr preferRelativeResize="0"/>
          <p:nvPr/>
        </p:nvPicPr>
        <p:blipFill rotWithShape="1">
          <a:blip r:embed="rId3">
            <a:alphaModFix amt="41000"/>
          </a:blip>
          <a:srcRect b="0" l="0" r="0" t="0"/>
          <a:stretch/>
        </p:blipFill>
        <p:spPr>
          <a:xfrm>
            <a:off x="-179606" y="2338674"/>
            <a:ext cx="2550078" cy="3138558"/>
          </a:xfrm>
          <a:prstGeom prst="rect">
            <a:avLst/>
          </a:prstGeom>
          <a:noFill/>
          <a:ln>
            <a:noFill/>
          </a:ln>
        </p:spPr>
      </p:pic>
      <p:sp>
        <p:nvSpPr>
          <p:cNvPr id="236" name="Google Shape;236;p33"/>
          <p:cNvSpPr txBox="1"/>
          <p:nvPr>
            <p:ph type="ctrTitle"/>
          </p:nvPr>
        </p:nvSpPr>
        <p:spPr>
          <a:xfrm>
            <a:off x="482601" y="482600"/>
            <a:ext cx="3465300" cy="34254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Arial"/>
              <a:buNone/>
            </a:pPr>
            <a:r>
              <a:rPr b="1" lang="it" sz="3300">
                <a:solidFill>
                  <a:schemeClr val="lt1"/>
                </a:solidFill>
                <a:latin typeface="Comfortaa"/>
                <a:ea typeface="Comfortaa"/>
                <a:cs typeface="Comfortaa"/>
                <a:sym typeface="Comfortaa"/>
              </a:rPr>
              <a:t>Matrix multiplication</a:t>
            </a:r>
            <a:endParaRPr b="1" sz="3300">
              <a:solidFill>
                <a:schemeClr val="lt1"/>
              </a:solidFill>
              <a:latin typeface="Comfortaa"/>
              <a:ea typeface="Comfortaa"/>
              <a:cs typeface="Comfortaa"/>
              <a:sym typeface="Comfortaa"/>
            </a:endParaRPr>
          </a:p>
        </p:txBody>
      </p:sp>
      <p:sp>
        <p:nvSpPr>
          <p:cNvPr id="237" name="Google Shape;237;p33"/>
          <p:cNvSpPr txBox="1"/>
          <p:nvPr>
            <p:ph idx="1" type="subTitle"/>
          </p:nvPr>
        </p:nvSpPr>
        <p:spPr>
          <a:xfrm>
            <a:off x="465344" y="3973023"/>
            <a:ext cx="3465300" cy="5817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90000"/>
              </a:lnSpc>
              <a:spcBef>
                <a:spcPts val="0"/>
              </a:spcBef>
              <a:spcAft>
                <a:spcPts val="0"/>
              </a:spcAft>
              <a:buClr>
                <a:schemeClr val="lt1"/>
              </a:buClr>
              <a:buSzPct val="64285"/>
              <a:buNone/>
            </a:pPr>
            <a:r>
              <a:rPr lang="it">
                <a:solidFill>
                  <a:schemeClr val="lt1"/>
                </a:solidFill>
                <a:latin typeface="Comfortaa Medium"/>
                <a:ea typeface="Comfortaa Medium"/>
                <a:cs typeface="Comfortaa Medium"/>
                <a:sym typeface="Comfortaa Medium"/>
              </a:rPr>
              <a:t>The heart of 3d graphics</a:t>
            </a:r>
            <a:endParaRPr>
              <a:solidFill>
                <a:schemeClr val="lt1"/>
              </a:solidFill>
              <a:latin typeface="Comfortaa Medium"/>
              <a:ea typeface="Comfortaa Medium"/>
              <a:cs typeface="Comfortaa Medium"/>
              <a:sym typeface="Comfortaa Medium"/>
            </a:endParaRPr>
          </a:p>
        </p:txBody>
      </p:sp>
      <p:pic>
        <p:nvPicPr>
          <p:cNvPr id="238" name="Google Shape;238;p33"/>
          <p:cNvPicPr preferRelativeResize="0"/>
          <p:nvPr/>
        </p:nvPicPr>
        <p:blipFill rotWithShape="1">
          <a:blip r:embed="rId4">
            <a:alphaModFix/>
          </a:blip>
          <a:srcRect b="0" l="6086" r="6086" t="0"/>
          <a:stretch/>
        </p:blipFill>
        <p:spPr>
          <a:xfrm>
            <a:off x="4740944" y="51422"/>
            <a:ext cx="4472089" cy="5092065"/>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44" name="Google Shape;244;p34"/>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45" name="Google Shape;245;p34"/>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Rows times columns</a:t>
            </a:r>
            <a:endParaRPr b="1">
              <a:solidFill>
                <a:schemeClr val="lt1"/>
              </a:solidFill>
              <a:latin typeface="Comfortaa"/>
              <a:ea typeface="Comfortaa"/>
              <a:cs typeface="Comfortaa"/>
              <a:sym typeface="Comfortaa"/>
            </a:endParaRPr>
          </a:p>
        </p:txBody>
      </p:sp>
      <p:sp>
        <p:nvSpPr>
          <p:cNvPr id="246" name="Google Shape;246;p34"/>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Not a math class, but genuine question…</a:t>
            </a:r>
            <a:endParaRPr b="1" sz="2000">
              <a:solidFill>
                <a:schemeClr val="lt1"/>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52" name="Google Shape;252;p35"/>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53" name="Google Shape;253;p35"/>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Rows times columns</a:t>
            </a:r>
            <a:endParaRPr b="1">
              <a:solidFill>
                <a:schemeClr val="lt1"/>
              </a:solidFill>
              <a:latin typeface="Comfortaa"/>
              <a:ea typeface="Comfortaa"/>
              <a:cs typeface="Comfortaa"/>
              <a:sym typeface="Comfortaa"/>
            </a:endParaRPr>
          </a:p>
        </p:txBody>
      </p:sp>
      <p:sp>
        <p:nvSpPr>
          <p:cNvPr id="254" name="Google Shape;254;p35"/>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Not a math class, but genuine question…</a:t>
            </a:r>
            <a:endParaRPr b="1" sz="2000">
              <a:solidFill>
                <a:schemeClr val="lt1"/>
              </a:solidFill>
              <a:latin typeface="Comfortaa"/>
              <a:ea typeface="Comfortaa"/>
              <a:cs typeface="Comfortaa"/>
              <a:sym typeface="Comfortaa"/>
            </a:endParaRPr>
          </a:p>
        </p:txBody>
      </p:sp>
      <p:sp>
        <p:nvSpPr>
          <p:cNvPr id="255" name="Google Shape;255;p35"/>
          <p:cNvSpPr txBox="1"/>
          <p:nvPr>
            <p:ph type="title"/>
          </p:nvPr>
        </p:nvSpPr>
        <p:spPr>
          <a:xfrm>
            <a:off x="628644" y="360800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Why?</a:t>
            </a:r>
            <a:endParaRPr b="1" sz="2000">
              <a:solidFill>
                <a:schemeClr val="lt1"/>
              </a:solidFill>
              <a:latin typeface="Comfortaa"/>
              <a:ea typeface="Comfortaa"/>
              <a:cs typeface="Comfortaa"/>
              <a:sym typeface="Comfortaa"/>
            </a:endParaRPr>
          </a:p>
        </p:txBody>
      </p:sp>
      <p:pic>
        <p:nvPicPr>
          <p:cNvPr id="256" name="Google Shape;256;p35"/>
          <p:cNvPicPr preferRelativeResize="0"/>
          <p:nvPr/>
        </p:nvPicPr>
        <p:blipFill>
          <a:blip r:embed="rId4">
            <a:alphaModFix/>
          </a:blip>
          <a:stretch>
            <a:fillRect/>
          </a:stretch>
        </p:blipFill>
        <p:spPr>
          <a:xfrm>
            <a:off x="2698890" y="1436950"/>
            <a:ext cx="3746226" cy="2269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62" name="Google Shape;262;p36"/>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63" name="Google Shape;263;p36"/>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(Extra) try it yourself!</a:t>
            </a:r>
            <a:endParaRPr b="1">
              <a:solidFill>
                <a:schemeClr val="lt1"/>
              </a:solidFill>
              <a:latin typeface="Comfortaa"/>
              <a:ea typeface="Comfortaa"/>
              <a:cs typeface="Comfortaa"/>
              <a:sym typeface="Comfortaa"/>
            </a:endParaRPr>
          </a:p>
        </p:txBody>
      </p:sp>
      <p:sp>
        <p:nvSpPr>
          <p:cNvPr id="264" name="Google Shape;264;p36"/>
          <p:cNvSpPr txBox="1"/>
          <p:nvPr>
            <p:ph type="title"/>
          </p:nvPr>
        </p:nvSpPr>
        <p:spPr>
          <a:xfrm>
            <a:off x="695844" y="7561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Write down two matrices (2x2 for </a:t>
            </a:r>
            <a:r>
              <a:rPr b="1" lang="it" sz="2000">
                <a:solidFill>
                  <a:schemeClr val="lt1"/>
                </a:solidFill>
                <a:latin typeface="Comfortaa"/>
                <a:ea typeface="Comfortaa"/>
                <a:cs typeface="Comfortaa"/>
                <a:sym typeface="Comfortaa"/>
              </a:rPr>
              <a:t>simplicity</a:t>
            </a:r>
            <a:r>
              <a:rPr b="1" lang="it" sz="2000">
                <a:solidFill>
                  <a:schemeClr val="lt1"/>
                </a:solidFill>
                <a:latin typeface="Comfortaa"/>
                <a:ea typeface="Comfortaa"/>
                <a:cs typeface="Comfortaa"/>
                <a:sym typeface="Comfortaa"/>
              </a:rPr>
              <a:t>)</a:t>
            </a:r>
            <a:endParaRPr b="1" sz="2000">
              <a:solidFill>
                <a:schemeClr val="lt1"/>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70" name="Google Shape;270;p37"/>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71" name="Google Shape;271;p37"/>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(Extra) try it yourself!</a:t>
            </a:r>
            <a:endParaRPr b="1">
              <a:solidFill>
                <a:schemeClr val="lt1"/>
              </a:solidFill>
              <a:latin typeface="Comfortaa"/>
              <a:ea typeface="Comfortaa"/>
              <a:cs typeface="Comfortaa"/>
              <a:sym typeface="Comfortaa"/>
            </a:endParaRPr>
          </a:p>
        </p:txBody>
      </p:sp>
      <p:sp>
        <p:nvSpPr>
          <p:cNvPr id="272" name="Google Shape;272;p37"/>
          <p:cNvSpPr txBox="1"/>
          <p:nvPr>
            <p:ph type="title"/>
          </p:nvPr>
        </p:nvSpPr>
        <p:spPr>
          <a:xfrm>
            <a:off x="695844" y="7561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Write down two matrices (2x2 for simplicity)</a:t>
            </a:r>
            <a:endParaRPr b="1" sz="2000">
              <a:solidFill>
                <a:schemeClr val="lt1"/>
              </a:solidFill>
              <a:latin typeface="Comfortaa"/>
              <a:ea typeface="Comfortaa"/>
              <a:cs typeface="Comfortaa"/>
              <a:sym typeface="Comfortaa"/>
            </a:endParaRPr>
          </a:p>
        </p:txBody>
      </p:sp>
      <p:sp>
        <p:nvSpPr>
          <p:cNvPr id="273" name="Google Shape;273;p37"/>
          <p:cNvSpPr txBox="1"/>
          <p:nvPr>
            <p:ph type="title"/>
          </p:nvPr>
        </p:nvSpPr>
        <p:spPr>
          <a:xfrm>
            <a:off x="694794" y="15196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Compute a linear operator like </a:t>
            </a:r>
            <a:r>
              <a:rPr b="1" i="1" lang="it" sz="2000">
                <a:solidFill>
                  <a:schemeClr val="lt1"/>
                </a:solidFill>
                <a:latin typeface="Comfortaa"/>
                <a:ea typeface="Comfortaa"/>
                <a:cs typeface="Comfortaa"/>
                <a:sym typeface="Comfortaa"/>
              </a:rPr>
              <a:t>Ax</a:t>
            </a:r>
            <a:endParaRPr b="1" i="1" sz="2000">
              <a:solidFill>
                <a:schemeClr val="lt1"/>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79" name="Google Shape;279;p38"/>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80" name="Google Shape;280;p38"/>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(Extra) try it yourself!</a:t>
            </a:r>
            <a:endParaRPr b="1">
              <a:solidFill>
                <a:schemeClr val="lt1"/>
              </a:solidFill>
              <a:latin typeface="Comfortaa"/>
              <a:ea typeface="Comfortaa"/>
              <a:cs typeface="Comfortaa"/>
              <a:sym typeface="Comfortaa"/>
            </a:endParaRPr>
          </a:p>
        </p:txBody>
      </p:sp>
      <p:sp>
        <p:nvSpPr>
          <p:cNvPr id="281" name="Google Shape;281;p38"/>
          <p:cNvSpPr txBox="1"/>
          <p:nvPr>
            <p:ph type="title"/>
          </p:nvPr>
        </p:nvSpPr>
        <p:spPr>
          <a:xfrm>
            <a:off x="695844" y="7561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Write down two matrices (2x2 for simplicity)</a:t>
            </a:r>
            <a:endParaRPr b="1" sz="2000">
              <a:solidFill>
                <a:schemeClr val="lt1"/>
              </a:solidFill>
              <a:latin typeface="Comfortaa"/>
              <a:ea typeface="Comfortaa"/>
              <a:cs typeface="Comfortaa"/>
              <a:sym typeface="Comfortaa"/>
            </a:endParaRPr>
          </a:p>
        </p:txBody>
      </p:sp>
      <p:sp>
        <p:nvSpPr>
          <p:cNvPr id="282" name="Google Shape;282;p38"/>
          <p:cNvSpPr txBox="1"/>
          <p:nvPr>
            <p:ph type="title"/>
          </p:nvPr>
        </p:nvSpPr>
        <p:spPr>
          <a:xfrm>
            <a:off x="694794" y="15196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Compute a linear operator like </a:t>
            </a:r>
            <a:r>
              <a:rPr b="1" i="1" lang="it" sz="2000">
                <a:solidFill>
                  <a:schemeClr val="lt1"/>
                </a:solidFill>
                <a:latin typeface="Comfortaa"/>
                <a:ea typeface="Comfortaa"/>
                <a:cs typeface="Comfortaa"/>
                <a:sym typeface="Comfortaa"/>
              </a:rPr>
              <a:t>Ax</a:t>
            </a:r>
            <a:endParaRPr b="1" i="1" sz="2000">
              <a:solidFill>
                <a:schemeClr val="lt1"/>
              </a:solidFill>
              <a:latin typeface="Comfortaa"/>
              <a:ea typeface="Comfortaa"/>
              <a:cs typeface="Comfortaa"/>
              <a:sym typeface="Comfortaa"/>
            </a:endParaRPr>
          </a:p>
        </p:txBody>
      </p:sp>
      <p:sp>
        <p:nvSpPr>
          <p:cNvPr id="283" name="Google Shape;283;p38"/>
          <p:cNvSpPr txBox="1"/>
          <p:nvPr>
            <p:ph type="title"/>
          </p:nvPr>
        </p:nvSpPr>
        <p:spPr>
          <a:xfrm>
            <a:off x="694794" y="2450475"/>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Now apply B to the result like </a:t>
            </a:r>
            <a:r>
              <a:rPr b="1" i="1" lang="it" sz="2000">
                <a:solidFill>
                  <a:schemeClr val="lt1"/>
                </a:solidFill>
                <a:latin typeface="Comfortaa"/>
                <a:ea typeface="Comfortaa"/>
                <a:cs typeface="Comfortaa"/>
                <a:sym typeface="Comfortaa"/>
              </a:rPr>
              <a:t>B(Ax)</a:t>
            </a:r>
            <a:endParaRPr b="1" i="1" sz="2000">
              <a:solidFill>
                <a:schemeClr val="lt1"/>
              </a:solidFill>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289" name="Google Shape;289;p39"/>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290" name="Google Shape;290;p39"/>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(Extra) try it yourself!</a:t>
            </a:r>
            <a:endParaRPr b="1">
              <a:solidFill>
                <a:schemeClr val="lt1"/>
              </a:solidFill>
              <a:latin typeface="Comfortaa"/>
              <a:ea typeface="Comfortaa"/>
              <a:cs typeface="Comfortaa"/>
              <a:sym typeface="Comfortaa"/>
            </a:endParaRPr>
          </a:p>
        </p:txBody>
      </p:sp>
      <p:sp>
        <p:nvSpPr>
          <p:cNvPr id="291" name="Google Shape;291;p39"/>
          <p:cNvSpPr txBox="1"/>
          <p:nvPr>
            <p:ph type="title"/>
          </p:nvPr>
        </p:nvSpPr>
        <p:spPr>
          <a:xfrm>
            <a:off x="695844" y="7561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Write down two matrices (2x2 for simplicity)</a:t>
            </a:r>
            <a:endParaRPr b="1" sz="2000">
              <a:solidFill>
                <a:schemeClr val="lt1"/>
              </a:solidFill>
              <a:latin typeface="Comfortaa"/>
              <a:ea typeface="Comfortaa"/>
              <a:cs typeface="Comfortaa"/>
              <a:sym typeface="Comfortaa"/>
            </a:endParaRPr>
          </a:p>
        </p:txBody>
      </p:sp>
      <p:sp>
        <p:nvSpPr>
          <p:cNvPr id="292" name="Google Shape;292;p39"/>
          <p:cNvSpPr txBox="1"/>
          <p:nvPr>
            <p:ph type="title"/>
          </p:nvPr>
        </p:nvSpPr>
        <p:spPr>
          <a:xfrm>
            <a:off x="694794" y="15196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Compute a linear operator like </a:t>
            </a:r>
            <a:r>
              <a:rPr b="1" i="1" lang="it" sz="2000">
                <a:solidFill>
                  <a:schemeClr val="lt1"/>
                </a:solidFill>
                <a:latin typeface="Comfortaa"/>
                <a:ea typeface="Comfortaa"/>
                <a:cs typeface="Comfortaa"/>
                <a:sym typeface="Comfortaa"/>
              </a:rPr>
              <a:t>Ax</a:t>
            </a:r>
            <a:endParaRPr b="1" i="1" sz="2000">
              <a:solidFill>
                <a:schemeClr val="lt1"/>
              </a:solidFill>
              <a:latin typeface="Comfortaa"/>
              <a:ea typeface="Comfortaa"/>
              <a:cs typeface="Comfortaa"/>
              <a:sym typeface="Comfortaa"/>
            </a:endParaRPr>
          </a:p>
        </p:txBody>
      </p:sp>
      <p:sp>
        <p:nvSpPr>
          <p:cNvPr id="293" name="Google Shape;293;p39"/>
          <p:cNvSpPr txBox="1"/>
          <p:nvPr>
            <p:ph type="title"/>
          </p:nvPr>
        </p:nvSpPr>
        <p:spPr>
          <a:xfrm>
            <a:off x="694794" y="2450475"/>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Now apply B to the result like </a:t>
            </a:r>
            <a:r>
              <a:rPr b="1" i="1" lang="it" sz="2000">
                <a:solidFill>
                  <a:schemeClr val="lt1"/>
                </a:solidFill>
                <a:latin typeface="Comfortaa"/>
                <a:ea typeface="Comfortaa"/>
                <a:cs typeface="Comfortaa"/>
                <a:sym typeface="Comfortaa"/>
              </a:rPr>
              <a:t>B(Ax)</a:t>
            </a:r>
            <a:endParaRPr b="1" i="1" sz="2000">
              <a:solidFill>
                <a:schemeClr val="lt1"/>
              </a:solidFill>
              <a:latin typeface="Comfortaa"/>
              <a:ea typeface="Comfortaa"/>
              <a:cs typeface="Comfortaa"/>
              <a:sym typeface="Comfortaa"/>
            </a:endParaRPr>
          </a:p>
        </p:txBody>
      </p:sp>
      <p:sp>
        <p:nvSpPr>
          <p:cNvPr id="294" name="Google Shape;294;p39"/>
          <p:cNvSpPr txBox="1"/>
          <p:nvPr>
            <p:ph type="title"/>
          </p:nvPr>
        </p:nvSpPr>
        <p:spPr>
          <a:xfrm>
            <a:off x="694794" y="3444675"/>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In principle the result should be equal to the operation </a:t>
            </a:r>
            <a:br>
              <a:rPr b="1" lang="it" sz="2000">
                <a:solidFill>
                  <a:schemeClr val="lt1"/>
                </a:solidFill>
                <a:latin typeface="Comfortaa"/>
                <a:ea typeface="Comfortaa"/>
                <a:cs typeface="Comfortaa"/>
                <a:sym typeface="Comfortaa"/>
              </a:rPr>
            </a:br>
            <a:r>
              <a:rPr b="1" lang="it" sz="2000">
                <a:solidFill>
                  <a:schemeClr val="lt1"/>
                </a:solidFill>
                <a:latin typeface="Comfortaa"/>
                <a:ea typeface="Comfortaa"/>
                <a:cs typeface="Comfortaa"/>
                <a:sym typeface="Comfortaa"/>
              </a:rPr>
              <a:t>BA(x), you’ll see the formula naturally appear!</a:t>
            </a:r>
            <a:endParaRPr b="1" i="1" sz="2000">
              <a:solidFill>
                <a:schemeClr val="lt1"/>
              </a:solidFill>
              <a:latin typeface="Comfortaa"/>
              <a:ea typeface="Comfortaa"/>
              <a:cs typeface="Comfortaa"/>
              <a:sym typeface="Comforta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00" name="Google Shape;300;p40"/>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01" name="Google Shape;301;p40"/>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(Extra) try it yourself!</a:t>
            </a:r>
            <a:endParaRPr b="1">
              <a:solidFill>
                <a:schemeClr val="lt1"/>
              </a:solidFill>
              <a:latin typeface="Comfortaa"/>
              <a:ea typeface="Comfortaa"/>
              <a:cs typeface="Comfortaa"/>
              <a:sym typeface="Comfortaa"/>
            </a:endParaRPr>
          </a:p>
        </p:txBody>
      </p:sp>
      <p:sp>
        <p:nvSpPr>
          <p:cNvPr id="302" name="Google Shape;302;p40"/>
          <p:cNvSpPr txBox="1"/>
          <p:nvPr>
            <p:ph type="title"/>
          </p:nvPr>
        </p:nvSpPr>
        <p:spPr>
          <a:xfrm>
            <a:off x="695844" y="7561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Write down two matrices (2x2 for simplicity)</a:t>
            </a:r>
            <a:endParaRPr b="1" sz="2000">
              <a:solidFill>
                <a:schemeClr val="lt1"/>
              </a:solidFill>
              <a:latin typeface="Comfortaa"/>
              <a:ea typeface="Comfortaa"/>
              <a:cs typeface="Comfortaa"/>
              <a:sym typeface="Comfortaa"/>
            </a:endParaRPr>
          </a:p>
        </p:txBody>
      </p:sp>
      <p:sp>
        <p:nvSpPr>
          <p:cNvPr id="303" name="Google Shape;303;p40"/>
          <p:cNvSpPr txBox="1"/>
          <p:nvPr>
            <p:ph type="title"/>
          </p:nvPr>
        </p:nvSpPr>
        <p:spPr>
          <a:xfrm>
            <a:off x="694794" y="151965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Compute a linear operator like </a:t>
            </a:r>
            <a:r>
              <a:rPr b="1" i="1" lang="it" sz="2000">
                <a:solidFill>
                  <a:schemeClr val="lt1"/>
                </a:solidFill>
                <a:latin typeface="Comfortaa"/>
                <a:ea typeface="Comfortaa"/>
                <a:cs typeface="Comfortaa"/>
                <a:sym typeface="Comfortaa"/>
              </a:rPr>
              <a:t>Ax</a:t>
            </a:r>
            <a:endParaRPr b="1" i="1" sz="2000">
              <a:solidFill>
                <a:schemeClr val="lt1"/>
              </a:solidFill>
              <a:latin typeface="Comfortaa"/>
              <a:ea typeface="Comfortaa"/>
              <a:cs typeface="Comfortaa"/>
              <a:sym typeface="Comfortaa"/>
            </a:endParaRPr>
          </a:p>
        </p:txBody>
      </p:sp>
      <p:sp>
        <p:nvSpPr>
          <p:cNvPr id="304" name="Google Shape;304;p40"/>
          <p:cNvSpPr txBox="1"/>
          <p:nvPr>
            <p:ph type="title"/>
          </p:nvPr>
        </p:nvSpPr>
        <p:spPr>
          <a:xfrm>
            <a:off x="694794" y="2450475"/>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Now apply B to the result like </a:t>
            </a:r>
            <a:r>
              <a:rPr b="1" i="1" lang="it" sz="2000">
                <a:solidFill>
                  <a:schemeClr val="lt1"/>
                </a:solidFill>
                <a:latin typeface="Comfortaa"/>
                <a:ea typeface="Comfortaa"/>
                <a:cs typeface="Comfortaa"/>
                <a:sym typeface="Comfortaa"/>
              </a:rPr>
              <a:t>B(Ax)</a:t>
            </a:r>
            <a:endParaRPr b="1" i="1" sz="2000">
              <a:solidFill>
                <a:schemeClr val="lt1"/>
              </a:solidFill>
              <a:latin typeface="Comfortaa"/>
              <a:ea typeface="Comfortaa"/>
              <a:cs typeface="Comfortaa"/>
              <a:sym typeface="Comfortaa"/>
            </a:endParaRPr>
          </a:p>
        </p:txBody>
      </p:sp>
      <p:sp>
        <p:nvSpPr>
          <p:cNvPr id="305" name="Google Shape;305;p40"/>
          <p:cNvSpPr txBox="1"/>
          <p:nvPr>
            <p:ph type="title"/>
          </p:nvPr>
        </p:nvSpPr>
        <p:spPr>
          <a:xfrm>
            <a:off x="694794" y="3444675"/>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In principle the result should be equal to the operation </a:t>
            </a:r>
            <a:br>
              <a:rPr b="1" lang="it" sz="2000">
                <a:solidFill>
                  <a:schemeClr val="lt1"/>
                </a:solidFill>
                <a:latin typeface="Comfortaa"/>
                <a:ea typeface="Comfortaa"/>
                <a:cs typeface="Comfortaa"/>
                <a:sym typeface="Comfortaa"/>
              </a:rPr>
            </a:br>
            <a:r>
              <a:rPr b="1" lang="it" sz="2000">
                <a:solidFill>
                  <a:schemeClr val="lt1"/>
                </a:solidFill>
                <a:latin typeface="Comfortaa"/>
                <a:ea typeface="Comfortaa"/>
                <a:cs typeface="Comfortaa"/>
                <a:sym typeface="Comfortaa"/>
              </a:rPr>
              <a:t>BA(x), you’ll see the formula naturally appear!</a:t>
            </a:r>
            <a:endParaRPr b="1" i="1" sz="2000">
              <a:solidFill>
                <a:schemeClr val="lt1"/>
              </a:solidFill>
              <a:latin typeface="Comfortaa"/>
              <a:ea typeface="Comfortaa"/>
              <a:cs typeface="Comfortaa"/>
              <a:sym typeface="Comforta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11" name="Google Shape;311;p41"/>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12" name="Google Shape;312;p41"/>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This but faster</a:t>
            </a:r>
            <a:endParaRPr b="1">
              <a:solidFill>
                <a:schemeClr val="lt1"/>
              </a:solidFill>
              <a:latin typeface="Comfortaa"/>
              <a:ea typeface="Comfortaa"/>
              <a:cs typeface="Comfortaa"/>
              <a:sym typeface="Comfortaa"/>
            </a:endParaRPr>
          </a:p>
        </p:txBody>
      </p:sp>
      <p:sp>
        <p:nvSpPr>
          <p:cNvPr id="313" name="Google Shape;313;p41"/>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Each dot product </a:t>
            </a:r>
            <a:r>
              <a:rPr b="1" lang="it" sz="2000">
                <a:solidFill>
                  <a:schemeClr val="accent1"/>
                </a:solidFill>
                <a:latin typeface="Comfortaa"/>
                <a:ea typeface="Comfortaa"/>
                <a:cs typeface="Comfortaa"/>
                <a:sym typeface="Comfortaa"/>
              </a:rPr>
              <a:t>depends on the previous result</a:t>
            </a:r>
            <a:r>
              <a:rPr b="1" lang="it" sz="2000">
                <a:solidFill>
                  <a:schemeClr val="lt1"/>
                </a:solidFill>
                <a:latin typeface="Comfortaa"/>
                <a:ea typeface="Comfortaa"/>
                <a:cs typeface="Comfortaa"/>
                <a:sym typeface="Comfortaa"/>
              </a:rPr>
              <a:t>…</a:t>
            </a:r>
            <a:endParaRPr b="1" i="1" sz="2000">
              <a:solidFill>
                <a:schemeClr val="lt1"/>
              </a:solidFill>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19" name="Google Shape;319;p42"/>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20" name="Google Shape;320;p42"/>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This but faster</a:t>
            </a:r>
            <a:endParaRPr b="1">
              <a:solidFill>
                <a:schemeClr val="lt1"/>
              </a:solidFill>
              <a:latin typeface="Comfortaa"/>
              <a:ea typeface="Comfortaa"/>
              <a:cs typeface="Comfortaa"/>
              <a:sym typeface="Comfortaa"/>
            </a:endParaRPr>
          </a:p>
        </p:txBody>
      </p:sp>
      <p:sp>
        <p:nvSpPr>
          <p:cNvPr id="321" name="Google Shape;321;p42"/>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Each dot product </a:t>
            </a:r>
            <a:r>
              <a:rPr b="1" lang="it" sz="2000">
                <a:solidFill>
                  <a:schemeClr val="accent1"/>
                </a:solidFill>
                <a:latin typeface="Comfortaa"/>
                <a:ea typeface="Comfortaa"/>
                <a:cs typeface="Comfortaa"/>
                <a:sym typeface="Comfortaa"/>
              </a:rPr>
              <a:t>depends on the previous result</a:t>
            </a:r>
            <a:r>
              <a:rPr b="1" lang="it" sz="2000">
                <a:solidFill>
                  <a:schemeClr val="lt1"/>
                </a:solidFill>
                <a:latin typeface="Comfortaa"/>
                <a:ea typeface="Comfortaa"/>
                <a:cs typeface="Comfortaa"/>
                <a:sym typeface="Comfortaa"/>
              </a:rPr>
              <a:t>…</a:t>
            </a:r>
            <a:endParaRPr b="1" i="1" sz="2000">
              <a:solidFill>
                <a:schemeClr val="lt1"/>
              </a:solidFill>
              <a:latin typeface="Comfortaa"/>
              <a:ea typeface="Comfortaa"/>
              <a:cs typeface="Comfortaa"/>
              <a:sym typeface="Comfortaa"/>
            </a:endParaRPr>
          </a:p>
        </p:txBody>
      </p:sp>
      <p:sp>
        <p:nvSpPr>
          <p:cNvPr id="322" name="Google Shape;322;p42"/>
          <p:cNvSpPr txBox="1"/>
          <p:nvPr>
            <p:ph type="title"/>
          </p:nvPr>
        </p:nvSpPr>
        <p:spPr>
          <a:xfrm>
            <a:off x="763044" y="1774675"/>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…But each </a:t>
            </a:r>
            <a:r>
              <a:rPr b="1" lang="it" sz="2000">
                <a:solidFill>
                  <a:schemeClr val="accent4"/>
                </a:solidFill>
                <a:latin typeface="Comfortaa"/>
                <a:ea typeface="Comfortaa"/>
                <a:cs typeface="Comfortaa"/>
                <a:sym typeface="Comfortaa"/>
              </a:rPr>
              <a:t>row times the column is independent!</a:t>
            </a:r>
            <a:endParaRPr b="1" i="1" sz="2000">
              <a:solidFill>
                <a:schemeClr val="accent4"/>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sp>
        <p:nvSpPr>
          <p:cNvPr id="82" name="Google Shape;82;p16"/>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83" name="Google Shape;83;p16"/>
          <p:cNvPicPr preferRelativeResize="0"/>
          <p:nvPr/>
        </p:nvPicPr>
        <p:blipFill rotWithShape="1">
          <a:blip r:embed="rId3">
            <a:alphaModFix amt="41000"/>
          </a:blip>
          <a:srcRect b="0" l="0" r="0" t="0"/>
          <a:stretch/>
        </p:blipFill>
        <p:spPr>
          <a:xfrm>
            <a:off x="-179606" y="2338674"/>
            <a:ext cx="2550078" cy="3138558"/>
          </a:xfrm>
          <a:prstGeom prst="rect">
            <a:avLst/>
          </a:prstGeom>
          <a:noFill/>
          <a:ln>
            <a:noFill/>
          </a:ln>
        </p:spPr>
      </p:pic>
      <p:sp>
        <p:nvSpPr>
          <p:cNvPr id="84" name="Google Shape;84;p16"/>
          <p:cNvSpPr txBox="1"/>
          <p:nvPr>
            <p:ph type="ctrTitle"/>
          </p:nvPr>
        </p:nvSpPr>
        <p:spPr>
          <a:xfrm>
            <a:off x="482601" y="482600"/>
            <a:ext cx="3465300" cy="34254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Arial"/>
              <a:buNone/>
            </a:pPr>
            <a:r>
              <a:rPr b="1" lang="it" sz="3300">
                <a:solidFill>
                  <a:schemeClr val="lt1"/>
                </a:solidFill>
                <a:latin typeface="Comfortaa"/>
                <a:ea typeface="Comfortaa"/>
                <a:cs typeface="Comfortaa"/>
                <a:sym typeface="Comfortaa"/>
              </a:rPr>
              <a:t>Intro</a:t>
            </a:r>
            <a:endParaRPr b="1" sz="3300">
              <a:solidFill>
                <a:schemeClr val="lt1"/>
              </a:solidFill>
              <a:latin typeface="Comfortaa"/>
              <a:ea typeface="Comfortaa"/>
              <a:cs typeface="Comfortaa"/>
              <a:sym typeface="Comfortaa"/>
            </a:endParaRPr>
          </a:p>
        </p:txBody>
      </p:sp>
      <p:sp>
        <p:nvSpPr>
          <p:cNvPr id="85" name="Google Shape;85;p16"/>
          <p:cNvSpPr txBox="1"/>
          <p:nvPr>
            <p:ph idx="1" type="subTitle"/>
          </p:nvPr>
        </p:nvSpPr>
        <p:spPr>
          <a:xfrm>
            <a:off x="465344" y="3973023"/>
            <a:ext cx="3465300" cy="581700"/>
          </a:xfrm>
          <a:prstGeom prst="rect">
            <a:avLst/>
          </a:prstGeom>
          <a:noFill/>
          <a:ln>
            <a:noFill/>
          </a:ln>
        </p:spPr>
        <p:txBody>
          <a:bodyPr anchorCtr="0" anchor="t" bIns="34275" lIns="68575" spcFirstLastPara="1" rIns="68575" wrap="square" tIns="34275">
            <a:normAutofit fontScale="70000" lnSpcReduction="10000"/>
          </a:bodyPr>
          <a:lstStyle/>
          <a:p>
            <a:pPr indent="0" lvl="0" marL="0" rtl="0" algn="l">
              <a:lnSpc>
                <a:spcPct val="90000"/>
              </a:lnSpc>
              <a:spcBef>
                <a:spcPts val="0"/>
              </a:spcBef>
              <a:spcAft>
                <a:spcPts val="0"/>
              </a:spcAft>
              <a:buClr>
                <a:schemeClr val="lt1"/>
              </a:buClr>
              <a:buSzPct val="64285"/>
              <a:buNone/>
            </a:pPr>
            <a:r>
              <a:rPr lang="it">
                <a:solidFill>
                  <a:schemeClr val="lt1"/>
                </a:solidFill>
                <a:latin typeface="Comfortaa Medium"/>
                <a:ea typeface="Comfortaa Medium"/>
                <a:cs typeface="Comfortaa Medium"/>
                <a:sym typeface="Comfortaa Medium"/>
              </a:rPr>
              <a:t>The exam takeover from the previous lesson</a:t>
            </a:r>
            <a:endParaRPr>
              <a:solidFill>
                <a:schemeClr val="lt1"/>
              </a:solidFill>
              <a:latin typeface="Comfortaa Medium"/>
              <a:ea typeface="Comfortaa Medium"/>
              <a:cs typeface="Comfortaa Medium"/>
              <a:sym typeface="Comfortaa Medium"/>
            </a:endParaRPr>
          </a:p>
        </p:txBody>
      </p:sp>
      <p:pic>
        <p:nvPicPr>
          <p:cNvPr id="86" name="Google Shape;86;p16"/>
          <p:cNvPicPr preferRelativeResize="0"/>
          <p:nvPr/>
        </p:nvPicPr>
        <p:blipFill rotWithShape="1">
          <a:blip r:embed="rId4">
            <a:alphaModFix/>
          </a:blip>
          <a:srcRect b="0" l="6086" r="6086" t="0"/>
          <a:stretch/>
        </p:blipFill>
        <p:spPr>
          <a:xfrm>
            <a:off x="4740944" y="51422"/>
            <a:ext cx="4472089" cy="5092065"/>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28" name="Google Shape;328;p43"/>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29" name="Google Shape;329;p43"/>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This but faster</a:t>
            </a:r>
            <a:endParaRPr b="1">
              <a:solidFill>
                <a:schemeClr val="lt1"/>
              </a:solidFill>
              <a:latin typeface="Comfortaa"/>
              <a:ea typeface="Comfortaa"/>
              <a:cs typeface="Comfortaa"/>
              <a:sym typeface="Comfortaa"/>
            </a:endParaRPr>
          </a:p>
        </p:txBody>
      </p:sp>
      <p:sp>
        <p:nvSpPr>
          <p:cNvPr id="330" name="Google Shape;330;p43"/>
          <p:cNvSpPr txBox="1"/>
          <p:nvPr>
            <p:ph type="title"/>
          </p:nvPr>
        </p:nvSpPr>
        <p:spPr>
          <a:xfrm>
            <a:off x="694794" y="676500"/>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Each dot product </a:t>
            </a:r>
            <a:r>
              <a:rPr b="1" lang="it" sz="2000">
                <a:solidFill>
                  <a:schemeClr val="accent1"/>
                </a:solidFill>
                <a:latin typeface="Comfortaa"/>
                <a:ea typeface="Comfortaa"/>
                <a:cs typeface="Comfortaa"/>
                <a:sym typeface="Comfortaa"/>
              </a:rPr>
              <a:t>depends on the previous result</a:t>
            </a:r>
            <a:r>
              <a:rPr b="1" lang="it" sz="2000">
                <a:solidFill>
                  <a:schemeClr val="lt1"/>
                </a:solidFill>
                <a:latin typeface="Comfortaa"/>
                <a:ea typeface="Comfortaa"/>
                <a:cs typeface="Comfortaa"/>
                <a:sym typeface="Comfortaa"/>
              </a:rPr>
              <a:t>…</a:t>
            </a:r>
            <a:endParaRPr b="1" i="1" sz="2000">
              <a:solidFill>
                <a:schemeClr val="lt1"/>
              </a:solidFill>
              <a:latin typeface="Comfortaa"/>
              <a:ea typeface="Comfortaa"/>
              <a:cs typeface="Comfortaa"/>
              <a:sym typeface="Comfortaa"/>
            </a:endParaRPr>
          </a:p>
        </p:txBody>
      </p:sp>
      <p:sp>
        <p:nvSpPr>
          <p:cNvPr id="331" name="Google Shape;331;p43"/>
          <p:cNvSpPr txBox="1"/>
          <p:nvPr>
            <p:ph type="title"/>
          </p:nvPr>
        </p:nvSpPr>
        <p:spPr>
          <a:xfrm>
            <a:off x="763044" y="1774675"/>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…But each </a:t>
            </a:r>
            <a:r>
              <a:rPr b="1" lang="it" sz="2000">
                <a:solidFill>
                  <a:schemeClr val="accent4"/>
                </a:solidFill>
                <a:latin typeface="Comfortaa"/>
                <a:ea typeface="Comfortaa"/>
                <a:cs typeface="Comfortaa"/>
                <a:sym typeface="Comfortaa"/>
              </a:rPr>
              <a:t>row times the column is independent!</a:t>
            </a:r>
            <a:endParaRPr b="1" i="1" sz="2000">
              <a:solidFill>
                <a:schemeClr val="accent4"/>
              </a:solidFill>
              <a:latin typeface="Comfortaa"/>
              <a:ea typeface="Comfortaa"/>
              <a:cs typeface="Comfortaa"/>
              <a:sym typeface="Comfortaa"/>
            </a:endParaRPr>
          </a:p>
        </p:txBody>
      </p:sp>
      <p:sp>
        <p:nvSpPr>
          <p:cNvPr id="332" name="Google Shape;332;p43"/>
          <p:cNvSpPr txBox="1"/>
          <p:nvPr>
            <p:ph type="title"/>
          </p:nvPr>
        </p:nvSpPr>
        <p:spPr>
          <a:xfrm>
            <a:off x="763044" y="2852425"/>
            <a:ext cx="77523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rgbClr val="93C47D"/>
                </a:solidFill>
                <a:latin typeface="Comfortaa"/>
                <a:ea typeface="Comfortaa"/>
                <a:cs typeface="Comfortaa"/>
                <a:sym typeface="Comfortaa"/>
              </a:rPr>
              <a:t>Same operation</a:t>
            </a:r>
            <a:r>
              <a:rPr b="1" lang="it" sz="2000">
                <a:solidFill>
                  <a:schemeClr val="lt1"/>
                </a:solidFill>
                <a:latin typeface="Comfortaa"/>
                <a:ea typeface="Comfortaa"/>
                <a:cs typeface="Comfortaa"/>
                <a:sym typeface="Comfortaa"/>
              </a:rPr>
              <a:t> with </a:t>
            </a:r>
            <a:r>
              <a:rPr b="1" lang="it" sz="2000">
                <a:solidFill>
                  <a:srgbClr val="93C47D"/>
                </a:solidFill>
                <a:latin typeface="Comfortaa"/>
                <a:ea typeface="Comfortaa"/>
                <a:cs typeface="Comfortaa"/>
                <a:sym typeface="Comfortaa"/>
              </a:rPr>
              <a:t>different data</a:t>
            </a:r>
            <a:r>
              <a:rPr b="1" lang="it" sz="2000">
                <a:solidFill>
                  <a:schemeClr val="lt1"/>
                </a:solidFill>
                <a:latin typeface="Comfortaa"/>
                <a:ea typeface="Comfortaa"/>
                <a:cs typeface="Comfortaa"/>
                <a:sym typeface="Comfortaa"/>
              </a:rPr>
              <a:t>, HUGE GPU playground</a:t>
            </a:r>
            <a:endParaRPr b="1" i="1" sz="2000">
              <a:solidFill>
                <a:schemeClr val="lt1"/>
              </a:solidFill>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38" name="Google Shape;338;p44"/>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39" name="Google Shape;339;p44"/>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The slow implementation</a:t>
            </a:r>
            <a:endParaRPr b="1">
              <a:solidFill>
                <a:schemeClr val="lt1"/>
              </a:solidFill>
              <a:latin typeface="Comfortaa"/>
              <a:ea typeface="Comfortaa"/>
              <a:cs typeface="Comfortaa"/>
              <a:sym typeface="Comfortaa"/>
            </a:endParaRPr>
          </a:p>
        </p:txBody>
      </p:sp>
      <p:sp>
        <p:nvSpPr>
          <p:cNvPr id="340" name="Google Shape;340;p44"/>
          <p:cNvSpPr txBox="1"/>
          <p:nvPr>
            <p:ph type="title"/>
          </p:nvPr>
        </p:nvSpPr>
        <p:spPr>
          <a:xfrm>
            <a:off x="694800" y="676500"/>
            <a:ext cx="7752300" cy="3775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None/>
            </a:pPr>
            <a:r>
              <a:rPr b="1" lang="it" sz="2000">
                <a:solidFill>
                  <a:schemeClr val="accent4"/>
                </a:solidFill>
                <a:latin typeface="Comfortaa"/>
                <a:ea typeface="Comfortaa"/>
                <a:cs typeface="Comfortaa"/>
                <a:sym typeface="Comfortaa"/>
              </a:rPr>
              <a:t>void</a:t>
            </a:r>
            <a:r>
              <a:rPr b="1" lang="it" sz="2000">
                <a:solidFill>
                  <a:schemeClr val="lt1"/>
                </a:solidFill>
                <a:latin typeface="Comfortaa"/>
                <a:ea typeface="Comfortaa"/>
                <a:cs typeface="Comfortaa"/>
                <a:sym typeface="Comfortaa"/>
              </a:rPr>
              <a:t> matrix_mul</a:t>
            </a:r>
            <a:r>
              <a:rPr b="1" lang="it" sz="2000">
                <a:solidFill>
                  <a:schemeClr val="accent1"/>
                </a:solidFill>
                <a:latin typeface="Comfortaa"/>
                <a:ea typeface="Comfortaa"/>
                <a:cs typeface="Comfortaa"/>
                <a:sym typeface="Comfortaa"/>
              </a:rPr>
              <a:t>(</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*a, </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 b, </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width, </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height</a:t>
            </a:r>
            <a:r>
              <a:rPr b="1" lang="it" sz="2000">
                <a:solidFill>
                  <a:schemeClr val="accent1"/>
                </a:solidFill>
                <a:latin typeface="Comfortaa"/>
                <a:ea typeface="Comfortaa"/>
                <a:cs typeface="Comfortaa"/>
                <a:sym typeface="Comfortaa"/>
              </a:rPr>
              <a:t>)</a:t>
            </a:r>
            <a:r>
              <a:rPr b="1" lang="it" sz="2000">
                <a:solidFill>
                  <a:srgbClr val="93C47D"/>
                </a:solidFill>
                <a:latin typeface="Comfortaa"/>
                <a:ea typeface="Comfortaa"/>
                <a:cs typeface="Comfortaa"/>
                <a:sym typeface="Comfortaa"/>
              </a:rPr>
              <a:t>{</a:t>
            </a:r>
            <a:endParaRPr b="1" sz="2000">
              <a:solidFill>
                <a:srgbClr val="93C47D"/>
              </a:solidFill>
              <a:latin typeface="Comfortaa"/>
              <a:ea typeface="Comfortaa"/>
              <a:cs typeface="Comfortaa"/>
              <a:sym typeface="Comfortaa"/>
            </a:endParaRPr>
          </a:p>
          <a:p>
            <a:pPr indent="0" lvl="0" marL="0" rtl="0" algn="l">
              <a:lnSpc>
                <a:spcPct val="90000"/>
              </a:lnSpc>
              <a:spcBef>
                <a:spcPts val="0"/>
              </a:spcBef>
              <a:spcAft>
                <a:spcPts val="0"/>
              </a:spcAft>
              <a:buNone/>
            </a:pPr>
            <a:r>
              <a:rPr b="1" lang="it" sz="2000">
                <a:solidFill>
                  <a:schemeClr val="lt1"/>
                </a:solidFill>
                <a:latin typeface="Comfortaa"/>
                <a:ea typeface="Comfortaa"/>
                <a:cs typeface="Comfortaa"/>
                <a:sym typeface="Comfortaa"/>
              </a:rPr>
              <a:t>		</a:t>
            </a:r>
            <a:r>
              <a:rPr b="1" lang="it" sz="2000">
                <a:solidFill>
                  <a:schemeClr val="accent1"/>
                </a:solidFill>
                <a:latin typeface="Comfortaa"/>
                <a:ea typeface="Comfortaa"/>
                <a:cs typeface="Comfortaa"/>
                <a:sym typeface="Comfortaa"/>
              </a:rPr>
              <a:t>for(</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i=0;i&lt;width;i++</a:t>
            </a:r>
            <a:r>
              <a:rPr b="1" lang="it" sz="2000">
                <a:solidFill>
                  <a:schemeClr val="accent1"/>
                </a:solidFill>
                <a:latin typeface="Comfortaa"/>
                <a:ea typeface="Comfortaa"/>
                <a:cs typeface="Comfortaa"/>
                <a:sym typeface="Comfortaa"/>
              </a:rPr>
              <a:t>)</a:t>
            </a:r>
            <a:endParaRPr b="1" sz="2000">
              <a:solidFill>
                <a:schemeClr val="accent1"/>
              </a:solidFill>
              <a:latin typeface="Comfortaa"/>
              <a:ea typeface="Comfortaa"/>
              <a:cs typeface="Comfortaa"/>
              <a:sym typeface="Comfortaa"/>
            </a:endParaRPr>
          </a:p>
          <a:p>
            <a:pPr indent="0" lvl="0" marL="0" rtl="0" algn="l">
              <a:lnSpc>
                <a:spcPct val="90000"/>
              </a:lnSpc>
              <a:spcBef>
                <a:spcPts val="0"/>
              </a:spcBef>
              <a:spcAft>
                <a:spcPts val="0"/>
              </a:spcAft>
              <a:buNone/>
            </a:pPr>
            <a:r>
              <a:rPr b="1" lang="it" sz="2000">
                <a:solidFill>
                  <a:schemeClr val="lt1"/>
                </a:solidFill>
                <a:latin typeface="Comfortaa"/>
                <a:ea typeface="Comfortaa"/>
                <a:cs typeface="Comfortaa"/>
                <a:sym typeface="Comfortaa"/>
              </a:rPr>
              <a:t>			</a:t>
            </a:r>
            <a:r>
              <a:rPr b="1" lang="it" sz="2000">
                <a:solidFill>
                  <a:schemeClr val="accent1"/>
                </a:solidFill>
                <a:latin typeface="Comfortaa"/>
                <a:ea typeface="Comfortaa"/>
                <a:cs typeface="Comfortaa"/>
                <a:sym typeface="Comfortaa"/>
              </a:rPr>
              <a:t>for</a:t>
            </a:r>
            <a:r>
              <a:rPr b="1" lang="it" sz="2000">
                <a:solidFill>
                  <a:schemeClr val="accent1"/>
                </a:solidFill>
                <a:latin typeface="Comfortaa"/>
                <a:ea typeface="Comfortaa"/>
                <a:cs typeface="Comfortaa"/>
                <a:sym typeface="Comfortaa"/>
              </a:rPr>
              <a:t>(</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j=0;j&lt;height;j++</a:t>
            </a:r>
            <a:r>
              <a:rPr b="1" lang="it" sz="2000">
                <a:solidFill>
                  <a:schemeClr val="accent1"/>
                </a:solidFill>
                <a:latin typeface="Comfortaa"/>
                <a:ea typeface="Comfortaa"/>
                <a:cs typeface="Comfortaa"/>
                <a:sym typeface="Comfortaa"/>
              </a:rPr>
              <a:t>)</a:t>
            </a:r>
            <a:r>
              <a:rPr b="1" lang="it" sz="2000">
                <a:solidFill>
                  <a:srgbClr val="93C47D"/>
                </a:solidFill>
                <a:latin typeface="Comfortaa"/>
                <a:ea typeface="Comfortaa"/>
                <a:cs typeface="Comfortaa"/>
                <a:sym typeface="Comfortaa"/>
              </a:rPr>
              <a:t>{</a:t>
            </a:r>
            <a:endParaRPr b="1" sz="2000">
              <a:solidFill>
                <a:srgbClr val="93C47D"/>
              </a:solidFill>
              <a:latin typeface="Comfortaa"/>
              <a:ea typeface="Comfortaa"/>
              <a:cs typeface="Comfortaa"/>
              <a:sym typeface="Comfortaa"/>
            </a:endParaRPr>
          </a:p>
          <a:p>
            <a:pPr indent="0" lvl="0" marL="0" rtl="0" algn="l">
              <a:lnSpc>
                <a:spcPct val="90000"/>
              </a:lnSpc>
              <a:spcBef>
                <a:spcPts val="0"/>
              </a:spcBef>
              <a:spcAft>
                <a:spcPts val="0"/>
              </a:spcAft>
              <a:buNone/>
            </a:pPr>
            <a:r>
              <a:rPr b="1" lang="it" sz="2000">
                <a:solidFill>
                  <a:schemeClr val="lt1"/>
                </a:solidFill>
                <a:latin typeface="Comfortaa"/>
                <a:ea typeface="Comfortaa"/>
                <a:cs typeface="Comfortaa"/>
                <a:sym typeface="Comfortaa"/>
              </a:rPr>
              <a:t>				</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sum=0;</a:t>
            </a:r>
            <a:endParaRPr b="1" sz="2000">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sz="2000">
                <a:solidFill>
                  <a:schemeClr val="lt1"/>
                </a:solidFill>
                <a:latin typeface="Comfortaa"/>
                <a:ea typeface="Comfortaa"/>
                <a:cs typeface="Comfortaa"/>
                <a:sym typeface="Comfortaa"/>
              </a:rPr>
              <a:t>				</a:t>
            </a:r>
            <a:r>
              <a:rPr b="1" lang="it" sz="2000">
                <a:solidFill>
                  <a:schemeClr val="accent1"/>
                </a:solidFill>
                <a:latin typeface="Comfortaa"/>
                <a:ea typeface="Comfortaa"/>
                <a:cs typeface="Comfortaa"/>
                <a:sym typeface="Comfortaa"/>
              </a:rPr>
              <a:t>for(</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k=0;k&lt;height;k++</a:t>
            </a:r>
            <a:r>
              <a:rPr b="1" lang="it" sz="2000">
                <a:solidFill>
                  <a:schemeClr val="accent1"/>
                </a:solidFill>
                <a:latin typeface="Comfortaa"/>
                <a:ea typeface="Comfortaa"/>
                <a:cs typeface="Comfortaa"/>
                <a:sym typeface="Comfortaa"/>
              </a:rPr>
              <a:t>)</a:t>
            </a:r>
            <a:r>
              <a:rPr b="1" lang="it" sz="2000">
                <a:solidFill>
                  <a:srgbClr val="93C47D"/>
                </a:solidFill>
                <a:latin typeface="Comfortaa"/>
                <a:ea typeface="Comfortaa"/>
                <a:cs typeface="Comfortaa"/>
                <a:sym typeface="Comfortaa"/>
              </a:rPr>
              <a:t>{</a:t>
            </a:r>
            <a:endParaRPr b="1" sz="2000">
              <a:solidFill>
                <a:srgbClr val="93C47D"/>
              </a:solidFill>
              <a:latin typeface="Comfortaa"/>
              <a:ea typeface="Comfortaa"/>
              <a:cs typeface="Comfortaa"/>
              <a:sym typeface="Comfortaa"/>
            </a:endParaRPr>
          </a:p>
          <a:p>
            <a:pPr indent="0" lvl="0" marL="0" rtl="0" algn="l">
              <a:lnSpc>
                <a:spcPct val="90000"/>
              </a:lnSpc>
              <a:spcBef>
                <a:spcPts val="0"/>
              </a:spcBef>
              <a:spcAft>
                <a:spcPts val="0"/>
              </a:spcAft>
              <a:buNone/>
            </a:pPr>
            <a:r>
              <a:rPr b="1" lang="it" sz="2000">
                <a:solidFill>
                  <a:schemeClr val="lt1"/>
                </a:solidFill>
                <a:latin typeface="Comfortaa"/>
                <a:ea typeface="Comfortaa"/>
                <a:cs typeface="Comfortaa"/>
                <a:sym typeface="Comfortaa"/>
              </a:rPr>
              <a:t>					</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a = A</a:t>
            </a:r>
            <a:r>
              <a:rPr b="1" lang="it" sz="2000">
                <a:solidFill>
                  <a:schemeClr val="accent1"/>
                </a:solidFill>
                <a:latin typeface="Comfortaa"/>
                <a:ea typeface="Comfortaa"/>
                <a:cs typeface="Comfortaa"/>
                <a:sym typeface="Comfortaa"/>
              </a:rPr>
              <a:t>[</a:t>
            </a:r>
            <a:r>
              <a:rPr b="1" lang="it" sz="2000">
                <a:solidFill>
                  <a:schemeClr val="lt1"/>
                </a:solidFill>
                <a:latin typeface="Comfortaa"/>
                <a:ea typeface="Comfortaa"/>
                <a:cs typeface="Comfortaa"/>
                <a:sym typeface="Comfortaa"/>
              </a:rPr>
              <a:t>i * width + k</a:t>
            </a:r>
            <a:r>
              <a:rPr b="1" lang="it" sz="2000">
                <a:solidFill>
                  <a:schemeClr val="accent1"/>
                </a:solidFill>
                <a:latin typeface="Comfortaa"/>
                <a:ea typeface="Comfortaa"/>
                <a:cs typeface="Comfortaa"/>
                <a:sym typeface="Comfortaa"/>
              </a:rPr>
              <a:t>]</a:t>
            </a:r>
            <a:r>
              <a:rPr b="1" lang="it" sz="2000">
                <a:solidFill>
                  <a:schemeClr val="lt1"/>
                </a:solidFill>
                <a:latin typeface="Comfortaa"/>
                <a:ea typeface="Comfortaa"/>
                <a:cs typeface="Comfortaa"/>
                <a:sym typeface="Comfortaa"/>
              </a:rPr>
              <a:t>;</a:t>
            </a:r>
            <a:endParaRPr b="1" sz="2000">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sz="2000">
                <a:solidFill>
                  <a:schemeClr val="lt1"/>
                </a:solidFill>
                <a:latin typeface="Comfortaa"/>
                <a:ea typeface="Comfortaa"/>
                <a:cs typeface="Comfortaa"/>
                <a:sym typeface="Comfortaa"/>
              </a:rPr>
              <a:t>					</a:t>
            </a:r>
            <a:r>
              <a:rPr b="1" lang="it" sz="2000">
                <a:solidFill>
                  <a:schemeClr val="accent4"/>
                </a:solidFill>
                <a:latin typeface="Comfortaa"/>
                <a:ea typeface="Comfortaa"/>
                <a:cs typeface="Comfortaa"/>
                <a:sym typeface="Comfortaa"/>
              </a:rPr>
              <a:t>int</a:t>
            </a:r>
            <a:r>
              <a:rPr b="1" lang="it" sz="2000">
                <a:solidFill>
                  <a:schemeClr val="lt1"/>
                </a:solidFill>
                <a:latin typeface="Comfortaa"/>
                <a:ea typeface="Comfortaa"/>
                <a:cs typeface="Comfortaa"/>
                <a:sym typeface="Comfortaa"/>
              </a:rPr>
              <a:t> b = B</a:t>
            </a:r>
            <a:r>
              <a:rPr b="1" lang="it" sz="2000">
                <a:solidFill>
                  <a:schemeClr val="accent1"/>
                </a:solidFill>
                <a:latin typeface="Comfortaa"/>
                <a:ea typeface="Comfortaa"/>
                <a:cs typeface="Comfortaa"/>
                <a:sym typeface="Comfortaa"/>
              </a:rPr>
              <a:t>[</a:t>
            </a:r>
            <a:r>
              <a:rPr b="1" lang="it" sz="2000">
                <a:solidFill>
                  <a:schemeClr val="lt1"/>
                </a:solidFill>
                <a:latin typeface="Comfortaa"/>
                <a:ea typeface="Comfortaa"/>
                <a:cs typeface="Comfortaa"/>
                <a:sym typeface="Comfortaa"/>
              </a:rPr>
              <a:t>k * height + j</a:t>
            </a:r>
            <a:r>
              <a:rPr b="1" lang="it" sz="2000">
                <a:solidFill>
                  <a:schemeClr val="accent1"/>
                </a:solidFill>
                <a:latin typeface="Comfortaa"/>
                <a:ea typeface="Comfortaa"/>
                <a:cs typeface="Comfortaa"/>
                <a:sym typeface="Comfortaa"/>
              </a:rPr>
              <a:t>]</a:t>
            </a:r>
            <a:r>
              <a:rPr b="1" lang="it" sz="2000">
                <a:solidFill>
                  <a:schemeClr val="lt1"/>
                </a:solidFill>
                <a:latin typeface="Comfortaa"/>
                <a:ea typeface="Comfortaa"/>
                <a:cs typeface="Comfortaa"/>
                <a:sym typeface="Comfortaa"/>
              </a:rPr>
              <a:t>;</a:t>
            </a:r>
            <a:endParaRPr b="1" sz="2000">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sz="2000">
                <a:solidFill>
                  <a:schemeClr val="lt1"/>
                </a:solidFill>
                <a:latin typeface="Comfortaa"/>
                <a:ea typeface="Comfortaa"/>
                <a:cs typeface="Comfortaa"/>
                <a:sym typeface="Comfortaa"/>
              </a:rPr>
              <a:t>					sum += a*b;</a:t>
            </a:r>
            <a:endParaRPr b="1" sz="2000">
              <a:solidFill>
                <a:schemeClr val="lt1"/>
              </a:solidFill>
              <a:latin typeface="Comfortaa"/>
              <a:ea typeface="Comfortaa"/>
              <a:cs typeface="Comfortaa"/>
              <a:sym typeface="Comfortaa"/>
            </a:endParaRPr>
          </a:p>
          <a:p>
            <a:pPr indent="457200" lvl="0" marL="1371600" rtl="0" algn="l">
              <a:lnSpc>
                <a:spcPct val="90000"/>
              </a:lnSpc>
              <a:spcBef>
                <a:spcPts val="0"/>
              </a:spcBef>
              <a:spcAft>
                <a:spcPts val="0"/>
              </a:spcAft>
              <a:buNone/>
            </a:pPr>
            <a:r>
              <a:rPr b="1" lang="it" sz="2000">
                <a:solidFill>
                  <a:srgbClr val="93C47D"/>
                </a:solidFill>
                <a:latin typeface="Comfortaa"/>
                <a:ea typeface="Comfortaa"/>
                <a:cs typeface="Comfortaa"/>
                <a:sym typeface="Comfortaa"/>
              </a:rPr>
              <a:t>}</a:t>
            </a:r>
            <a:endParaRPr b="1" sz="2000">
              <a:solidFill>
                <a:srgbClr val="93C47D"/>
              </a:solidFill>
              <a:latin typeface="Comfortaa"/>
              <a:ea typeface="Comfortaa"/>
              <a:cs typeface="Comfortaa"/>
              <a:sym typeface="Comfortaa"/>
            </a:endParaRPr>
          </a:p>
          <a:p>
            <a:pPr indent="457200" lvl="0" marL="1371600" rtl="0" algn="l">
              <a:lnSpc>
                <a:spcPct val="90000"/>
              </a:lnSpc>
              <a:spcBef>
                <a:spcPts val="0"/>
              </a:spcBef>
              <a:spcAft>
                <a:spcPts val="0"/>
              </a:spcAft>
              <a:buNone/>
            </a:pPr>
            <a:r>
              <a:rPr b="1" lang="it" sz="2000">
                <a:solidFill>
                  <a:schemeClr val="lt1"/>
                </a:solidFill>
                <a:latin typeface="Comfortaa"/>
                <a:ea typeface="Comfortaa"/>
                <a:cs typeface="Comfortaa"/>
                <a:sym typeface="Comfortaa"/>
              </a:rPr>
              <a:t>B</a:t>
            </a:r>
            <a:r>
              <a:rPr b="1" lang="it" sz="2000">
                <a:solidFill>
                  <a:schemeClr val="accent1"/>
                </a:solidFill>
                <a:latin typeface="Comfortaa"/>
                <a:ea typeface="Comfortaa"/>
                <a:cs typeface="Comfortaa"/>
                <a:sym typeface="Comfortaa"/>
              </a:rPr>
              <a:t>[</a:t>
            </a:r>
            <a:r>
              <a:rPr b="1" lang="it" sz="2000">
                <a:solidFill>
                  <a:schemeClr val="lt1"/>
                </a:solidFill>
                <a:latin typeface="Comfortaa"/>
                <a:ea typeface="Comfortaa"/>
                <a:cs typeface="Comfortaa"/>
                <a:sym typeface="Comfortaa"/>
              </a:rPr>
              <a:t>i*width+j</a:t>
            </a:r>
            <a:r>
              <a:rPr b="1" lang="it" sz="2000">
                <a:solidFill>
                  <a:schemeClr val="accent1"/>
                </a:solidFill>
                <a:latin typeface="Comfortaa"/>
                <a:ea typeface="Comfortaa"/>
                <a:cs typeface="Comfortaa"/>
                <a:sym typeface="Comfortaa"/>
              </a:rPr>
              <a:t>]</a:t>
            </a:r>
            <a:r>
              <a:rPr b="1" lang="it" sz="2000">
                <a:solidFill>
                  <a:schemeClr val="lt1"/>
                </a:solidFill>
                <a:latin typeface="Comfortaa"/>
                <a:ea typeface="Comfortaa"/>
                <a:cs typeface="Comfortaa"/>
                <a:sym typeface="Comfortaa"/>
              </a:rPr>
              <a:t>=sum;</a:t>
            </a:r>
            <a:endParaRPr b="1" sz="2000">
              <a:solidFill>
                <a:schemeClr val="lt1"/>
              </a:solidFill>
              <a:latin typeface="Comfortaa"/>
              <a:ea typeface="Comfortaa"/>
              <a:cs typeface="Comfortaa"/>
              <a:sym typeface="Comfortaa"/>
            </a:endParaRPr>
          </a:p>
          <a:p>
            <a:pPr indent="457200" lvl="0" marL="914400" rtl="0" algn="l">
              <a:lnSpc>
                <a:spcPct val="90000"/>
              </a:lnSpc>
              <a:spcBef>
                <a:spcPts val="0"/>
              </a:spcBef>
              <a:spcAft>
                <a:spcPts val="0"/>
              </a:spcAft>
              <a:buNone/>
            </a:pPr>
            <a:r>
              <a:rPr b="1" lang="it" sz="2000">
                <a:solidFill>
                  <a:srgbClr val="93C47D"/>
                </a:solidFill>
                <a:latin typeface="Comfortaa"/>
                <a:ea typeface="Comfortaa"/>
                <a:cs typeface="Comfortaa"/>
                <a:sym typeface="Comfortaa"/>
              </a:rPr>
              <a:t>}</a:t>
            </a:r>
            <a:endParaRPr b="1" sz="2000">
              <a:solidFill>
                <a:srgbClr val="93C47D"/>
              </a:solidFill>
              <a:latin typeface="Comfortaa"/>
              <a:ea typeface="Comfortaa"/>
              <a:cs typeface="Comfortaa"/>
              <a:sym typeface="Comfortaa"/>
            </a:endParaRPr>
          </a:p>
          <a:p>
            <a:pPr indent="457200" lvl="0" marL="0" rtl="0" algn="l">
              <a:lnSpc>
                <a:spcPct val="90000"/>
              </a:lnSpc>
              <a:spcBef>
                <a:spcPts val="0"/>
              </a:spcBef>
              <a:spcAft>
                <a:spcPts val="0"/>
              </a:spcAft>
              <a:buNone/>
            </a:pPr>
            <a:r>
              <a:rPr b="1" lang="it" sz="2000">
                <a:solidFill>
                  <a:srgbClr val="93C47D"/>
                </a:solidFill>
                <a:latin typeface="Comfortaa"/>
                <a:ea typeface="Comfortaa"/>
                <a:cs typeface="Comfortaa"/>
                <a:sym typeface="Comfortaa"/>
              </a:rPr>
              <a:t>}</a:t>
            </a:r>
            <a:endParaRPr b="1" sz="2000">
              <a:solidFill>
                <a:srgbClr val="93C47D"/>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46" name="Google Shape;346;p45"/>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47" name="Google Shape;347;p45"/>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Why is it slow?</a:t>
            </a:r>
            <a:endParaRPr b="1">
              <a:solidFill>
                <a:schemeClr val="lt1"/>
              </a:solidFill>
              <a:latin typeface="Comfortaa"/>
              <a:ea typeface="Comfortaa"/>
              <a:cs typeface="Comfortaa"/>
              <a:sym typeface="Comfortaa"/>
            </a:endParaRPr>
          </a:p>
        </p:txBody>
      </p:sp>
      <p:sp>
        <p:nvSpPr>
          <p:cNvPr id="348" name="Google Shape;348;p45"/>
          <p:cNvSpPr txBox="1"/>
          <p:nvPr>
            <p:ph type="title"/>
          </p:nvPr>
        </p:nvSpPr>
        <p:spPr>
          <a:xfrm>
            <a:off x="628650" y="887175"/>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~O(</a:t>
            </a:r>
            <a:r>
              <a:rPr b="1" lang="it">
                <a:solidFill>
                  <a:schemeClr val="lt1"/>
                </a:solidFill>
                <a:latin typeface="Comfortaa"/>
                <a:ea typeface="Comfortaa"/>
                <a:cs typeface="Comfortaa"/>
                <a:sym typeface="Comfortaa"/>
              </a:rPr>
              <a:t>n^3</a:t>
            </a:r>
            <a:r>
              <a:rPr b="1" lang="it">
                <a:solidFill>
                  <a:schemeClr val="lt1"/>
                </a:solidFill>
                <a:latin typeface="Comfortaa"/>
                <a:ea typeface="Comfortaa"/>
                <a:cs typeface="Comfortaa"/>
                <a:sym typeface="Comfortaa"/>
              </a:rPr>
              <a:t>)</a:t>
            </a:r>
            <a:endParaRPr b="1">
              <a:solidFill>
                <a:schemeClr val="lt1"/>
              </a:solidFill>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54" name="Google Shape;354;p46"/>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55" name="Google Shape;355;p46"/>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Why is it slow?</a:t>
            </a:r>
            <a:endParaRPr b="1">
              <a:solidFill>
                <a:schemeClr val="lt1"/>
              </a:solidFill>
              <a:latin typeface="Comfortaa"/>
              <a:ea typeface="Comfortaa"/>
              <a:cs typeface="Comfortaa"/>
              <a:sym typeface="Comfortaa"/>
            </a:endParaRPr>
          </a:p>
        </p:txBody>
      </p:sp>
      <p:sp>
        <p:nvSpPr>
          <p:cNvPr id="356" name="Google Shape;356;p46"/>
          <p:cNvSpPr txBox="1"/>
          <p:nvPr>
            <p:ph type="title"/>
          </p:nvPr>
        </p:nvSpPr>
        <p:spPr>
          <a:xfrm>
            <a:off x="628650" y="887175"/>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~O(n^3)</a:t>
            </a:r>
            <a:endParaRPr b="1">
              <a:solidFill>
                <a:schemeClr val="lt1"/>
              </a:solidFill>
              <a:latin typeface="Comfortaa"/>
              <a:ea typeface="Comfortaa"/>
              <a:cs typeface="Comfortaa"/>
              <a:sym typeface="Comfortaa"/>
            </a:endParaRPr>
          </a:p>
        </p:txBody>
      </p:sp>
      <p:sp>
        <p:nvSpPr>
          <p:cNvPr id="357" name="Google Shape;357;p46"/>
          <p:cNvSpPr txBox="1"/>
          <p:nvPr>
            <p:ph type="title"/>
          </p:nvPr>
        </p:nvSpPr>
        <p:spPr>
          <a:xfrm>
            <a:off x="627600" y="1847100"/>
            <a:ext cx="7886700" cy="893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For large matrices (100.000x100.000) this is already a problem</a:t>
            </a:r>
            <a:endParaRPr b="1">
              <a:solidFill>
                <a:schemeClr val="lt1"/>
              </a:solidFill>
              <a:latin typeface="Comfortaa"/>
              <a:ea typeface="Comfortaa"/>
              <a:cs typeface="Comfortaa"/>
              <a:sym typeface="Comforta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7"/>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63" name="Google Shape;363;p47"/>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64" name="Google Shape;364;p47"/>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We can do better</a:t>
            </a:r>
            <a:endParaRPr b="1">
              <a:solidFill>
                <a:schemeClr val="lt1"/>
              </a:solidFill>
              <a:latin typeface="Comfortaa"/>
              <a:ea typeface="Comfortaa"/>
              <a:cs typeface="Comfortaa"/>
              <a:sym typeface="Comfortaa"/>
            </a:endParaRPr>
          </a:p>
        </p:txBody>
      </p:sp>
      <p:sp>
        <p:nvSpPr>
          <p:cNvPr id="365" name="Google Shape;365;p47"/>
          <p:cNvSpPr txBox="1"/>
          <p:nvPr>
            <p:ph type="title"/>
          </p:nvPr>
        </p:nvSpPr>
        <p:spPr>
          <a:xfrm>
            <a:off x="628650" y="915900"/>
            <a:ext cx="7886700" cy="893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The </a:t>
            </a:r>
            <a:r>
              <a:rPr b="1" lang="it">
                <a:solidFill>
                  <a:srgbClr val="6AA84F"/>
                </a:solidFill>
                <a:latin typeface="Comfortaa"/>
                <a:ea typeface="Comfortaa"/>
                <a:cs typeface="Comfortaa"/>
                <a:sym typeface="Comfortaa"/>
              </a:rPr>
              <a:t>GPU implementation!</a:t>
            </a:r>
            <a:endParaRPr b="1">
              <a:solidFill>
                <a:srgbClr val="6AA84F"/>
              </a:solidFill>
              <a:latin typeface="Comfortaa"/>
              <a:ea typeface="Comfortaa"/>
              <a:cs typeface="Comfortaa"/>
              <a:sym typeface="Comfortaa"/>
            </a:endParaRPr>
          </a:p>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VSCODE incoming</a:t>
            </a:r>
            <a:endParaRPr b="1">
              <a:solidFill>
                <a:schemeClr val="lt1"/>
              </a:solidFill>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71" name="Google Shape;371;p48"/>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pic>
        <p:nvPicPr>
          <p:cNvPr id="372" name="Google Shape;372;p48" title="Performance-critical-A-B-part-of-the-GEMM-using-a-tiling-strategy-A-thread-iterates.png"/>
          <p:cNvPicPr preferRelativeResize="0"/>
          <p:nvPr/>
        </p:nvPicPr>
        <p:blipFill>
          <a:blip r:embed="rId4">
            <a:alphaModFix/>
          </a:blip>
          <a:stretch>
            <a:fillRect/>
          </a:stretch>
        </p:blipFill>
        <p:spPr>
          <a:xfrm>
            <a:off x="523875" y="1123950"/>
            <a:ext cx="8096250" cy="3505200"/>
          </a:xfrm>
          <a:prstGeom prst="rect">
            <a:avLst/>
          </a:prstGeom>
          <a:noFill/>
          <a:ln>
            <a:noFill/>
          </a:ln>
        </p:spPr>
      </p:pic>
      <p:sp>
        <p:nvSpPr>
          <p:cNvPr id="373" name="Google Shape;373;p48"/>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Tiling</a:t>
            </a:r>
            <a:endParaRPr b="1">
              <a:solidFill>
                <a:schemeClr val="lt1"/>
              </a:solidFill>
              <a:latin typeface="Comfortaa"/>
              <a:ea typeface="Comfortaa"/>
              <a:cs typeface="Comfortaa"/>
              <a:sym typeface="Comforta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7" name="Shape 377"/>
        <p:cNvGrpSpPr/>
        <p:nvPr/>
      </p:nvGrpSpPr>
      <p:grpSpPr>
        <a:xfrm>
          <a:off x="0" y="0"/>
          <a:ext cx="0" cy="0"/>
          <a:chOff x="0" y="0"/>
          <a:chExt cx="0" cy="0"/>
        </a:xfrm>
      </p:grpSpPr>
      <p:sp>
        <p:nvSpPr>
          <p:cNvPr id="378" name="Google Shape;378;p49"/>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79" name="Google Shape;379;p49"/>
          <p:cNvPicPr preferRelativeResize="0"/>
          <p:nvPr/>
        </p:nvPicPr>
        <p:blipFill rotWithShape="1">
          <a:blip r:embed="rId3">
            <a:alphaModFix amt="41000"/>
          </a:blip>
          <a:srcRect b="0" l="0" r="0" t="0"/>
          <a:stretch/>
        </p:blipFill>
        <p:spPr>
          <a:xfrm>
            <a:off x="-179606" y="2338674"/>
            <a:ext cx="2550078" cy="3138558"/>
          </a:xfrm>
          <a:prstGeom prst="rect">
            <a:avLst/>
          </a:prstGeom>
          <a:noFill/>
          <a:ln>
            <a:noFill/>
          </a:ln>
        </p:spPr>
      </p:pic>
      <p:sp>
        <p:nvSpPr>
          <p:cNvPr id="380" name="Google Shape;380;p49"/>
          <p:cNvSpPr txBox="1"/>
          <p:nvPr>
            <p:ph type="ctrTitle"/>
          </p:nvPr>
        </p:nvSpPr>
        <p:spPr>
          <a:xfrm>
            <a:off x="482601" y="482600"/>
            <a:ext cx="3465300" cy="34254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Arial"/>
              <a:buNone/>
            </a:pPr>
            <a:r>
              <a:rPr b="1" lang="it" sz="3300">
                <a:solidFill>
                  <a:schemeClr val="lt1"/>
                </a:solidFill>
                <a:latin typeface="Comfortaa"/>
                <a:ea typeface="Comfortaa"/>
                <a:cs typeface="Comfortaa"/>
                <a:sym typeface="Comfortaa"/>
              </a:rPr>
              <a:t>Exercises</a:t>
            </a:r>
            <a:endParaRPr b="1" sz="3300">
              <a:solidFill>
                <a:schemeClr val="lt1"/>
              </a:solidFill>
              <a:latin typeface="Comfortaa"/>
              <a:ea typeface="Comfortaa"/>
              <a:cs typeface="Comfortaa"/>
              <a:sym typeface="Comfortaa"/>
            </a:endParaRPr>
          </a:p>
        </p:txBody>
      </p:sp>
      <p:sp>
        <p:nvSpPr>
          <p:cNvPr id="381" name="Google Shape;381;p49"/>
          <p:cNvSpPr txBox="1"/>
          <p:nvPr>
            <p:ph idx="1" type="subTitle"/>
          </p:nvPr>
        </p:nvSpPr>
        <p:spPr>
          <a:xfrm>
            <a:off x="465344" y="3973023"/>
            <a:ext cx="3465300" cy="5817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90000"/>
              </a:lnSpc>
              <a:spcBef>
                <a:spcPts val="0"/>
              </a:spcBef>
              <a:spcAft>
                <a:spcPts val="0"/>
              </a:spcAft>
              <a:buClr>
                <a:schemeClr val="lt1"/>
              </a:buClr>
              <a:buSzPct val="64285"/>
              <a:buNone/>
            </a:pPr>
            <a:r>
              <a:rPr lang="it">
                <a:solidFill>
                  <a:schemeClr val="lt1"/>
                </a:solidFill>
                <a:latin typeface="Comfortaa Medium"/>
                <a:ea typeface="Comfortaa Medium"/>
                <a:cs typeface="Comfortaa Medium"/>
                <a:sym typeface="Comfortaa Medium"/>
              </a:rPr>
              <a:t>Past years exam exercises</a:t>
            </a:r>
            <a:endParaRPr>
              <a:solidFill>
                <a:schemeClr val="lt1"/>
              </a:solidFill>
              <a:latin typeface="Comfortaa Medium"/>
              <a:ea typeface="Comfortaa Medium"/>
              <a:cs typeface="Comfortaa Medium"/>
              <a:sym typeface="Comfortaa Medium"/>
            </a:endParaRPr>
          </a:p>
        </p:txBody>
      </p:sp>
      <p:pic>
        <p:nvPicPr>
          <p:cNvPr id="382" name="Google Shape;382;p49"/>
          <p:cNvPicPr preferRelativeResize="0"/>
          <p:nvPr/>
        </p:nvPicPr>
        <p:blipFill rotWithShape="1">
          <a:blip r:embed="rId4">
            <a:alphaModFix/>
          </a:blip>
          <a:srcRect b="0" l="6086" r="6086" t="0"/>
          <a:stretch/>
        </p:blipFill>
        <p:spPr>
          <a:xfrm>
            <a:off x="4740944" y="51422"/>
            <a:ext cx="4472089" cy="5092065"/>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8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88" name="Google Shape;388;p50"/>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89" name="Google Shape;389;p50"/>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1, indexing</a:t>
            </a:r>
            <a:endParaRPr b="1">
              <a:solidFill>
                <a:schemeClr val="lt1"/>
              </a:solidFill>
              <a:latin typeface="Comfortaa"/>
              <a:ea typeface="Comfortaa"/>
              <a:cs typeface="Comfortaa"/>
              <a:sym typeface="Comfortaa"/>
            </a:endParaRPr>
          </a:p>
        </p:txBody>
      </p:sp>
      <p:sp>
        <p:nvSpPr>
          <p:cNvPr id="390" name="Google Shape;390;p50"/>
          <p:cNvSpPr txBox="1"/>
          <p:nvPr>
            <p:ph type="title"/>
          </p:nvPr>
        </p:nvSpPr>
        <p:spPr>
          <a:xfrm>
            <a:off x="554250" y="761325"/>
            <a:ext cx="7886700" cy="15747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lt1"/>
              </a:buClr>
              <a:buSzPct val="117857"/>
              <a:buFont typeface="Arial"/>
              <a:buNone/>
            </a:pPr>
            <a:r>
              <a:rPr b="1" lang="it">
                <a:solidFill>
                  <a:schemeClr val="lt1"/>
                </a:solidFill>
                <a:latin typeface="Comfortaa"/>
                <a:ea typeface="Comfortaa"/>
                <a:cs typeface="Comfortaa"/>
                <a:sym typeface="Comfortaa"/>
              </a:rPr>
              <a:t>Describe how to obtain a unique ID for each thread by using the block ID and thread ID, in the case of a 2D grid and 3D blocks</a:t>
            </a:r>
            <a:endParaRPr b="1">
              <a:solidFill>
                <a:schemeClr val="lt1"/>
              </a:solidFill>
              <a:latin typeface="Comfortaa"/>
              <a:ea typeface="Comfortaa"/>
              <a:cs typeface="Comfortaa"/>
              <a:sym typeface="Comforta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8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396" name="Google Shape;396;p51"/>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397" name="Google Shape;397;p51"/>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1, indexing</a:t>
            </a:r>
            <a:endParaRPr b="1">
              <a:solidFill>
                <a:schemeClr val="lt1"/>
              </a:solidFill>
              <a:latin typeface="Comfortaa"/>
              <a:ea typeface="Comfortaa"/>
              <a:cs typeface="Comfortaa"/>
              <a:sym typeface="Comfortaa"/>
            </a:endParaRPr>
          </a:p>
        </p:txBody>
      </p:sp>
      <p:sp>
        <p:nvSpPr>
          <p:cNvPr id="398" name="Google Shape;398;p51"/>
          <p:cNvSpPr txBox="1"/>
          <p:nvPr>
            <p:ph type="title"/>
          </p:nvPr>
        </p:nvSpPr>
        <p:spPr>
          <a:xfrm>
            <a:off x="554250" y="761325"/>
            <a:ext cx="7886700" cy="15747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lt1"/>
              </a:buClr>
              <a:buSzPct val="117857"/>
              <a:buFont typeface="Arial"/>
              <a:buNone/>
            </a:pPr>
            <a:r>
              <a:rPr b="1" lang="it">
                <a:solidFill>
                  <a:schemeClr val="lt1"/>
                </a:solidFill>
                <a:latin typeface="Comfortaa"/>
                <a:ea typeface="Comfortaa"/>
                <a:cs typeface="Comfortaa"/>
                <a:sym typeface="Comfortaa"/>
              </a:rPr>
              <a:t>Describe how to obtain a unique ID for each thread by using the block ID and thread ID, in the case of a 2D grid and 3D blocks</a:t>
            </a:r>
            <a:endParaRPr b="1">
              <a:solidFill>
                <a:schemeClr val="lt1"/>
              </a:solidFill>
              <a:latin typeface="Comfortaa"/>
              <a:ea typeface="Comfortaa"/>
              <a:cs typeface="Comfortaa"/>
              <a:sym typeface="Comfortaa"/>
            </a:endParaRPr>
          </a:p>
        </p:txBody>
      </p:sp>
      <p:sp>
        <p:nvSpPr>
          <p:cNvPr id="399" name="Google Shape;399;p51"/>
          <p:cNvSpPr txBox="1"/>
          <p:nvPr>
            <p:ph type="title"/>
          </p:nvPr>
        </p:nvSpPr>
        <p:spPr>
          <a:xfrm>
            <a:off x="706650" y="2154475"/>
            <a:ext cx="7886700" cy="2812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ID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threadIdx.x </a:t>
            </a:r>
            <a:r>
              <a:rPr b="1" lang="it">
                <a:solidFill>
                  <a:schemeClr val="accent1"/>
                </a:solidFill>
                <a:latin typeface="Comfortaa"/>
                <a:ea typeface="Comfortaa"/>
                <a:cs typeface="Comfortaa"/>
                <a:sym typeface="Comfortaa"/>
              </a:rPr>
              <a:t>+</a:t>
            </a:r>
            <a:endParaRPr b="1">
              <a:solidFill>
                <a:schemeClr val="accent1"/>
              </a:solidFill>
              <a:latin typeface="Comfortaa"/>
              <a:ea typeface="Comfortaa"/>
              <a:cs typeface="Comfortaa"/>
              <a:sym typeface="Comfortaa"/>
            </a:endParaRPr>
          </a:p>
          <a:p>
            <a:pPr indent="457200" lvl="0" marL="0" rtl="0" algn="l">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blockDim.x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threadIdx.y </a:t>
            </a:r>
            <a:r>
              <a:rPr b="1" lang="it">
                <a:solidFill>
                  <a:schemeClr val="accent1"/>
                </a:solidFill>
                <a:latin typeface="Comfortaa"/>
                <a:ea typeface="Comfortaa"/>
                <a:cs typeface="Comfortaa"/>
                <a:sym typeface="Comfortaa"/>
              </a:rPr>
              <a:t>+</a:t>
            </a:r>
            <a:endParaRPr b="1">
              <a:solidFill>
                <a:schemeClr val="accent1"/>
              </a:solidFill>
              <a:latin typeface="Comfortaa"/>
              <a:ea typeface="Comfortaa"/>
              <a:cs typeface="Comfortaa"/>
              <a:sym typeface="Comfortaa"/>
            </a:endParaRPr>
          </a:p>
          <a:p>
            <a:pPr indent="457200" lvl="0" marL="0" rtl="0" algn="l">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blockDim.y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threadIdx.z </a:t>
            </a:r>
            <a:r>
              <a:rPr b="1" lang="it">
                <a:solidFill>
                  <a:schemeClr val="accent1"/>
                </a:solidFill>
                <a:latin typeface="Comfortaa"/>
                <a:ea typeface="Comfortaa"/>
                <a:cs typeface="Comfortaa"/>
                <a:sym typeface="Comfortaa"/>
              </a:rPr>
              <a:t>+</a:t>
            </a:r>
            <a:endParaRPr b="1">
              <a:solidFill>
                <a:schemeClr val="accent1"/>
              </a:solidFill>
              <a:latin typeface="Comfortaa"/>
              <a:ea typeface="Comfortaa"/>
              <a:cs typeface="Comfortaa"/>
              <a:sym typeface="Comfortaa"/>
            </a:endParaRPr>
          </a:p>
          <a:p>
            <a:pPr indent="457200" lvl="0" marL="0" rtl="0" algn="l">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blockDim.z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blockIdx.x </a:t>
            </a:r>
            <a:r>
              <a:rPr b="1" lang="it">
                <a:solidFill>
                  <a:schemeClr val="accent1"/>
                </a:solidFill>
                <a:latin typeface="Comfortaa"/>
                <a:ea typeface="Comfortaa"/>
                <a:cs typeface="Comfortaa"/>
                <a:sym typeface="Comfortaa"/>
              </a:rPr>
              <a:t>+</a:t>
            </a:r>
            <a:endParaRPr b="1">
              <a:solidFill>
                <a:schemeClr val="accent1"/>
              </a:solidFill>
              <a:latin typeface="Comfortaa"/>
              <a:ea typeface="Comfortaa"/>
              <a:cs typeface="Comfortaa"/>
              <a:sym typeface="Comfortaa"/>
            </a:endParaRPr>
          </a:p>
          <a:p>
            <a:pPr indent="457200" lvl="0" marL="0" rtl="0" algn="l">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gridDim.x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blockIdx.y</a:t>
            </a:r>
            <a:endParaRPr b="1">
              <a:solidFill>
                <a:schemeClr val="lt1"/>
              </a:solidFill>
              <a:latin typeface="Comfortaa"/>
              <a:ea typeface="Comfortaa"/>
              <a:cs typeface="Comfortaa"/>
              <a:sym typeface="Comfortaa"/>
            </a:endParaRPr>
          </a:p>
          <a:p>
            <a:pPr indent="0" lvl="0" marL="0" rtl="0" algn="l">
              <a:spcBef>
                <a:spcPts val="0"/>
              </a:spcBef>
              <a:spcAft>
                <a:spcPts val="0"/>
              </a:spcAft>
              <a:buClr>
                <a:schemeClr val="lt1"/>
              </a:buClr>
              <a:buSzPts val="3300"/>
              <a:buFont typeface="Arial"/>
              <a:buNone/>
            </a:pPr>
            <a:r>
              <a:rPr b="1" lang="it">
                <a:solidFill>
                  <a:schemeClr val="accent1"/>
                </a:solidFill>
                <a:latin typeface="Comfortaa"/>
                <a:ea typeface="Comfortaa"/>
                <a:cs typeface="Comfortaa"/>
                <a:sym typeface="Comfortaa"/>
              </a:rPr>
              <a:t>)))</a:t>
            </a:r>
            <a:endParaRPr b="1">
              <a:solidFill>
                <a:schemeClr val="accent1"/>
              </a:solidFill>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05" name="Google Shape;405;p52"/>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06" name="Google Shape;406;p52"/>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2, thread scheduling</a:t>
            </a:r>
            <a:endParaRPr b="1">
              <a:solidFill>
                <a:schemeClr val="lt1"/>
              </a:solidFill>
              <a:latin typeface="Comfortaa"/>
              <a:ea typeface="Comfortaa"/>
              <a:cs typeface="Comfortaa"/>
              <a:sym typeface="Comfortaa"/>
            </a:endParaRPr>
          </a:p>
        </p:txBody>
      </p:sp>
      <p:sp>
        <p:nvSpPr>
          <p:cNvPr id="407" name="Google Shape;407;p52"/>
          <p:cNvSpPr txBox="1"/>
          <p:nvPr>
            <p:ph type="title"/>
          </p:nvPr>
        </p:nvSpPr>
        <p:spPr>
          <a:xfrm>
            <a:off x="325500" y="1066125"/>
            <a:ext cx="8464800" cy="3252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sz="2700">
                <a:solidFill>
                  <a:schemeClr val="lt1"/>
                </a:solidFill>
                <a:latin typeface="Comfortaa"/>
                <a:ea typeface="Comfortaa"/>
                <a:cs typeface="Comfortaa"/>
                <a:sym typeface="Comfortaa"/>
              </a:rPr>
              <a:t>Assume a CUDA device allowing </a:t>
            </a:r>
            <a:r>
              <a:rPr b="1" lang="it" sz="2700">
                <a:solidFill>
                  <a:schemeClr val="accent1"/>
                </a:solidFill>
                <a:latin typeface="Comfortaa"/>
                <a:ea typeface="Comfortaa"/>
                <a:cs typeface="Comfortaa"/>
                <a:sym typeface="Comfortaa"/>
              </a:rPr>
              <a:t>8</a:t>
            </a:r>
            <a:r>
              <a:rPr b="1" lang="it" sz="2700">
                <a:solidFill>
                  <a:schemeClr val="lt1"/>
                </a:solidFill>
                <a:latin typeface="Comfortaa"/>
                <a:ea typeface="Comfortaa"/>
                <a:cs typeface="Comfortaa"/>
                <a:sym typeface="Comfortaa"/>
              </a:rPr>
              <a:t> blocks, </a:t>
            </a:r>
            <a:r>
              <a:rPr b="1" lang="it" sz="2700">
                <a:solidFill>
                  <a:schemeClr val="accent4"/>
                </a:solidFill>
                <a:latin typeface="Comfortaa"/>
                <a:ea typeface="Comfortaa"/>
                <a:cs typeface="Comfortaa"/>
                <a:sym typeface="Comfortaa"/>
              </a:rPr>
              <a:t>1024</a:t>
            </a:r>
            <a:r>
              <a:rPr b="1" lang="it" sz="2700">
                <a:solidFill>
                  <a:schemeClr val="lt1"/>
                </a:solidFill>
                <a:latin typeface="Comfortaa"/>
                <a:ea typeface="Comfortaa"/>
                <a:cs typeface="Comfortaa"/>
                <a:sym typeface="Comfortaa"/>
              </a:rPr>
              <a:t> threads per SM and </a:t>
            </a:r>
            <a:r>
              <a:rPr b="1" lang="it" sz="2700">
                <a:solidFill>
                  <a:srgbClr val="FF0000"/>
                </a:solidFill>
                <a:latin typeface="Comfortaa"/>
                <a:ea typeface="Comfortaa"/>
                <a:cs typeface="Comfortaa"/>
                <a:sym typeface="Comfortaa"/>
              </a:rPr>
              <a:t>512</a:t>
            </a:r>
            <a:r>
              <a:rPr b="1" lang="it" sz="2700">
                <a:solidFill>
                  <a:schemeClr val="lt1"/>
                </a:solidFill>
                <a:latin typeface="Comfortaa"/>
                <a:ea typeface="Comfortaa"/>
                <a:cs typeface="Comfortaa"/>
                <a:sym typeface="Comfortaa"/>
              </a:rPr>
              <a:t> threads in each block</a:t>
            </a:r>
            <a:endParaRPr b="1" sz="2700">
              <a:solidFill>
                <a:schemeClr val="lt1"/>
              </a:solidFill>
              <a:latin typeface="Comfortaa"/>
              <a:ea typeface="Comfortaa"/>
              <a:cs typeface="Comfortaa"/>
              <a:sym typeface="Comfortaa"/>
            </a:endParaRPr>
          </a:p>
          <a:p>
            <a:pPr indent="0" lvl="0" marL="0" rtl="0" algn="l">
              <a:lnSpc>
                <a:spcPct val="90000"/>
              </a:lnSpc>
              <a:spcBef>
                <a:spcPts val="0"/>
              </a:spcBef>
              <a:spcAft>
                <a:spcPts val="0"/>
              </a:spcAft>
              <a:buClr>
                <a:schemeClr val="lt1"/>
              </a:buClr>
              <a:buSzPts val="3300"/>
              <a:buFont typeface="Arial"/>
              <a:buNone/>
            </a:pPr>
            <a:r>
              <a:t/>
            </a:r>
            <a:endParaRPr b="1" sz="2700">
              <a:solidFill>
                <a:schemeClr val="lt1"/>
              </a:solidFill>
              <a:latin typeface="Comfortaa"/>
              <a:ea typeface="Comfortaa"/>
              <a:cs typeface="Comfortaa"/>
              <a:sym typeface="Comfortaa"/>
            </a:endParaRPr>
          </a:p>
          <a:p>
            <a:pPr indent="-311150" lvl="0" marL="457200" rtl="0" algn="l">
              <a:lnSpc>
                <a:spcPct val="90000"/>
              </a:lnSpc>
              <a:spcBef>
                <a:spcPts val="0"/>
              </a:spcBef>
              <a:spcAft>
                <a:spcPts val="0"/>
              </a:spcAft>
              <a:buClr>
                <a:schemeClr val="lt1"/>
              </a:buClr>
              <a:buSzPts val="1300"/>
              <a:buFont typeface="Comfortaa"/>
              <a:buChar char="●"/>
            </a:pPr>
            <a:r>
              <a:rPr b="1" lang="it" sz="2700">
                <a:solidFill>
                  <a:schemeClr val="lt1"/>
                </a:solidFill>
                <a:latin typeface="Comfortaa"/>
                <a:ea typeface="Comfortaa"/>
                <a:cs typeface="Comfortaa"/>
                <a:sym typeface="Comfortaa"/>
              </a:rPr>
              <a:t>For matrix multiplication, should we use 8x8, 16x16 or 32x32?</a:t>
            </a:r>
            <a:endParaRPr b="1" sz="2700">
              <a:solidFill>
                <a:schemeClr val="lt1"/>
              </a:solidFill>
              <a:latin typeface="Comfortaa"/>
              <a:ea typeface="Comfortaa"/>
              <a:cs typeface="Comfortaa"/>
              <a:sym typeface="Comfortaa"/>
            </a:endParaRPr>
          </a:p>
          <a:p>
            <a:pPr indent="-311150" lvl="0" marL="457200" rtl="0" algn="l">
              <a:lnSpc>
                <a:spcPct val="90000"/>
              </a:lnSpc>
              <a:spcBef>
                <a:spcPts val="0"/>
              </a:spcBef>
              <a:spcAft>
                <a:spcPts val="0"/>
              </a:spcAft>
              <a:buClr>
                <a:schemeClr val="lt1"/>
              </a:buClr>
              <a:buSzPts val="1300"/>
              <a:buFont typeface="Comfortaa"/>
              <a:buChar char="●"/>
            </a:pPr>
            <a:r>
              <a:rPr b="1" lang="it" sz="2700">
                <a:solidFill>
                  <a:schemeClr val="lt1"/>
                </a:solidFill>
                <a:latin typeface="Comfortaa"/>
                <a:ea typeface="Comfortaa"/>
                <a:cs typeface="Comfortaa"/>
                <a:sym typeface="Comfortaa"/>
              </a:rPr>
              <a:t>Analyze the pros and cons of each choice</a:t>
            </a:r>
            <a:endParaRPr b="1" sz="2700">
              <a:solidFill>
                <a:schemeClr val="lt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92" name="Google Shape;92;p17"/>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93" name="Google Shape;93;p17"/>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On the previous episode…</a:t>
            </a:r>
            <a:endParaRPr b="1">
              <a:solidFill>
                <a:schemeClr val="lt1"/>
              </a:solidFill>
              <a:latin typeface="Comfortaa"/>
              <a:ea typeface="Comfortaa"/>
              <a:cs typeface="Comfortaa"/>
              <a:sym typeface="Comfortaa"/>
            </a:endParaRPr>
          </a:p>
        </p:txBody>
      </p:sp>
      <p:sp>
        <p:nvSpPr>
          <p:cNvPr id="94" name="Google Shape;94;p17"/>
          <p:cNvSpPr txBox="1"/>
          <p:nvPr>
            <p:ph type="title"/>
          </p:nvPr>
        </p:nvSpPr>
        <p:spPr>
          <a:xfrm>
            <a:off x="628619" y="736175"/>
            <a:ext cx="7752300" cy="994200"/>
          </a:xfrm>
          <a:prstGeom prst="rect">
            <a:avLst/>
          </a:prstGeom>
          <a:noFill/>
          <a:ln>
            <a:noFill/>
          </a:ln>
        </p:spPr>
        <p:txBody>
          <a:bodyPr anchorCtr="0" anchor="ctr" bIns="34275" lIns="68575" spcFirstLastPara="1" rIns="68575" wrap="square" tIns="34275">
            <a:normAutofit/>
          </a:bodyPr>
          <a:lstStyle/>
          <a:p>
            <a:pPr indent="-355600" lvl="0" marL="457200" rtl="0" algn="l">
              <a:lnSpc>
                <a:spcPct val="90000"/>
              </a:lnSpc>
              <a:spcBef>
                <a:spcPts val="0"/>
              </a:spcBef>
              <a:spcAft>
                <a:spcPts val="0"/>
              </a:spcAft>
              <a:buClr>
                <a:schemeClr val="lt1"/>
              </a:buClr>
              <a:buSzPts val="2000"/>
              <a:buFont typeface="Comfortaa"/>
              <a:buChar char="●"/>
            </a:pPr>
            <a:r>
              <a:rPr b="1" lang="it" sz="2000">
                <a:solidFill>
                  <a:schemeClr val="accent4"/>
                </a:solidFill>
                <a:latin typeface="Comfortaa"/>
                <a:ea typeface="Comfortaa"/>
                <a:cs typeface="Comfortaa"/>
                <a:sym typeface="Comfortaa"/>
              </a:rPr>
              <a:t>Blocks</a:t>
            </a:r>
            <a:r>
              <a:rPr b="1" lang="it" sz="2000">
                <a:solidFill>
                  <a:schemeClr val="lt1"/>
                </a:solidFill>
                <a:latin typeface="Comfortaa"/>
                <a:ea typeface="Comfortaa"/>
                <a:cs typeface="Comfortaa"/>
                <a:sym typeface="Comfortaa"/>
              </a:rPr>
              <a:t>, </a:t>
            </a:r>
            <a:r>
              <a:rPr b="1" lang="it" sz="2000">
                <a:solidFill>
                  <a:srgbClr val="6D9EEB"/>
                </a:solidFill>
                <a:latin typeface="Comfortaa"/>
                <a:ea typeface="Comfortaa"/>
                <a:cs typeface="Comfortaa"/>
                <a:sym typeface="Comfortaa"/>
              </a:rPr>
              <a:t>threads</a:t>
            </a:r>
            <a:r>
              <a:rPr b="1" lang="it" sz="2000">
                <a:solidFill>
                  <a:schemeClr val="lt1"/>
                </a:solidFill>
                <a:latin typeface="Comfortaa"/>
                <a:ea typeface="Comfortaa"/>
                <a:cs typeface="Comfortaa"/>
                <a:sym typeface="Comfortaa"/>
              </a:rPr>
              <a:t>, </a:t>
            </a:r>
            <a:r>
              <a:rPr b="1" lang="it" sz="2000">
                <a:solidFill>
                  <a:srgbClr val="93C47D"/>
                </a:solidFill>
                <a:latin typeface="Comfortaa"/>
                <a:ea typeface="Comfortaa"/>
                <a:cs typeface="Comfortaa"/>
                <a:sym typeface="Comfortaa"/>
              </a:rPr>
              <a:t>grid</a:t>
            </a:r>
            <a:endParaRPr b="1" sz="2000">
              <a:solidFill>
                <a:srgbClr val="93C47D"/>
              </a:solidFill>
              <a:latin typeface="Comfortaa"/>
              <a:ea typeface="Comfortaa"/>
              <a:cs typeface="Comfortaa"/>
              <a:sym typeface="Comforta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3"/>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13" name="Google Shape;413;p53"/>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14" name="Google Shape;414;p53"/>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2, thread scheduling</a:t>
            </a:r>
            <a:endParaRPr b="1">
              <a:solidFill>
                <a:schemeClr val="lt1"/>
              </a:solidFill>
              <a:latin typeface="Comfortaa"/>
              <a:ea typeface="Comfortaa"/>
              <a:cs typeface="Comfortaa"/>
              <a:sym typeface="Comfortaa"/>
            </a:endParaRPr>
          </a:p>
        </p:txBody>
      </p:sp>
      <p:sp>
        <p:nvSpPr>
          <p:cNvPr id="415" name="Google Shape;415;p53"/>
          <p:cNvSpPr txBox="1"/>
          <p:nvPr>
            <p:ph type="title"/>
          </p:nvPr>
        </p:nvSpPr>
        <p:spPr>
          <a:xfrm>
            <a:off x="23850" y="401400"/>
            <a:ext cx="9094200" cy="2244000"/>
          </a:xfrm>
          <a:prstGeom prst="rect">
            <a:avLst/>
          </a:prstGeom>
          <a:noFill/>
          <a:ln>
            <a:noFill/>
          </a:ln>
        </p:spPr>
        <p:txBody>
          <a:bodyPr anchorCtr="0" anchor="ctr" bIns="34275" lIns="68575" spcFirstLastPara="1" rIns="68575" wrap="square" tIns="34275">
            <a:normAutofit/>
          </a:bodyPr>
          <a:lstStyle/>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8x8</a:t>
            </a:r>
            <a:endParaRPr b="1">
              <a:solidFill>
                <a:schemeClr val="lt1"/>
              </a:solidFill>
              <a:latin typeface="Comfortaa"/>
              <a:ea typeface="Comfortaa"/>
              <a:cs typeface="Comfortaa"/>
              <a:sym typeface="Comfortaa"/>
            </a:endParaRPr>
          </a:p>
          <a:p>
            <a:pPr indent="457200" lvl="0" marL="457200" rtl="0" algn="l">
              <a:lnSpc>
                <a:spcPct val="90000"/>
              </a:lnSpc>
              <a:spcBef>
                <a:spcPts val="0"/>
              </a:spcBef>
              <a:spcAft>
                <a:spcPts val="0"/>
              </a:spcAft>
              <a:buNone/>
            </a:pPr>
            <a:r>
              <a:rPr b="1" lang="it">
                <a:solidFill>
                  <a:schemeClr val="lt1"/>
                </a:solidFill>
                <a:latin typeface="Comfortaa"/>
                <a:ea typeface="Comfortaa"/>
                <a:cs typeface="Comfortaa"/>
                <a:sym typeface="Comfortaa"/>
              </a:rPr>
              <a:t>this means 8x8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64 threads per block</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		each SM have 1024 threads</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		1024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64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16 blocks, but we have 8 per SM</a:t>
            </a:r>
            <a:endParaRPr b="1">
              <a:solidFill>
                <a:schemeClr val="lt1"/>
              </a:solidFill>
              <a:latin typeface="Comfortaa"/>
              <a:ea typeface="Comfortaa"/>
              <a:cs typeface="Comfortaa"/>
              <a:sym typeface="Comforta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4"/>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21" name="Google Shape;421;p54"/>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22" name="Google Shape;422;p54"/>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2, thread scheduling</a:t>
            </a:r>
            <a:endParaRPr b="1">
              <a:solidFill>
                <a:schemeClr val="lt1"/>
              </a:solidFill>
              <a:latin typeface="Comfortaa"/>
              <a:ea typeface="Comfortaa"/>
              <a:cs typeface="Comfortaa"/>
              <a:sym typeface="Comfortaa"/>
            </a:endParaRPr>
          </a:p>
        </p:txBody>
      </p:sp>
      <p:sp>
        <p:nvSpPr>
          <p:cNvPr id="423" name="Google Shape;423;p54"/>
          <p:cNvSpPr txBox="1"/>
          <p:nvPr>
            <p:ph type="title"/>
          </p:nvPr>
        </p:nvSpPr>
        <p:spPr>
          <a:xfrm>
            <a:off x="23850" y="401400"/>
            <a:ext cx="9094200" cy="2244000"/>
          </a:xfrm>
          <a:prstGeom prst="rect">
            <a:avLst/>
          </a:prstGeom>
          <a:noFill/>
          <a:ln>
            <a:noFill/>
          </a:ln>
        </p:spPr>
        <p:txBody>
          <a:bodyPr anchorCtr="0" anchor="ctr" bIns="34275" lIns="68575" spcFirstLastPara="1" rIns="68575" wrap="square" tIns="34275">
            <a:normAutofit/>
          </a:bodyPr>
          <a:lstStyle/>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8x8</a:t>
            </a:r>
            <a:endParaRPr b="1">
              <a:solidFill>
                <a:schemeClr val="lt1"/>
              </a:solidFill>
              <a:latin typeface="Comfortaa"/>
              <a:ea typeface="Comfortaa"/>
              <a:cs typeface="Comfortaa"/>
              <a:sym typeface="Comfortaa"/>
            </a:endParaRPr>
          </a:p>
          <a:p>
            <a:pPr indent="457200" lvl="0" marL="457200" rtl="0" algn="l">
              <a:lnSpc>
                <a:spcPct val="90000"/>
              </a:lnSpc>
              <a:spcBef>
                <a:spcPts val="0"/>
              </a:spcBef>
              <a:spcAft>
                <a:spcPts val="0"/>
              </a:spcAft>
              <a:buNone/>
            </a:pPr>
            <a:r>
              <a:rPr b="1" lang="it">
                <a:solidFill>
                  <a:schemeClr val="lt1"/>
                </a:solidFill>
                <a:latin typeface="Comfortaa"/>
                <a:ea typeface="Comfortaa"/>
                <a:cs typeface="Comfortaa"/>
                <a:sym typeface="Comfortaa"/>
              </a:rPr>
              <a:t>this means 8x8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64 threads per block</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		each SM have 1024 threads</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		1024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64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16 blocks, but we have 8 per SM</a:t>
            </a:r>
            <a:endParaRPr b="1">
              <a:solidFill>
                <a:schemeClr val="lt1"/>
              </a:solidFill>
              <a:latin typeface="Comfortaa"/>
              <a:ea typeface="Comfortaa"/>
              <a:cs typeface="Comfortaa"/>
              <a:sym typeface="Comfortaa"/>
            </a:endParaRPr>
          </a:p>
        </p:txBody>
      </p:sp>
      <p:sp>
        <p:nvSpPr>
          <p:cNvPr id="424" name="Google Shape;424;p54"/>
          <p:cNvSpPr txBox="1"/>
          <p:nvPr>
            <p:ph type="title"/>
          </p:nvPr>
        </p:nvSpPr>
        <p:spPr>
          <a:xfrm>
            <a:off x="23850" y="2001600"/>
            <a:ext cx="9094200" cy="2244000"/>
          </a:xfrm>
          <a:prstGeom prst="rect">
            <a:avLst/>
          </a:prstGeom>
          <a:noFill/>
          <a:ln>
            <a:noFill/>
          </a:ln>
        </p:spPr>
        <p:txBody>
          <a:bodyPr anchorCtr="0" anchor="ctr" bIns="34275" lIns="68575" spcFirstLastPara="1" rIns="68575" wrap="square" tIns="34275">
            <a:normAutofit/>
          </a:bodyPr>
          <a:lstStyle/>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16x16</a:t>
            </a:r>
            <a:endParaRPr b="1">
              <a:solidFill>
                <a:schemeClr val="lt1"/>
              </a:solidFill>
              <a:latin typeface="Comfortaa"/>
              <a:ea typeface="Comfortaa"/>
              <a:cs typeface="Comfortaa"/>
              <a:sym typeface="Comfortaa"/>
            </a:endParaRPr>
          </a:p>
          <a:p>
            <a:pPr indent="457200" lvl="0" marL="457200" rtl="0" algn="l">
              <a:lnSpc>
                <a:spcPct val="90000"/>
              </a:lnSpc>
              <a:spcBef>
                <a:spcPts val="0"/>
              </a:spcBef>
              <a:spcAft>
                <a:spcPts val="0"/>
              </a:spcAft>
              <a:buNone/>
            </a:pPr>
            <a:r>
              <a:rPr b="1" lang="it">
                <a:solidFill>
                  <a:schemeClr val="lt1"/>
                </a:solidFill>
                <a:latin typeface="Comfortaa"/>
                <a:ea typeface="Comfortaa"/>
                <a:cs typeface="Comfortaa"/>
                <a:sym typeface="Comfortaa"/>
              </a:rPr>
              <a:t>this means 16x16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256 threads per block</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		1024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256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4 blocks</a:t>
            </a:r>
            <a:endParaRPr b="1">
              <a:solidFill>
                <a:schemeClr val="lt1"/>
              </a:solidFill>
              <a:latin typeface="Comfortaa"/>
              <a:ea typeface="Comfortaa"/>
              <a:cs typeface="Comfortaa"/>
              <a:sym typeface="Comforta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5"/>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30" name="Google Shape;430;p55"/>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31" name="Google Shape;431;p55"/>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2, thread scheduling</a:t>
            </a:r>
            <a:endParaRPr b="1">
              <a:solidFill>
                <a:schemeClr val="lt1"/>
              </a:solidFill>
              <a:latin typeface="Comfortaa"/>
              <a:ea typeface="Comfortaa"/>
              <a:cs typeface="Comfortaa"/>
              <a:sym typeface="Comfortaa"/>
            </a:endParaRPr>
          </a:p>
        </p:txBody>
      </p:sp>
      <p:sp>
        <p:nvSpPr>
          <p:cNvPr id="432" name="Google Shape;432;p55"/>
          <p:cNvSpPr txBox="1"/>
          <p:nvPr>
            <p:ph type="title"/>
          </p:nvPr>
        </p:nvSpPr>
        <p:spPr>
          <a:xfrm>
            <a:off x="23850" y="401400"/>
            <a:ext cx="9094200" cy="2244000"/>
          </a:xfrm>
          <a:prstGeom prst="rect">
            <a:avLst/>
          </a:prstGeom>
          <a:noFill/>
          <a:ln>
            <a:noFill/>
          </a:ln>
        </p:spPr>
        <p:txBody>
          <a:bodyPr anchorCtr="0" anchor="ctr" bIns="34275" lIns="68575" spcFirstLastPara="1" rIns="68575" wrap="square" tIns="34275">
            <a:normAutofit/>
          </a:bodyPr>
          <a:lstStyle/>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8x8</a:t>
            </a:r>
            <a:endParaRPr b="1">
              <a:solidFill>
                <a:schemeClr val="lt1"/>
              </a:solidFill>
              <a:latin typeface="Comfortaa"/>
              <a:ea typeface="Comfortaa"/>
              <a:cs typeface="Comfortaa"/>
              <a:sym typeface="Comfortaa"/>
            </a:endParaRPr>
          </a:p>
          <a:p>
            <a:pPr indent="457200" lvl="0" marL="457200" rtl="0" algn="l">
              <a:lnSpc>
                <a:spcPct val="90000"/>
              </a:lnSpc>
              <a:spcBef>
                <a:spcPts val="0"/>
              </a:spcBef>
              <a:spcAft>
                <a:spcPts val="0"/>
              </a:spcAft>
              <a:buNone/>
            </a:pPr>
            <a:r>
              <a:rPr b="1" lang="it">
                <a:solidFill>
                  <a:schemeClr val="lt1"/>
                </a:solidFill>
                <a:latin typeface="Comfortaa"/>
                <a:ea typeface="Comfortaa"/>
                <a:cs typeface="Comfortaa"/>
                <a:sym typeface="Comfortaa"/>
              </a:rPr>
              <a:t>this means 8x8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64 threads per block</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		each SM have 1024 threads</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		1024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64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16 blocks, but we have 8 per SM</a:t>
            </a:r>
            <a:endParaRPr b="1">
              <a:solidFill>
                <a:schemeClr val="lt1"/>
              </a:solidFill>
              <a:latin typeface="Comfortaa"/>
              <a:ea typeface="Comfortaa"/>
              <a:cs typeface="Comfortaa"/>
              <a:sym typeface="Comfortaa"/>
            </a:endParaRPr>
          </a:p>
        </p:txBody>
      </p:sp>
      <p:sp>
        <p:nvSpPr>
          <p:cNvPr id="433" name="Google Shape;433;p55"/>
          <p:cNvSpPr txBox="1"/>
          <p:nvPr>
            <p:ph type="title"/>
          </p:nvPr>
        </p:nvSpPr>
        <p:spPr>
          <a:xfrm>
            <a:off x="23850" y="2001600"/>
            <a:ext cx="9094200" cy="2244000"/>
          </a:xfrm>
          <a:prstGeom prst="rect">
            <a:avLst/>
          </a:prstGeom>
          <a:noFill/>
          <a:ln>
            <a:noFill/>
          </a:ln>
        </p:spPr>
        <p:txBody>
          <a:bodyPr anchorCtr="0" anchor="ctr" bIns="34275" lIns="68575" spcFirstLastPara="1" rIns="68575" wrap="square" tIns="34275">
            <a:normAutofit/>
          </a:bodyPr>
          <a:lstStyle/>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16x16</a:t>
            </a:r>
            <a:endParaRPr b="1">
              <a:solidFill>
                <a:schemeClr val="lt1"/>
              </a:solidFill>
              <a:latin typeface="Comfortaa"/>
              <a:ea typeface="Comfortaa"/>
              <a:cs typeface="Comfortaa"/>
              <a:sym typeface="Comfortaa"/>
            </a:endParaRPr>
          </a:p>
          <a:p>
            <a:pPr indent="457200" lvl="0" marL="457200" rtl="0" algn="l">
              <a:lnSpc>
                <a:spcPct val="90000"/>
              </a:lnSpc>
              <a:spcBef>
                <a:spcPts val="0"/>
              </a:spcBef>
              <a:spcAft>
                <a:spcPts val="0"/>
              </a:spcAft>
              <a:buNone/>
            </a:pPr>
            <a:r>
              <a:rPr b="1" lang="it">
                <a:solidFill>
                  <a:schemeClr val="lt1"/>
                </a:solidFill>
                <a:latin typeface="Comfortaa"/>
                <a:ea typeface="Comfortaa"/>
                <a:cs typeface="Comfortaa"/>
                <a:sym typeface="Comfortaa"/>
              </a:rPr>
              <a:t>this means 16x16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256 threads per block</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		1024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256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4 blocks</a:t>
            </a:r>
            <a:endParaRPr b="1">
              <a:solidFill>
                <a:schemeClr val="lt1"/>
              </a:solidFill>
              <a:latin typeface="Comfortaa"/>
              <a:ea typeface="Comfortaa"/>
              <a:cs typeface="Comfortaa"/>
              <a:sym typeface="Comfortaa"/>
            </a:endParaRPr>
          </a:p>
        </p:txBody>
      </p:sp>
      <p:sp>
        <p:nvSpPr>
          <p:cNvPr id="434" name="Google Shape;434;p55"/>
          <p:cNvSpPr txBox="1"/>
          <p:nvPr>
            <p:ph type="title"/>
          </p:nvPr>
        </p:nvSpPr>
        <p:spPr>
          <a:xfrm>
            <a:off x="23850" y="3297000"/>
            <a:ext cx="9094200" cy="2244000"/>
          </a:xfrm>
          <a:prstGeom prst="rect">
            <a:avLst/>
          </a:prstGeom>
          <a:noFill/>
          <a:ln>
            <a:noFill/>
          </a:ln>
        </p:spPr>
        <p:txBody>
          <a:bodyPr anchorCtr="0" anchor="ctr" bIns="34275" lIns="68575" spcFirstLastPara="1" rIns="68575" wrap="square" tIns="34275">
            <a:normAutofit/>
          </a:bodyPr>
          <a:lstStyle/>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32x32</a:t>
            </a:r>
            <a:endParaRPr b="1">
              <a:solidFill>
                <a:schemeClr val="lt1"/>
              </a:solidFill>
              <a:latin typeface="Comfortaa"/>
              <a:ea typeface="Comfortaa"/>
              <a:cs typeface="Comfortaa"/>
              <a:sym typeface="Comfortaa"/>
            </a:endParaRPr>
          </a:p>
          <a:p>
            <a:pPr indent="457200" lvl="0" marL="457200" rtl="0" algn="l">
              <a:lnSpc>
                <a:spcPct val="90000"/>
              </a:lnSpc>
              <a:spcBef>
                <a:spcPts val="0"/>
              </a:spcBef>
              <a:spcAft>
                <a:spcPts val="0"/>
              </a:spcAft>
              <a:buNone/>
            </a:pPr>
            <a:r>
              <a:rPr b="1" lang="it">
                <a:solidFill>
                  <a:schemeClr val="lt1"/>
                </a:solidFill>
                <a:latin typeface="Comfortaa"/>
                <a:ea typeface="Comfortaa"/>
                <a:cs typeface="Comfortaa"/>
                <a:sym typeface="Comfortaa"/>
              </a:rPr>
              <a:t>It’s not even schedulable</a:t>
            </a:r>
            <a:endParaRPr b="1">
              <a:solidFill>
                <a:schemeClr val="lt1"/>
              </a:solidFill>
              <a:latin typeface="Comfortaa"/>
              <a:ea typeface="Comfortaa"/>
              <a:cs typeface="Comfortaa"/>
              <a:sym typeface="Comforta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6"/>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40" name="Google Shape;440;p56"/>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41" name="Google Shape;441;p56"/>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3, gpu capabilities</a:t>
            </a:r>
            <a:endParaRPr b="1">
              <a:solidFill>
                <a:schemeClr val="lt1"/>
              </a:solidFill>
              <a:latin typeface="Comfortaa"/>
              <a:ea typeface="Comfortaa"/>
              <a:cs typeface="Comfortaa"/>
              <a:sym typeface="Comfortaa"/>
            </a:endParaRPr>
          </a:p>
        </p:txBody>
      </p:sp>
      <p:sp>
        <p:nvSpPr>
          <p:cNvPr id="442" name="Google Shape;442;p56"/>
          <p:cNvSpPr txBox="1"/>
          <p:nvPr>
            <p:ph type="title"/>
          </p:nvPr>
        </p:nvSpPr>
        <p:spPr>
          <a:xfrm>
            <a:off x="323850" y="405050"/>
            <a:ext cx="8458200" cy="4424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970"/>
              <a:buFont typeface="Arial"/>
              <a:buNone/>
            </a:pPr>
            <a:r>
              <a:rPr b="1" lang="it" sz="1820">
                <a:solidFill>
                  <a:schemeClr val="lt1"/>
                </a:solidFill>
                <a:latin typeface="Comfortaa"/>
                <a:ea typeface="Comfortaa"/>
                <a:cs typeface="Comfortaa"/>
                <a:sym typeface="Comfortaa"/>
              </a:rPr>
              <a:t>You need to write a kernel that operates on an image represented by a matrix of size 1440x1280x24. You would like to assign one thread to each matrix element. You would like your thread blocks to use the maximum number of threads per block possible on your device.</a:t>
            </a:r>
            <a:endParaRPr b="1" sz="1820">
              <a:solidFill>
                <a:schemeClr val="lt1"/>
              </a:solidFill>
              <a:latin typeface="Comfortaa"/>
              <a:ea typeface="Comfortaa"/>
              <a:cs typeface="Comfortaa"/>
              <a:sym typeface="Comfortaa"/>
            </a:endParaRPr>
          </a:p>
          <a:p>
            <a:pPr indent="0" lvl="0" marL="0" rtl="0" algn="l">
              <a:lnSpc>
                <a:spcPct val="90000"/>
              </a:lnSpc>
              <a:spcBef>
                <a:spcPts val="0"/>
              </a:spcBef>
              <a:spcAft>
                <a:spcPts val="0"/>
              </a:spcAft>
              <a:buClr>
                <a:schemeClr val="lt1"/>
              </a:buClr>
              <a:buSzPts val="2970"/>
              <a:buFont typeface="Arial"/>
              <a:buNone/>
            </a:pPr>
            <a:r>
              <a:t/>
            </a:r>
            <a:endParaRPr b="1" sz="1820">
              <a:solidFill>
                <a:schemeClr val="lt1"/>
              </a:solidFill>
              <a:latin typeface="Comfortaa"/>
              <a:ea typeface="Comfortaa"/>
              <a:cs typeface="Comfortaa"/>
              <a:sym typeface="Comfortaa"/>
            </a:endParaRPr>
          </a:p>
          <a:p>
            <a:pPr indent="-344170" lvl="0" marL="457200" rtl="0" algn="l">
              <a:lnSpc>
                <a:spcPct val="90000"/>
              </a:lnSpc>
              <a:spcBef>
                <a:spcPts val="0"/>
              </a:spcBef>
              <a:spcAft>
                <a:spcPts val="0"/>
              </a:spcAft>
              <a:buClr>
                <a:schemeClr val="lt1"/>
              </a:buClr>
              <a:buSzPts val="1820"/>
              <a:buFont typeface="Comfortaa"/>
              <a:buChar char="●"/>
            </a:pPr>
            <a:r>
              <a:rPr b="1" lang="it" sz="1820">
                <a:solidFill>
                  <a:schemeClr val="lt1"/>
                </a:solidFill>
                <a:latin typeface="Comfortaa"/>
                <a:ea typeface="Comfortaa"/>
                <a:cs typeface="Comfortaa"/>
                <a:sym typeface="Comfortaa"/>
              </a:rPr>
              <a:t> How would you select the dimensions of a 2D grid and 2D rectangular blocks for your kernel, minimizing the number of idle threads? Consider a device having compute capability 1.3.</a:t>
            </a:r>
            <a:endParaRPr b="1" sz="1820">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t/>
            </a:r>
            <a:endParaRPr b="1" sz="1820">
              <a:solidFill>
                <a:schemeClr val="lt1"/>
              </a:solidFill>
              <a:latin typeface="Comfortaa"/>
              <a:ea typeface="Comfortaa"/>
              <a:cs typeface="Comfortaa"/>
              <a:sym typeface="Comfortaa"/>
            </a:endParaRPr>
          </a:p>
          <a:p>
            <a:pPr indent="-344170" lvl="0" marL="457200" rtl="0" algn="l">
              <a:lnSpc>
                <a:spcPct val="90000"/>
              </a:lnSpc>
              <a:spcBef>
                <a:spcPts val="0"/>
              </a:spcBef>
              <a:spcAft>
                <a:spcPts val="0"/>
              </a:spcAft>
              <a:buClr>
                <a:schemeClr val="lt1"/>
              </a:buClr>
              <a:buSzPts val="1820"/>
              <a:buFont typeface="Comfortaa"/>
              <a:buChar char="●"/>
            </a:pPr>
            <a:r>
              <a:rPr b="1" lang="it" sz="1820">
                <a:solidFill>
                  <a:schemeClr val="lt1"/>
                </a:solidFill>
                <a:latin typeface="Comfortaa"/>
                <a:ea typeface="Comfortaa"/>
                <a:cs typeface="Comfortaa"/>
                <a:sym typeface="Comfortaa"/>
              </a:rPr>
              <a:t>b) How would you select the dimensions of a 2D grid and 3D blocks with the three sides all equal for your kernel, minimizing the number of idle threads? Consider a device having compute capability 3.5</a:t>
            </a:r>
            <a:endParaRPr b="1" sz="1820">
              <a:solidFill>
                <a:schemeClr val="lt1"/>
              </a:solidFill>
              <a:latin typeface="Comfortaa"/>
              <a:ea typeface="Comfortaa"/>
              <a:cs typeface="Comfortaa"/>
              <a:sym typeface="Comforta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7"/>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48" name="Google Shape;448;p57"/>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49" name="Google Shape;449;p57"/>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3, gpu capabilities</a:t>
            </a:r>
            <a:endParaRPr b="1">
              <a:solidFill>
                <a:schemeClr val="lt1"/>
              </a:solidFill>
              <a:latin typeface="Comfortaa"/>
              <a:ea typeface="Comfortaa"/>
              <a:cs typeface="Comfortaa"/>
              <a:sym typeface="Comfortaa"/>
            </a:endParaRPr>
          </a:p>
        </p:txBody>
      </p:sp>
      <p:pic>
        <p:nvPicPr>
          <p:cNvPr id="450" name="Google Shape;450;p57"/>
          <p:cNvPicPr preferRelativeResize="0"/>
          <p:nvPr/>
        </p:nvPicPr>
        <p:blipFill>
          <a:blip r:embed="rId4">
            <a:alphaModFix/>
          </a:blip>
          <a:stretch>
            <a:fillRect/>
          </a:stretch>
        </p:blipFill>
        <p:spPr>
          <a:xfrm>
            <a:off x="101525" y="907150"/>
            <a:ext cx="8940949" cy="3627625"/>
          </a:xfrm>
          <a:prstGeom prst="rect">
            <a:avLst/>
          </a:prstGeom>
          <a:solidFill>
            <a:schemeClr val="dk1"/>
          </a:solid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56" name="Google Shape;456;p58"/>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57" name="Google Shape;457;p58"/>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3, gpu capabilities</a:t>
            </a:r>
            <a:endParaRPr b="1">
              <a:solidFill>
                <a:schemeClr val="lt1"/>
              </a:solidFill>
              <a:latin typeface="Comfortaa"/>
              <a:ea typeface="Comfortaa"/>
              <a:cs typeface="Comfortaa"/>
              <a:sym typeface="Comfortaa"/>
            </a:endParaRPr>
          </a:p>
        </p:txBody>
      </p:sp>
      <p:sp>
        <p:nvSpPr>
          <p:cNvPr id="458" name="Google Shape;458;p58"/>
          <p:cNvSpPr txBox="1"/>
          <p:nvPr>
            <p:ph type="title"/>
          </p:nvPr>
        </p:nvSpPr>
        <p:spPr>
          <a:xfrm>
            <a:off x="628650" y="685800"/>
            <a:ext cx="7886700" cy="4038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max block size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512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9</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we can split in half</a:t>
            </a:r>
            <a:endParaRPr b="1">
              <a:solidFill>
                <a:schemeClr val="lt1"/>
              </a:solidFill>
              <a:latin typeface="Comfortaa"/>
              <a:ea typeface="Comfortaa"/>
              <a:cs typeface="Comfortaa"/>
              <a:sym typeface="Comfortaa"/>
            </a:endParaRPr>
          </a:p>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x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4</a:t>
            </a:r>
            <a:endParaRPr b="1">
              <a:solidFill>
                <a:schemeClr val="lt1"/>
              </a:solidFill>
              <a:latin typeface="Comfortaa"/>
              <a:ea typeface="Comfortaa"/>
              <a:cs typeface="Comfortaa"/>
              <a:sym typeface="Comfortaa"/>
            </a:endParaRPr>
          </a:p>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y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5</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gridDim.x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1440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x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90</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gridDimy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1280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24</a:t>
            </a:r>
            <a:r>
              <a:rPr b="1" lang="it">
                <a:solidFill>
                  <a:schemeClr val="accent1"/>
                </a:solidFill>
                <a:latin typeface="Comfortaa"/>
                <a:ea typeface="Comfortaa"/>
                <a:cs typeface="Comfortaa"/>
                <a:sym typeface="Comfortaa"/>
              </a:rPr>
              <a:t>) /</a:t>
            </a:r>
            <a:r>
              <a:rPr b="1" lang="it">
                <a:solidFill>
                  <a:schemeClr val="lt1"/>
                </a:solidFill>
                <a:latin typeface="Comfortaa"/>
                <a:ea typeface="Comfortaa"/>
                <a:cs typeface="Comfortaa"/>
                <a:sym typeface="Comfortaa"/>
              </a:rPr>
              <a:t> y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960</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We can do better with 2</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3 and 2</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6</a:t>
            </a:r>
            <a:endParaRPr b="1">
              <a:solidFill>
                <a:schemeClr val="lt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it">
                <a:solidFill>
                  <a:schemeClr val="lt1"/>
                </a:solidFill>
                <a:latin typeface="Comfortaa"/>
                <a:ea typeface="Comfortaa"/>
                <a:cs typeface="Comfortaa"/>
                <a:sym typeface="Comfortaa"/>
              </a:rPr>
              <a:t>gridDim.x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180</a:t>
            </a:r>
            <a:endParaRPr b="1">
              <a:solidFill>
                <a:schemeClr val="lt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it">
                <a:solidFill>
                  <a:schemeClr val="lt1"/>
                </a:solidFill>
                <a:latin typeface="Comfortaa"/>
                <a:ea typeface="Comfortaa"/>
                <a:cs typeface="Comfortaa"/>
                <a:sym typeface="Comfortaa"/>
              </a:rPr>
              <a:t>gridDim.y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480</a:t>
            </a:r>
            <a:endParaRPr b="1">
              <a:solidFill>
                <a:schemeClr val="lt1"/>
              </a:solidFill>
              <a:latin typeface="Comfortaa"/>
              <a:ea typeface="Comfortaa"/>
              <a:cs typeface="Comfortaa"/>
              <a:sym typeface="Comforta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64" name="Google Shape;464;p59"/>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65" name="Google Shape;465;p59"/>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Exercise 3, gpu capabilities</a:t>
            </a:r>
            <a:endParaRPr b="1">
              <a:solidFill>
                <a:schemeClr val="lt1"/>
              </a:solidFill>
              <a:latin typeface="Comfortaa"/>
              <a:ea typeface="Comfortaa"/>
              <a:cs typeface="Comfortaa"/>
              <a:sym typeface="Comfortaa"/>
            </a:endParaRPr>
          </a:p>
        </p:txBody>
      </p:sp>
      <p:sp>
        <p:nvSpPr>
          <p:cNvPr id="466" name="Google Shape;466;p59"/>
          <p:cNvSpPr txBox="1"/>
          <p:nvPr>
            <p:ph type="title"/>
          </p:nvPr>
        </p:nvSpPr>
        <p:spPr>
          <a:xfrm>
            <a:off x="628650" y="685800"/>
            <a:ext cx="7886700" cy="292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max block size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1024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10</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we can split in three</a:t>
            </a:r>
            <a:endParaRPr b="1">
              <a:solidFill>
                <a:schemeClr val="lt1"/>
              </a:solidFill>
              <a:latin typeface="Comfortaa"/>
              <a:ea typeface="Comfortaa"/>
              <a:cs typeface="Comfortaa"/>
              <a:sym typeface="Comfortaa"/>
            </a:endParaRPr>
          </a:p>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x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3</a:t>
            </a:r>
            <a:endParaRPr b="1">
              <a:solidFill>
                <a:schemeClr val="lt1"/>
              </a:solidFill>
              <a:latin typeface="Comfortaa"/>
              <a:ea typeface="Comfortaa"/>
              <a:cs typeface="Comfortaa"/>
              <a:sym typeface="Comfortaa"/>
            </a:endParaRPr>
          </a:p>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y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4</a:t>
            </a:r>
            <a:endParaRPr b="1">
              <a:solidFill>
                <a:schemeClr val="lt1"/>
              </a:solidFill>
              <a:latin typeface="Comfortaa"/>
              <a:ea typeface="Comfortaa"/>
              <a:cs typeface="Comfortaa"/>
              <a:sym typeface="Comfortaa"/>
            </a:endParaRPr>
          </a:p>
          <a:p>
            <a:pPr indent="-317500" lvl="0" marL="457200" rtl="0" algn="l">
              <a:lnSpc>
                <a:spcPct val="90000"/>
              </a:lnSpc>
              <a:spcBef>
                <a:spcPts val="0"/>
              </a:spcBef>
              <a:spcAft>
                <a:spcPts val="0"/>
              </a:spcAft>
              <a:buClr>
                <a:schemeClr val="lt1"/>
              </a:buClr>
              <a:buSzPts val="1400"/>
              <a:buFont typeface="Comfortaa"/>
              <a:buChar char="●"/>
            </a:pPr>
            <a:r>
              <a:rPr b="1" lang="it">
                <a:solidFill>
                  <a:schemeClr val="lt1"/>
                </a:solidFill>
                <a:latin typeface="Comfortaa"/>
                <a:ea typeface="Comfortaa"/>
                <a:cs typeface="Comfortaa"/>
                <a:sym typeface="Comfortaa"/>
              </a:rPr>
              <a:t>z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3</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gridDim.x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1440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x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180</a:t>
            </a:r>
            <a:endParaRPr b="1">
              <a:solidFill>
                <a:schemeClr val="lt1"/>
              </a:solidFill>
              <a:latin typeface="Comfortaa"/>
              <a:ea typeface="Comfortaa"/>
              <a:cs typeface="Comfortaa"/>
              <a:sym typeface="Comfortaa"/>
            </a:endParaRPr>
          </a:p>
          <a:p>
            <a:pPr indent="0" lvl="0" marL="0" rtl="0" algn="l">
              <a:lnSpc>
                <a:spcPct val="90000"/>
              </a:lnSpc>
              <a:spcBef>
                <a:spcPts val="0"/>
              </a:spcBef>
              <a:spcAft>
                <a:spcPts val="0"/>
              </a:spcAft>
              <a:buNone/>
            </a:pPr>
            <a:r>
              <a:rPr b="1" lang="it">
                <a:solidFill>
                  <a:schemeClr val="lt1"/>
                </a:solidFill>
                <a:latin typeface="Comfortaa"/>
                <a:ea typeface="Comfortaa"/>
                <a:cs typeface="Comfortaa"/>
                <a:sym typeface="Comfortaa"/>
              </a:rPr>
              <a:t>gridDim.y </a:t>
            </a:r>
            <a:r>
              <a:rPr b="1" lang="it">
                <a:solidFill>
                  <a:schemeClr val="accent1"/>
                </a:solidFill>
                <a:latin typeface="Comfortaa"/>
                <a:ea typeface="Comfortaa"/>
                <a:cs typeface="Comfortaa"/>
                <a:sym typeface="Comfortaa"/>
              </a:rPr>
              <a:t>= (</a:t>
            </a:r>
            <a:r>
              <a:rPr b="1" lang="it">
                <a:solidFill>
                  <a:schemeClr val="lt1"/>
                </a:solidFill>
                <a:latin typeface="Comfortaa"/>
                <a:ea typeface="Comfortaa"/>
                <a:cs typeface="Comfortaa"/>
                <a:sym typeface="Comfortaa"/>
              </a:rPr>
              <a:t>1280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24</a:t>
            </a:r>
            <a:r>
              <a:rPr b="1" lang="it">
                <a:solidFill>
                  <a:schemeClr val="accent1"/>
                </a:solidFill>
                <a:latin typeface="Comfortaa"/>
                <a:ea typeface="Comfortaa"/>
                <a:cs typeface="Comfortaa"/>
                <a:sym typeface="Comfortaa"/>
              </a:rPr>
              <a:t>) / (</a:t>
            </a:r>
            <a:r>
              <a:rPr b="1" lang="it">
                <a:solidFill>
                  <a:schemeClr val="lt1"/>
                </a:solidFill>
                <a:latin typeface="Comfortaa"/>
                <a:ea typeface="Comfortaa"/>
                <a:cs typeface="Comfortaa"/>
                <a:sym typeface="Comfortaa"/>
              </a:rPr>
              <a:t>y </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z</a:t>
            </a:r>
            <a:r>
              <a:rPr b="1" lang="it">
                <a:solidFill>
                  <a:schemeClr val="accent1"/>
                </a:solidFill>
                <a:latin typeface="Comfortaa"/>
                <a:ea typeface="Comfortaa"/>
                <a:cs typeface="Comfortaa"/>
                <a:sym typeface="Comfortaa"/>
              </a:rPr>
              <a:t>)</a:t>
            </a:r>
            <a:r>
              <a:rPr b="1" lang="it">
                <a:solidFill>
                  <a:schemeClr val="lt1"/>
                </a:solidFill>
                <a:latin typeface="Comfortaa"/>
                <a:ea typeface="Comfortaa"/>
                <a:cs typeface="Comfortaa"/>
                <a:sym typeface="Comfortaa"/>
              </a:rPr>
              <a:t> </a:t>
            </a:r>
            <a:r>
              <a:rPr b="1" lang="it">
                <a:solidFill>
                  <a:schemeClr val="accent4"/>
                </a:solidFill>
                <a:latin typeface="Comfortaa"/>
                <a:ea typeface="Comfortaa"/>
                <a:cs typeface="Comfortaa"/>
                <a:sym typeface="Comfortaa"/>
              </a:rPr>
              <a:t>=</a:t>
            </a:r>
            <a:r>
              <a:rPr b="1" lang="it">
                <a:solidFill>
                  <a:schemeClr val="lt1"/>
                </a:solidFill>
                <a:latin typeface="Comfortaa"/>
                <a:ea typeface="Comfortaa"/>
                <a:cs typeface="Comfortaa"/>
                <a:sym typeface="Comfortaa"/>
              </a:rPr>
              <a:t> 240</a:t>
            </a:r>
            <a:endParaRPr b="1">
              <a:solidFill>
                <a:schemeClr val="lt1"/>
              </a:solidFill>
              <a:latin typeface="Comfortaa"/>
              <a:ea typeface="Comfortaa"/>
              <a:cs typeface="Comfortaa"/>
              <a:sym typeface="Comforta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0"/>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472" name="Google Shape;472;p60"/>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473" name="Google Shape;473;p60"/>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The End</a:t>
            </a:r>
            <a:endParaRPr b="1">
              <a:solidFill>
                <a:schemeClr val="lt1"/>
              </a:solidFill>
              <a:latin typeface="Comfortaa"/>
              <a:ea typeface="Comfortaa"/>
              <a:cs typeface="Comfortaa"/>
              <a:sym typeface="Comfortaa"/>
            </a:endParaRPr>
          </a:p>
        </p:txBody>
      </p:sp>
      <p:pic>
        <p:nvPicPr>
          <p:cNvPr descr="a black background with the words the end written in white letters (Provided by Tenor)" id="474" name="Google Shape;474;p60"/>
          <p:cNvPicPr preferRelativeResize="0"/>
          <p:nvPr/>
        </p:nvPicPr>
        <p:blipFill>
          <a:blip r:embed="rId4">
            <a:alphaModFix/>
          </a:blip>
          <a:stretch>
            <a:fillRect/>
          </a:stretch>
        </p:blipFill>
        <p:spPr>
          <a:xfrm>
            <a:off x="2199225" y="458700"/>
            <a:ext cx="4743450" cy="449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00" name="Google Shape;100;p18"/>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01" name="Google Shape;101;p18"/>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On the previous episode…</a:t>
            </a:r>
            <a:endParaRPr b="1">
              <a:solidFill>
                <a:schemeClr val="lt1"/>
              </a:solidFill>
              <a:latin typeface="Comfortaa"/>
              <a:ea typeface="Comfortaa"/>
              <a:cs typeface="Comfortaa"/>
              <a:sym typeface="Comfortaa"/>
            </a:endParaRPr>
          </a:p>
        </p:txBody>
      </p:sp>
      <p:sp>
        <p:nvSpPr>
          <p:cNvPr id="102" name="Google Shape;102;p18"/>
          <p:cNvSpPr txBox="1"/>
          <p:nvPr>
            <p:ph type="title"/>
          </p:nvPr>
        </p:nvSpPr>
        <p:spPr>
          <a:xfrm>
            <a:off x="628619" y="736175"/>
            <a:ext cx="7752300" cy="994200"/>
          </a:xfrm>
          <a:prstGeom prst="rect">
            <a:avLst/>
          </a:prstGeom>
          <a:noFill/>
          <a:ln>
            <a:noFill/>
          </a:ln>
        </p:spPr>
        <p:txBody>
          <a:bodyPr anchorCtr="0" anchor="ctr" bIns="34275" lIns="68575" spcFirstLastPara="1" rIns="68575" wrap="square" tIns="34275">
            <a:normAutofit/>
          </a:bodyPr>
          <a:lstStyle/>
          <a:p>
            <a:pPr indent="-355600" lvl="0" marL="457200" rtl="0" algn="l">
              <a:lnSpc>
                <a:spcPct val="90000"/>
              </a:lnSpc>
              <a:spcBef>
                <a:spcPts val="0"/>
              </a:spcBef>
              <a:spcAft>
                <a:spcPts val="0"/>
              </a:spcAft>
              <a:buClr>
                <a:schemeClr val="lt1"/>
              </a:buClr>
              <a:buSzPts val="2000"/>
              <a:buFont typeface="Comfortaa"/>
              <a:buChar char="●"/>
            </a:pPr>
            <a:r>
              <a:rPr b="1" lang="it" sz="2000">
                <a:solidFill>
                  <a:schemeClr val="accent4"/>
                </a:solidFill>
                <a:latin typeface="Comfortaa"/>
                <a:ea typeface="Comfortaa"/>
                <a:cs typeface="Comfortaa"/>
                <a:sym typeface="Comfortaa"/>
              </a:rPr>
              <a:t>Blocks</a:t>
            </a:r>
            <a:r>
              <a:rPr b="1" lang="it" sz="2000">
                <a:solidFill>
                  <a:schemeClr val="lt1"/>
                </a:solidFill>
                <a:latin typeface="Comfortaa"/>
                <a:ea typeface="Comfortaa"/>
                <a:cs typeface="Comfortaa"/>
                <a:sym typeface="Comfortaa"/>
              </a:rPr>
              <a:t>, </a:t>
            </a:r>
            <a:r>
              <a:rPr b="1" lang="it" sz="2000">
                <a:solidFill>
                  <a:srgbClr val="6D9EEB"/>
                </a:solidFill>
                <a:latin typeface="Comfortaa"/>
                <a:ea typeface="Comfortaa"/>
                <a:cs typeface="Comfortaa"/>
                <a:sym typeface="Comfortaa"/>
              </a:rPr>
              <a:t>threads</a:t>
            </a:r>
            <a:r>
              <a:rPr b="1" lang="it" sz="2000">
                <a:solidFill>
                  <a:schemeClr val="lt1"/>
                </a:solidFill>
                <a:latin typeface="Comfortaa"/>
                <a:ea typeface="Comfortaa"/>
                <a:cs typeface="Comfortaa"/>
                <a:sym typeface="Comfortaa"/>
              </a:rPr>
              <a:t>, </a:t>
            </a:r>
            <a:r>
              <a:rPr b="1" lang="it" sz="2000">
                <a:solidFill>
                  <a:srgbClr val="93C47D"/>
                </a:solidFill>
                <a:latin typeface="Comfortaa"/>
                <a:ea typeface="Comfortaa"/>
                <a:cs typeface="Comfortaa"/>
                <a:sym typeface="Comfortaa"/>
              </a:rPr>
              <a:t>grid</a:t>
            </a:r>
            <a:endParaRPr b="1" sz="2000">
              <a:solidFill>
                <a:srgbClr val="93C47D"/>
              </a:solidFill>
              <a:latin typeface="Comfortaa"/>
              <a:ea typeface="Comfortaa"/>
              <a:cs typeface="Comfortaa"/>
              <a:sym typeface="Comfortaa"/>
            </a:endParaRPr>
          </a:p>
        </p:txBody>
      </p:sp>
      <p:sp>
        <p:nvSpPr>
          <p:cNvPr id="103" name="Google Shape;103;p18"/>
          <p:cNvSpPr txBox="1"/>
          <p:nvPr>
            <p:ph type="title"/>
          </p:nvPr>
        </p:nvSpPr>
        <p:spPr>
          <a:xfrm>
            <a:off x="695844" y="1577550"/>
            <a:ext cx="7752300" cy="994200"/>
          </a:xfrm>
          <a:prstGeom prst="rect">
            <a:avLst/>
          </a:prstGeom>
          <a:noFill/>
          <a:ln>
            <a:noFill/>
          </a:ln>
        </p:spPr>
        <p:txBody>
          <a:bodyPr anchorCtr="0" anchor="ctr" bIns="34275" lIns="68575" spcFirstLastPara="1" rIns="68575" wrap="square" tIns="34275">
            <a:normAutofit/>
          </a:bodyPr>
          <a:lstStyle/>
          <a:p>
            <a:pPr indent="-355600" lvl="0" marL="457200" rtl="0" algn="l">
              <a:lnSpc>
                <a:spcPct val="90000"/>
              </a:lnSpc>
              <a:spcBef>
                <a:spcPts val="0"/>
              </a:spcBef>
              <a:spcAft>
                <a:spcPts val="0"/>
              </a:spcAft>
              <a:buClr>
                <a:srgbClr val="D5A6BD"/>
              </a:buClr>
              <a:buSzPts val="2000"/>
              <a:buFont typeface="Comfortaa"/>
              <a:buChar char="●"/>
            </a:pPr>
            <a:r>
              <a:rPr b="1" lang="it" sz="2000">
                <a:solidFill>
                  <a:srgbClr val="D5A6BD"/>
                </a:solidFill>
                <a:latin typeface="Comfortaa"/>
                <a:ea typeface="Comfortaa"/>
                <a:cs typeface="Comfortaa"/>
                <a:sym typeface="Comfortaa"/>
              </a:rPr>
              <a:t>Compute capability</a:t>
            </a:r>
            <a:endParaRPr b="1" sz="2000">
              <a:solidFill>
                <a:srgbClr val="D5A6BD"/>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09" name="Google Shape;109;p19"/>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10" name="Google Shape;110;p19"/>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Threads</a:t>
            </a:r>
            <a:endParaRPr b="1">
              <a:solidFill>
                <a:schemeClr val="lt1"/>
              </a:solidFill>
              <a:latin typeface="Comfortaa"/>
              <a:ea typeface="Comfortaa"/>
              <a:cs typeface="Comfortaa"/>
              <a:sym typeface="Comfortaa"/>
            </a:endParaRPr>
          </a:p>
        </p:txBody>
      </p:sp>
      <p:sp>
        <p:nvSpPr>
          <p:cNvPr id="111" name="Google Shape;111;p19"/>
          <p:cNvSpPr txBox="1"/>
          <p:nvPr>
            <p:ph type="title"/>
          </p:nvPr>
        </p:nvSpPr>
        <p:spPr>
          <a:xfrm>
            <a:off x="694794" y="6390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In CUDA, </a:t>
            </a:r>
            <a:r>
              <a:rPr b="1" lang="it" sz="2000">
                <a:solidFill>
                  <a:srgbClr val="93C47D"/>
                </a:solidFill>
                <a:latin typeface="Comfortaa"/>
                <a:ea typeface="Comfortaa"/>
                <a:cs typeface="Comfortaa"/>
                <a:sym typeface="Comfortaa"/>
              </a:rPr>
              <a:t>a logic thread</a:t>
            </a:r>
            <a:r>
              <a:rPr b="1" lang="it" sz="2000">
                <a:solidFill>
                  <a:schemeClr val="lt1"/>
                </a:solidFill>
                <a:latin typeface="Comfortaa"/>
                <a:ea typeface="Comfortaa"/>
                <a:cs typeface="Comfortaa"/>
                <a:sym typeface="Comfortaa"/>
              </a:rPr>
              <a:t> = </a:t>
            </a:r>
            <a:r>
              <a:rPr b="1" lang="it" sz="2000">
                <a:solidFill>
                  <a:srgbClr val="4A86E8"/>
                </a:solidFill>
                <a:latin typeface="Comfortaa"/>
                <a:ea typeface="Comfortaa"/>
                <a:cs typeface="Comfortaa"/>
                <a:sym typeface="Comfortaa"/>
              </a:rPr>
              <a:t>a </a:t>
            </a:r>
            <a:r>
              <a:rPr b="1" lang="it" sz="2000">
                <a:solidFill>
                  <a:srgbClr val="4A86E8"/>
                </a:solidFill>
                <a:latin typeface="Comfortaa"/>
                <a:ea typeface="Comfortaa"/>
                <a:cs typeface="Comfortaa"/>
                <a:sym typeface="Comfortaa"/>
              </a:rPr>
              <a:t>physical</a:t>
            </a:r>
            <a:r>
              <a:rPr b="1" lang="it" sz="2000">
                <a:solidFill>
                  <a:srgbClr val="4A86E8"/>
                </a:solidFill>
                <a:latin typeface="Comfortaa"/>
                <a:ea typeface="Comfortaa"/>
                <a:cs typeface="Comfortaa"/>
                <a:sym typeface="Comfortaa"/>
              </a:rPr>
              <a:t> core</a:t>
            </a:r>
            <a:endParaRPr b="1" sz="2000">
              <a:solidFill>
                <a:srgbClr val="4A86E8"/>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17" name="Google Shape;117;p20"/>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18" name="Google Shape;118;p20"/>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Threads</a:t>
            </a:r>
            <a:endParaRPr b="1">
              <a:solidFill>
                <a:schemeClr val="lt1"/>
              </a:solidFill>
              <a:latin typeface="Comfortaa"/>
              <a:ea typeface="Comfortaa"/>
              <a:cs typeface="Comfortaa"/>
              <a:sym typeface="Comfortaa"/>
            </a:endParaRPr>
          </a:p>
        </p:txBody>
      </p:sp>
      <p:sp>
        <p:nvSpPr>
          <p:cNvPr id="119" name="Google Shape;119;p20"/>
          <p:cNvSpPr txBox="1"/>
          <p:nvPr>
            <p:ph type="title"/>
          </p:nvPr>
        </p:nvSpPr>
        <p:spPr>
          <a:xfrm>
            <a:off x="694794" y="6390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In CUDA, </a:t>
            </a:r>
            <a:r>
              <a:rPr b="1" lang="it" sz="2000">
                <a:solidFill>
                  <a:srgbClr val="93C47D"/>
                </a:solidFill>
                <a:latin typeface="Comfortaa"/>
                <a:ea typeface="Comfortaa"/>
                <a:cs typeface="Comfortaa"/>
                <a:sym typeface="Comfortaa"/>
              </a:rPr>
              <a:t>a logic thread</a:t>
            </a:r>
            <a:r>
              <a:rPr b="1" lang="it" sz="2000">
                <a:solidFill>
                  <a:schemeClr val="lt1"/>
                </a:solidFill>
                <a:latin typeface="Comfortaa"/>
                <a:ea typeface="Comfortaa"/>
                <a:cs typeface="Comfortaa"/>
                <a:sym typeface="Comfortaa"/>
              </a:rPr>
              <a:t> = </a:t>
            </a:r>
            <a:r>
              <a:rPr b="1" lang="it" sz="2000">
                <a:solidFill>
                  <a:srgbClr val="4A86E8"/>
                </a:solidFill>
                <a:latin typeface="Comfortaa"/>
                <a:ea typeface="Comfortaa"/>
                <a:cs typeface="Comfortaa"/>
                <a:sym typeface="Comfortaa"/>
              </a:rPr>
              <a:t>a physical core</a:t>
            </a:r>
            <a:endParaRPr b="1" sz="2000">
              <a:solidFill>
                <a:srgbClr val="4A86E8"/>
              </a:solidFill>
              <a:latin typeface="Comfortaa"/>
              <a:ea typeface="Comfortaa"/>
              <a:cs typeface="Comfortaa"/>
              <a:sym typeface="Comfortaa"/>
            </a:endParaRPr>
          </a:p>
        </p:txBody>
      </p:sp>
      <p:sp>
        <p:nvSpPr>
          <p:cNvPr id="120" name="Google Shape;120;p20"/>
          <p:cNvSpPr txBox="1"/>
          <p:nvPr>
            <p:ph type="title"/>
          </p:nvPr>
        </p:nvSpPr>
        <p:spPr>
          <a:xfrm>
            <a:off x="695844" y="12716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You can picture a thread as the smallest unit being executed at a time</a:t>
            </a:r>
            <a:endParaRPr b="1" sz="2000">
              <a:solidFill>
                <a:srgbClr val="4A86E8"/>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26" name="Google Shape;126;p21"/>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27" name="Google Shape;127;p21"/>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Threads</a:t>
            </a:r>
            <a:endParaRPr b="1">
              <a:solidFill>
                <a:schemeClr val="lt1"/>
              </a:solidFill>
              <a:latin typeface="Comfortaa"/>
              <a:ea typeface="Comfortaa"/>
              <a:cs typeface="Comfortaa"/>
              <a:sym typeface="Comfortaa"/>
            </a:endParaRPr>
          </a:p>
        </p:txBody>
      </p:sp>
      <p:sp>
        <p:nvSpPr>
          <p:cNvPr id="128" name="Google Shape;128;p21"/>
          <p:cNvSpPr txBox="1"/>
          <p:nvPr>
            <p:ph type="title"/>
          </p:nvPr>
        </p:nvSpPr>
        <p:spPr>
          <a:xfrm>
            <a:off x="694794" y="6390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In CUDA, </a:t>
            </a:r>
            <a:r>
              <a:rPr b="1" lang="it" sz="2000">
                <a:solidFill>
                  <a:srgbClr val="93C47D"/>
                </a:solidFill>
                <a:latin typeface="Comfortaa"/>
                <a:ea typeface="Comfortaa"/>
                <a:cs typeface="Comfortaa"/>
                <a:sym typeface="Comfortaa"/>
              </a:rPr>
              <a:t>a logic thread</a:t>
            </a:r>
            <a:r>
              <a:rPr b="1" lang="it" sz="2000">
                <a:solidFill>
                  <a:schemeClr val="lt1"/>
                </a:solidFill>
                <a:latin typeface="Comfortaa"/>
                <a:ea typeface="Comfortaa"/>
                <a:cs typeface="Comfortaa"/>
                <a:sym typeface="Comfortaa"/>
              </a:rPr>
              <a:t> = </a:t>
            </a:r>
            <a:r>
              <a:rPr b="1" lang="it" sz="2000">
                <a:solidFill>
                  <a:srgbClr val="4A86E8"/>
                </a:solidFill>
                <a:latin typeface="Comfortaa"/>
                <a:ea typeface="Comfortaa"/>
                <a:cs typeface="Comfortaa"/>
                <a:sym typeface="Comfortaa"/>
              </a:rPr>
              <a:t>a physical core</a:t>
            </a:r>
            <a:endParaRPr b="1" sz="2000">
              <a:solidFill>
                <a:srgbClr val="4A86E8"/>
              </a:solidFill>
              <a:latin typeface="Comfortaa"/>
              <a:ea typeface="Comfortaa"/>
              <a:cs typeface="Comfortaa"/>
              <a:sym typeface="Comfortaa"/>
            </a:endParaRPr>
          </a:p>
        </p:txBody>
      </p:sp>
      <p:sp>
        <p:nvSpPr>
          <p:cNvPr id="129" name="Google Shape;129;p21"/>
          <p:cNvSpPr txBox="1"/>
          <p:nvPr>
            <p:ph type="title"/>
          </p:nvPr>
        </p:nvSpPr>
        <p:spPr>
          <a:xfrm>
            <a:off x="695844" y="12716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You can picture a thread as the smallest unit being executed at a time</a:t>
            </a:r>
            <a:endParaRPr b="1" sz="2000">
              <a:solidFill>
                <a:srgbClr val="4A86E8"/>
              </a:solidFill>
              <a:latin typeface="Comfortaa"/>
              <a:ea typeface="Comfortaa"/>
              <a:cs typeface="Comfortaa"/>
              <a:sym typeface="Comfortaa"/>
            </a:endParaRPr>
          </a:p>
        </p:txBody>
      </p:sp>
      <p:sp>
        <p:nvSpPr>
          <p:cNvPr id="130" name="Google Shape;130;p21"/>
          <p:cNvSpPr txBox="1"/>
          <p:nvPr>
            <p:ph type="title"/>
          </p:nvPr>
        </p:nvSpPr>
        <p:spPr>
          <a:xfrm>
            <a:off x="694794" y="22056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We have a </a:t>
            </a:r>
            <a:r>
              <a:rPr b="1" lang="it" sz="2000">
                <a:solidFill>
                  <a:schemeClr val="accent1"/>
                </a:solidFill>
                <a:latin typeface="Comfortaa"/>
                <a:ea typeface="Comfortaa"/>
                <a:cs typeface="Comfortaa"/>
                <a:sym typeface="Comfortaa"/>
              </a:rPr>
              <a:t>huge number of threads/cores</a:t>
            </a:r>
            <a:r>
              <a:rPr b="1" lang="it" sz="2000">
                <a:solidFill>
                  <a:schemeClr val="lt1"/>
                </a:solidFill>
                <a:latin typeface="Comfortaa"/>
                <a:ea typeface="Comfortaa"/>
                <a:cs typeface="Comfortaa"/>
                <a:sym typeface="Comfortaa"/>
              </a:rPr>
              <a:t> and thus execution </a:t>
            </a:r>
            <a:r>
              <a:rPr b="1" lang="it" sz="2000">
                <a:solidFill>
                  <a:schemeClr val="accent4"/>
                </a:solidFill>
                <a:latin typeface="Comfortaa"/>
                <a:ea typeface="Comfortaa"/>
                <a:cs typeface="Comfortaa"/>
                <a:sym typeface="Comfortaa"/>
              </a:rPr>
              <a:t>needs to group them</a:t>
            </a:r>
            <a:r>
              <a:rPr b="1" lang="it" sz="2000">
                <a:solidFill>
                  <a:schemeClr val="lt1"/>
                </a:solidFill>
                <a:latin typeface="Comfortaa"/>
                <a:ea typeface="Comfortaa"/>
                <a:cs typeface="Comfortaa"/>
                <a:sym typeface="Comfortaa"/>
              </a:rPr>
              <a:t> under a logical structure </a:t>
            </a:r>
            <a:endParaRPr b="1" sz="2000">
              <a:solidFill>
                <a:srgbClr val="4A86E8"/>
              </a:solidFill>
              <a:latin typeface="Comfortaa"/>
              <a:ea typeface="Comfortaa"/>
              <a:cs typeface="Comfortaa"/>
              <a:sym typeface="Comfortaa"/>
            </a:endParaRPr>
          </a:p>
        </p:txBody>
      </p:sp>
      <p:sp>
        <p:nvSpPr>
          <p:cNvPr id="131" name="Google Shape;131;p21"/>
          <p:cNvSpPr txBox="1"/>
          <p:nvPr>
            <p:ph type="title"/>
          </p:nvPr>
        </p:nvSpPr>
        <p:spPr>
          <a:xfrm>
            <a:off x="694794" y="332560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This ensure the parallelism of execution up to a certain point, thus this leads us towards…</a:t>
            </a:r>
            <a:endParaRPr b="1" sz="2000">
              <a:solidFill>
                <a:srgbClr val="4A86E8"/>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Immagine che contiene simbolo, emblema, logo, Elementi grafici&#10;&#10;Descrizione generata automaticamente" id="137" name="Google Shape;137;p22"/>
          <p:cNvPicPr preferRelativeResize="0"/>
          <p:nvPr/>
        </p:nvPicPr>
        <p:blipFill rotWithShape="1">
          <a:blip r:embed="rId3">
            <a:alphaModFix amt="72000"/>
          </a:blip>
          <a:srcRect b="0" l="0" r="0" t="0"/>
          <a:stretch/>
        </p:blipFill>
        <p:spPr>
          <a:xfrm>
            <a:off x="8116394" y="3930186"/>
            <a:ext cx="902623" cy="1110920"/>
          </a:xfrm>
          <a:prstGeom prst="rect">
            <a:avLst/>
          </a:prstGeom>
          <a:noFill/>
          <a:ln>
            <a:noFill/>
          </a:ln>
        </p:spPr>
      </p:pic>
      <p:sp>
        <p:nvSpPr>
          <p:cNvPr id="138" name="Google Shape;138;p22"/>
          <p:cNvSpPr txBox="1"/>
          <p:nvPr>
            <p:ph type="title"/>
          </p:nvPr>
        </p:nvSpPr>
        <p:spPr>
          <a:xfrm>
            <a:off x="628650" y="0"/>
            <a:ext cx="7886700" cy="676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it">
                <a:solidFill>
                  <a:schemeClr val="lt1"/>
                </a:solidFill>
                <a:latin typeface="Comfortaa"/>
                <a:ea typeface="Comfortaa"/>
                <a:cs typeface="Comfortaa"/>
                <a:sym typeface="Comfortaa"/>
              </a:rPr>
              <a:t>Blocks</a:t>
            </a:r>
            <a:endParaRPr b="1">
              <a:solidFill>
                <a:schemeClr val="lt1"/>
              </a:solidFill>
              <a:latin typeface="Comfortaa"/>
              <a:ea typeface="Comfortaa"/>
              <a:cs typeface="Comfortaa"/>
              <a:sym typeface="Comfortaa"/>
            </a:endParaRPr>
          </a:p>
        </p:txBody>
      </p:sp>
      <p:sp>
        <p:nvSpPr>
          <p:cNvPr id="139" name="Google Shape;139;p22"/>
          <p:cNvSpPr txBox="1"/>
          <p:nvPr>
            <p:ph type="title"/>
          </p:nvPr>
        </p:nvSpPr>
        <p:spPr>
          <a:xfrm>
            <a:off x="694794" y="639050"/>
            <a:ext cx="7752300" cy="994200"/>
          </a:xfrm>
          <a:prstGeom prst="rect">
            <a:avLst/>
          </a:prstGeom>
          <a:noFill/>
          <a:ln>
            <a:noFill/>
          </a:ln>
        </p:spPr>
        <p:txBody>
          <a:bodyPr anchorCtr="0" anchor="ctr" bIns="34275" lIns="68575" spcFirstLastPara="1" rIns="68575" wrap="square" tIns="34275">
            <a:normAutofit/>
          </a:bodyPr>
          <a:lstStyle/>
          <a:p>
            <a:pPr indent="0" lvl="0" marL="457200" rtl="0" algn="ctr">
              <a:lnSpc>
                <a:spcPct val="90000"/>
              </a:lnSpc>
              <a:spcBef>
                <a:spcPts val="0"/>
              </a:spcBef>
              <a:spcAft>
                <a:spcPts val="0"/>
              </a:spcAft>
              <a:buNone/>
            </a:pPr>
            <a:r>
              <a:rPr b="1" lang="it" sz="2000">
                <a:solidFill>
                  <a:schemeClr val="lt1"/>
                </a:solidFill>
                <a:latin typeface="Comfortaa"/>
                <a:ea typeface="Comfortaa"/>
                <a:cs typeface="Comfortaa"/>
                <a:sym typeface="Comfortaa"/>
              </a:rPr>
              <a:t>A block is a logical (and </a:t>
            </a:r>
            <a:r>
              <a:rPr b="1" lang="it" sz="2000">
                <a:solidFill>
                  <a:schemeClr val="lt1"/>
                </a:solidFill>
                <a:latin typeface="Comfortaa"/>
                <a:ea typeface="Comfortaa"/>
                <a:cs typeface="Comfortaa"/>
                <a:sym typeface="Comfortaa"/>
              </a:rPr>
              <a:t>physical</a:t>
            </a:r>
            <a:r>
              <a:rPr b="1" lang="it" sz="2000">
                <a:solidFill>
                  <a:schemeClr val="lt1"/>
                </a:solidFill>
                <a:latin typeface="Comfortaa"/>
                <a:ea typeface="Comfortaa"/>
                <a:cs typeface="Comfortaa"/>
                <a:sym typeface="Comfortaa"/>
              </a:rPr>
              <a:t>) </a:t>
            </a:r>
            <a:r>
              <a:rPr b="1" lang="it" sz="2000">
                <a:solidFill>
                  <a:srgbClr val="B6D7A8"/>
                </a:solidFill>
                <a:latin typeface="Comfortaa"/>
                <a:ea typeface="Comfortaa"/>
                <a:cs typeface="Comfortaa"/>
                <a:sym typeface="Comfortaa"/>
              </a:rPr>
              <a:t>group of threads</a:t>
            </a:r>
            <a:endParaRPr b="1" sz="2000">
              <a:solidFill>
                <a:srgbClr val="B6D7A8"/>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