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44551600" cy="31496000"/>
  <p:notesSz cx="6858000" cy="9144000"/>
  <p:defaultTextStyle>
    <a:lvl1pPr algn="ctr" defTabSz="584200">
      <a:defRPr sz="11400">
        <a:latin typeface="+mn-lt"/>
        <a:ea typeface="+mn-ea"/>
        <a:cs typeface="+mn-cs"/>
        <a:sym typeface="Helvetica Light"/>
      </a:defRPr>
    </a:lvl1pPr>
    <a:lvl2pPr indent="228600" algn="ctr" defTabSz="584200">
      <a:defRPr sz="11400">
        <a:latin typeface="+mn-lt"/>
        <a:ea typeface="+mn-ea"/>
        <a:cs typeface="+mn-cs"/>
        <a:sym typeface="Helvetica Light"/>
      </a:defRPr>
    </a:lvl2pPr>
    <a:lvl3pPr indent="457200" algn="ctr" defTabSz="584200">
      <a:defRPr sz="11400">
        <a:latin typeface="+mn-lt"/>
        <a:ea typeface="+mn-ea"/>
        <a:cs typeface="+mn-cs"/>
        <a:sym typeface="Helvetica Light"/>
      </a:defRPr>
    </a:lvl3pPr>
    <a:lvl4pPr indent="685800" algn="ctr" defTabSz="584200">
      <a:defRPr sz="11400">
        <a:latin typeface="+mn-lt"/>
        <a:ea typeface="+mn-ea"/>
        <a:cs typeface="+mn-cs"/>
        <a:sym typeface="Helvetica Light"/>
      </a:defRPr>
    </a:lvl4pPr>
    <a:lvl5pPr indent="914400" algn="ctr" defTabSz="584200">
      <a:defRPr sz="11400">
        <a:latin typeface="+mn-lt"/>
        <a:ea typeface="+mn-ea"/>
        <a:cs typeface="+mn-cs"/>
        <a:sym typeface="Helvetica Light"/>
      </a:defRPr>
    </a:lvl5pPr>
    <a:lvl6pPr indent="1143000" algn="ctr" defTabSz="584200">
      <a:defRPr sz="11400">
        <a:latin typeface="+mn-lt"/>
        <a:ea typeface="+mn-ea"/>
        <a:cs typeface="+mn-cs"/>
        <a:sym typeface="Helvetica Light"/>
      </a:defRPr>
    </a:lvl6pPr>
    <a:lvl7pPr indent="1371600" algn="ctr" defTabSz="584200">
      <a:defRPr sz="11400">
        <a:latin typeface="+mn-lt"/>
        <a:ea typeface="+mn-ea"/>
        <a:cs typeface="+mn-cs"/>
        <a:sym typeface="Helvetica Light"/>
      </a:defRPr>
    </a:lvl7pPr>
    <a:lvl8pPr indent="1600200" algn="ctr" defTabSz="584200">
      <a:defRPr sz="11400">
        <a:latin typeface="+mn-lt"/>
        <a:ea typeface="+mn-ea"/>
        <a:cs typeface="+mn-cs"/>
        <a:sym typeface="Helvetica Light"/>
      </a:defRPr>
    </a:lvl8pPr>
    <a:lvl9pPr indent="1828800" algn="ctr" defTabSz="584200">
      <a:defRPr sz="114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3317104" y="10203176"/>
            <a:ext cx="17917392" cy="5653547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5600"/>
              <a:t>Текст заголовка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3317104" y="16008932"/>
            <a:ext cx="17917392" cy="19352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0200"/>
            </a:lvl1pPr>
            <a:lvl2pPr marL="0" indent="228600" algn="ctr">
              <a:spcBef>
                <a:spcPts val="0"/>
              </a:spcBef>
              <a:buSzTx/>
              <a:buNone/>
              <a:defRPr sz="10200"/>
            </a:lvl2pPr>
            <a:lvl3pPr marL="0" indent="457200" algn="ctr">
              <a:spcBef>
                <a:spcPts val="0"/>
              </a:spcBef>
              <a:buSzTx/>
              <a:buNone/>
              <a:defRPr sz="10200"/>
            </a:lvl3pPr>
            <a:lvl4pPr marL="0" indent="685800" algn="ctr">
              <a:spcBef>
                <a:spcPts val="0"/>
              </a:spcBef>
              <a:buSzTx/>
              <a:buNone/>
              <a:defRPr sz="10200"/>
            </a:lvl4pPr>
            <a:lvl5pPr marL="0" indent="914400" algn="ctr">
              <a:spcBef>
                <a:spcPts val="0"/>
              </a:spcBef>
              <a:buSzTx/>
              <a:buNone/>
              <a:defRPr sz="10200"/>
            </a:lvl5pPr>
          </a:lstStyle>
          <a:p>
            <a:pPr lvl="0">
              <a:defRPr sz="1800"/>
            </a:pPr>
            <a:r>
              <a:rPr sz="10200"/>
              <a:t>Уровень текста 1</a:t>
            </a:r>
            <a:endParaRPr sz="10200"/>
          </a:p>
          <a:p>
            <a:pPr lvl="1">
              <a:defRPr sz="1800"/>
            </a:pPr>
            <a:r>
              <a:rPr sz="10200"/>
              <a:t>Уровень текста 2</a:t>
            </a:r>
            <a:endParaRPr sz="10200"/>
          </a:p>
          <a:p>
            <a:pPr lvl="2">
              <a:defRPr sz="1800"/>
            </a:pPr>
            <a:r>
              <a:rPr sz="10200"/>
              <a:t>Уровень текста 3</a:t>
            </a:r>
            <a:endParaRPr sz="10200"/>
          </a:p>
          <a:p>
            <a:pPr lvl="3">
              <a:defRPr sz="1800"/>
            </a:pPr>
            <a:r>
              <a:rPr sz="10200"/>
              <a:t>Уровень текста 4</a:t>
            </a:r>
            <a:endParaRPr sz="10200"/>
          </a:p>
          <a:p>
            <a:pPr lvl="4">
              <a:defRPr sz="1800"/>
            </a:pPr>
            <a:r>
              <a:rPr sz="102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Кавыч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3317104" y="18900939"/>
            <a:ext cx="17917392" cy="243537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5600"/>
              <a:t>Текст заголовка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3317104" y="21423290"/>
            <a:ext cx="17917392" cy="19352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0200"/>
            </a:lvl1pPr>
            <a:lvl2pPr marL="0" indent="228600" algn="ctr">
              <a:spcBef>
                <a:spcPts val="0"/>
              </a:spcBef>
              <a:buSzTx/>
              <a:buNone/>
              <a:defRPr sz="10200"/>
            </a:lvl2pPr>
            <a:lvl3pPr marL="0" indent="457200" algn="ctr">
              <a:spcBef>
                <a:spcPts val="0"/>
              </a:spcBef>
              <a:buSzTx/>
              <a:buNone/>
              <a:defRPr sz="10200"/>
            </a:lvl3pPr>
            <a:lvl4pPr marL="0" indent="685800" algn="ctr">
              <a:spcBef>
                <a:spcPts val="0"/>
              </a:spcBef>
              <a:buSzTx/>
              <a:buNone/>
              <a:defRPr sz="10200"/>
            </a:lvl4pPr>
            <a:lvl5pPr marL="0" indent="914400" algn="ctr">
              <a:spcBef>
                <a:spcPts val="0"/>
              </a:spcBef>
              <a:buSzTx/>
              <a:buNone/>
              <a:defRPr sz="10200"/>
            </a:lvl5pPr>
          </a:lstStyle>
          <a:p>
            <a:pPr lvl="0">
              <a:defRPr sz="1800"/>
            </a:pPr>
            <a:r>
              <a:rPr sz="10200"/>
              <a:t>Уровень текста 1</a:t>
            </a:r>
            <a:endParaRPr sz="10200"/>
          </a:p>
          <a:p>
            <a:pPr lvl="1">
              <a:defRPr sz="1800"/>
            </a:pPr>
            <a:r>
              <a:rPr sz="10200"/>
              <a:t>Уровень текста 2</a:t>
            </a:r>
            <a:endParaRPr sz="10200"/>
          </a:p>
          <a:p>
            <a:pPr lvl="2">
              <a:defRPr sz="1800"/>
            </a:pPr>
            <a:r>
              <a:rPr sz="10200"/>
              <a:t>Уровень текста 3</a:t>
            </a:r>
            <a:endParaRPr sz="10200"/>
          </a:p>
          <a:p>
            <a:pPr lvl="3">
              <a:defRPr sz="1800"/>
            </a:pPr>
            <a:r>
              <a:rPr sz="10200"/>
              <a:t>Уровень текста 4</a:t>
            </a:r>
            <a:endParaRPr sz="10200"/>
          </a:p>
          <a:p>
            <a:pPr lvl="4">
              <a:defRPr sz="1800"/>
            </a:pPr>
            <a:r>
              <a:rPr sz="102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3317104" y="12921226"/>
            <a:ext cx="17917392" cy="565354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600"/>
              <a:t>Текст заголовка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2773494" y="8485368"/>
            <a:ext cx="9132652" cy="6827744"/>
          </a:xfrm>
          <a:prstGeom prst="rect">
            <a:avLst/>
          </a:prstGeom>
        </p:spPr>
        <p:txBody>
          <a:bodyPr anchor="b"/>
          <a:lstStyle>
            <a:lvl1pPr>
              <a:defRPr sz="19200"/>
            </a:lvl1pPr>
          </a:lstStyle>
          <a:p>
            <a:pPr lvl="0">
              <a:defRPr sz="1800"/>
            </a:pPr>
            <a:r>
              <a:rPr sz="19200"/>
              <a:t>Текст заголовка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2773494" y="15552300"/>
            <a:ext cx="9132652" cy="702344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0200"/>
            </a:lvl1pPr>
            <a:lvl2pPr marL="0" indent="228600" algn="ctr">
              <a:spcBef>
                <a:spcPts val="0"/>
              </a:spcBef>
              <a:buSzTx/>
              <a:buNone/>
              <a:defRPr sz="10200"/>
            </a:lvl2pPr>
            <a:lvl3pPr marL="0" indent="457200" algn="ctr">
              <a:spcBef>
                <a:spcPts val="0"/>
              </a:spcBef>
              <a:buSzTx/>
              <a:buNone/>
              <a:defRPr sz="10200"/>
            </a:lvl3pPr>
            <a:lvl4pPr marL="0" indent="685800" algn="ctr">
              <a:spcBef>
                <a:spcPts val="0"/>
              </a:spcBef>
              <a:buSzTx/>
              <a:buNone/>
              <a:defRPr sz="10200"/>
            </a:lvl4pPr>
            <a:lvl5pPr marL="0" indent="914400" algn="ctr">
              <a:spcBef>
                <a:spcPts val="0"/>
              </a:spcBef>
              <a:buSzTx/>
              <a:buNone/>
              <a:defRPr sz="10200"/>
            </a:lvl5pPr>
          </a:lstStyle>
          <a:p>
            <a:pPr lvl="0">
              <a:defRPr sz="1800"/>
            </a:pPr>
            <a:r>
              <a:rPr sz="10200"/>
              <a:t>Уровень текста 1</a:t>
            </a:r>
            <a:endParaRPr sz="10200"/>
          </a:p>
          <a:p>
            <a:pPr lvl="1">
              <a:defRPr sz="1800"/>
            </a:pPr>
            <a:r>
              <a:rPr sz="10200"/>
              <a:t>Уровень текста 2</a:t>
            </a:r>
            <a:endParaRPr sz="10200"/>
          </a:p>
          <a:p>
            <a:pPr lvl="2">
              <a:defRPr sz="1800"/>
            </a:pPr>
            <a:r>
              <a:rPr sz="10200"/>
              <a:t>Уровень текста 3</a:t>
            </a:r>
            <a:endParaRPr sz="10200"/>
          </a:p>
          <a:p>
            <a:pPr lvl="3">
              <a:defRPr sz="1800"/>
            </a:pPr>
            <a:r>
              <a:rPr sz="10200"/>
              <a:t>Уровень текста 4</a:t>
            </a:r>
            <a:endParaRPr sz="10200"/>
          </a:p>
          <a:p>
            <a:pPr lvl="4">
              <a:defRPr sz="1800"/>
            </a:pPr>
            <a:r>
              <a:rPr sz="102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600"/>
              <a:t>Текст заголовка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600"/>
              <a:t>Текст заголовка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400"/>
              <a:t>Уровень текста 1</a:t>
            </a:r>
            <a:endParaRPr sz="11400"/>
          </a:p>
          <a:p>
            <a:pPr lvl="1">
              <a:defRPr sz="1800"/>
            </a:pPr>
            <a:r>
              <a:rPr sz="11400"/>
              <a:t>Уровень текста 2</a:t>
            </a:r>
            <a:endParaRPr sz="11400"/>
          </a:p>
          <a:p>
            <a:pPr lvl="2">
              <a:defRPr sz="1800"/>
            </a:pPr>
            <a:r>
              <a:rPr sz="11400"/>
              <a:t>Уровень текста 3</a:t>
            </a:r>
            <a:endParaRPr sz="11400"/>
          </a:p>
          <a:p>
            <a:pPr lvl="3">
              <a:defRPr sz="1800"/>
            </a:pPr>
            <a:r>
              <a:rPr sz="11400"/>
              <a:t>Уровень текста 4</a:t>
            </a:r>
            <a:endParaRPr sz="11400"/>
          </a:p>
          <a:p>
            <a:pPr lvl="4">
              <a:defRPr sz="1800"/>
            </a:pPr>
            <a:r>
              <a:rPr sz="114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600"/>
              <a:t>Текст заголовка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73494" y="11855751"/>
            <a:ext cx="9132652" cy="10763482"/>
          </a:xfrm>
          <a:prstGeom prst="rect">
            <a:avLst/>
          </a:prstGeom>
        </p:spPr>
        <p:txBody>
          <a:bodyPr/>
          <a:lstStyle>
            <a:lvl1pPr marL="1077685" indent="-1077685">
              <a:spcBef>
                <a:spcPts val="3200"/>
              </a:spcBef>
              <a:defRPr sz="8800"/>
            </a:lvl1pPr>
            <a:lvl2pPr marL="1420585" indent="-1077685">
              <a:spcBef>
                <a:spcPts val="3200"/>
              </a:spcBef>
              <a:defRPr sz="8800"/>
            </a:lvl2pPr>
            <a:lvl3pPr marL="1763485" indent="-1077685">
              <a:spcBef>
                <a:spcPts val="3200"/>
              </a:spcBef>
              <a:defRPr sz="8800"/>
            </a:lvl3pPr>
            <a:lvl4pPr marL="2106385" indent="-1077685">
              <a:spcBef>
                <a:spcPts val="3200"/>
              </a:spcBef>
              <a:defRPr sz="8800"/>
            </a:lvl4pPr>
            <a:lvl5pPr marL="2449285" indent="-1077685">
              <a:spcBef>
                <a:spcPts val="3200"/>
              </a:spcBef>
              <a:defRPr sz="8800"/>
            </a:lvl5pPr>
          </a:lstStyle>
          <a:p>
            <a:pPr lvl="0">
              <a:defRPr sz="1800"/>
            </a:pPr>
            <a:r>
              <a:rPr sz="8800"/>
              <a:t>Уровень текста 1</a:t>
            </a:r>
            <a:endParaRPr sz="8800"/>
          </a:p>
          <a:p>
            <a:pPr lvl="1">
              <a:defRPr sz="1800"/>
            </a:pPr>
            <a:r>
              <a:rPr sz="8800"/>
              <a:t>Уровень текста 2</a:t>
            </a:r>
            <a:endParaRPr sz="8800"/>
          </a:p>
          <a:p>
            <a:pPr lvl="2">
              <a:defRPr sz="1800"/>
            </a:pPr>
            <a:r>
              <a:rPr sz="8800"/>
              <a:t>Уровень текста 3</a:t>
            </a:r>
            <a:endParaRPr sz="8800"/>
          </a:p>
          <a:p>
            <a:pPr lvl="3">
              <a:defRPr sz="1800"/>
            </a:pPr>
            <a:r>
              <a:rPr sz="8800"/>
              <a:t>Уровень текста 4</a:t>
            </a:r>
            <a:endParaRPr sz="8800"/>
          </a:p>
          <a:p>
            <a:pPr lvl="4">
              <a:defRPr sz="1800"/>
            </a:pPr>
            <a:r>
              <a:rPr sz="8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73494" y="9572588"/>
            <a:ext cx="19004612" cy="1235082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400"/>
              <a:t>Уровень текста 1</a:t>
            </a:r>
            <a:endParaRPr sz="11400"/>
          </a:p>
          <a:p>
            <a:pPr lvl="1">
              <a:defRPr sz="1800"/>
            </a:pPr>
            <a:r>
              <a:rPr sz="11400"/>
              <a:t>Уровень текста 2</a:t>
            </a:r>
            <a:endParaRPr sz="11400"/>
          </a:p>
          <a:p>
            <a:pPr lvl="2">
              <a:defRPr sz="1800"/>
            </a:pPr>
            <a:r>
              <a:rPr sz="11400"/>
              <a:t>Уровень текста 3</a:t>
            </a:r>
            <a:endParaRPr sz="11400"/>
          </a:p>
          <a:p>
            <a:pPr lvl="3">
              <a:defRPr sz="1800"/>
            </a:pPr>
            <a:r>
              <a:rPr sz="11400"/>
              <a:t>Уровень текста 4</a:t>
            </a:r>
            <a:endParaRPr sz="11400"/>
          </a:p>
          <a:p>
            <a:pPr lvl="4">
              <a:defRPr sz="1800"/>
            </a:pPr>
            <a:r>
              <a:rPr sz="114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73494" y="8159201"/>
            <a:ext cx="19004612" cy="369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25600"/>
              <a:t>Текст заголовка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73494" y="11855751"/>
            <a:ext cx="19004612" cy="10763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11400"/>
              <a:t>Уровень текста 1</a:t>
            </a:r>
            <a:endParaRPr sz="11400"/>
          </a:p>
          <a:p>
            <a:pPr lvl="1">
              <a:defRPr sz="1800"/>
            </a:pPr>
            <a:r>
              <a:rPr sz="11400"/>
              <a:t>Уровень текста 2</a:t>
            </a:r>
            <a:endParaRPr sz="11400"/>
          </a:p>
          <a:p>
            <a:pPr lvl="2">
              <a:defRPr sz="1800"/>
            </a:pPr>
            <a:r>
              <a:rPr sz="11400"/>
              <a:t>Уровень текста 3</a:t>
            </a:r>
            <a:endParaRPr sz="11400"/>
          </a:p>
          <a:p>
            <a:pPr lvl="3">
              <a:defRPr sz="1800"/>
            </a:pPr>
            <a:r>
              <a:rPr sz="11400"/>
              <a:t>Уровень текста 4</a:t>
            </a:r>
            <a:endParaRPr sz="11400"/>
          </a:p>
          <a:p>
            <a:pPr lvl="4">
              <a:defRPr sz="1800"/>
            </a:pPr>
            <a:r>
              <a:rPr sz="11400"/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256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56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56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56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56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56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56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56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5600">
          <a:latin typeface="+mn-lt"/>
          <a:ea typeface="+mn-ea"/>
          <a:cs typeface="+mn-cs"/>
          <a:sym typeface="Helvetica Light"/>
        </a:defRPr>
      </a:lvl9pPr>
    </p:titleStyle>
    <p:bodyStyle>
      <a:lvl1pPr marL="14075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1pPr>
      <a:lvl2pPr marL="18520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2pPr>
      <a:lvl3pPr marL="22965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3pPr>
      <a:lvl4pPr marL="27410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4pPr>
      <a:lvl5pPr marL="31855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5pPr>
      <a:lvl6pPr marL="36300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6pPr>
      <a:lvl7pPr marL="40745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7pPr>
      <a:lvl8pPr marL="45190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8pPr>
      <a:lvl9pPr marL="49635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ms2-no-weights.png"/>
          <p:cNvPicPr/>
          <p:nvPr/>
        </p:nvPicPr>
        <p:blipFill>
          <a:blip r:embed="rId2">
            <a:extLst/>
          </a:blip>
          <a:srcRect l="0" t="23441" r="0" b="23441"/>
          <a:stretch>
            <a:fillRect/>
          </a:stretch>
        </p:blipFill>
        <p:spPr>
          <a:xfrm>
            <a:off x="282892" y="20345744"/>
            <a:ext cx="16529822" cy="8780069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/>
        </p:nvSpPr>
        <p:spPr>
          <a:xfrm>
            <a:off x="4845143" y="865522"/>
            <a:ext cx="5951618" cy="63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b="1" sz="2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b="0" sz="1800"/>
            </a:pPr>
            <a:r>
              <a:rPr b="1" sz="2600"/>
              <a:t>Backlog work on planned sprint goals</a:t>
            </a:r>
          </a:p>
        </p:txBody>
      </p:sp>
      <p:sp>
        <p:nvSpPr>
          <p:cNvPr id="34" name="Shape 34"/>
          <p:cNvSpPr/>
          <p:nvPr/>
        </p:nvSpPr>
        <p:spPr>
          <a:xfrm>
            <a:off x="34825627" y="865522"/>
            <a:ext cx="5562642" cy="63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b="1" sz="2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b="0" sz="1800"/>
            </a:pPr>
            <a:r>
              <a:rPr b="1" sz="2600"/>
              <a:t>Unexpected change or interruption</a:t>
            </a:r>
          </a:p>
        </p:txBody>
      </p:sp>
      <p:sp>
        <p:nvSpPr>
          <p:cNvPr id="35" name="Shape 35"/>
          <p:cNvSpPr/>
          <p:nvPr/>
        </p:nvSpPr>
        <p:spPr>
          <a:xfrm>
            <a:off x="13670476" y="865522"/>
            <a:ext cx="3594980" cy="63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b="1" sz="2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b="0" sz="1800"/>
            </a:pPr>
            <a:r>
              <a:rPr b="1" sz="2600"/>
              <a:t>Decision Coordination</a:t>
            </a:r>
          </a:p>
        </p:txBody>
      </p:sp>
      <p:sp>
        <p:nvSpPr>
          <p:cNvPr id="36" name="Shape 36"/>
          <p:cNvSpPr/>
          <p:nvPr/>
        </p:nvSpPr>
        <p:spPr>
          <a:xfrm>
            <a:off x="20172963" y="865522"/>
            <a:ext cx="5140978" cy="63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b="1" sz="2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b="0" sz="1800"/>
            </a:pPr>
            <a:r>
              <a:rPr b="1" sz="2600"/>
              <a:t>Exchange of missing knowledge</a:t>
            </a:r>
          </a:p>
        </p:txBody>
      </p:sp>
      <p:sp>
        <p:nvSpPr>
          <p:cNvPr id="37" name="Shape 37"/>
          <p:cNvSpPr/>
          <p:nvPr/>
        </p:nvSpPr>
        <p:spPr>
          <a:xfrm>
            <a:off x="27531472" y="865522"/>
            <a:ext cx="5374428" cy="63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b="1" sz="2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b="0" sz="1800"/>
            </a:pPr>
            <a:r>
              <a:rPr b="1" sz="2600"/>
              <a:t>Resolving technical dependencies</a:t>
            </a:r>
          </a:p>
        </p:txBody>
      </p:sp>
      <p:sp>
        <p:nvSpPr>
          <p:cNvPr id="38" name="Shape 38"/>
          <p:cNvSpPr/>
          <p:nvPr/>
        </p:nvSpPr>
        <p:spPr>
          <a:xfrm rot="16200000">
            <a:off x="-9136" y="5029256"/>
            <a:ext cx="5658493" cy="554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977" tIns="86977" rIns="86977" bIns="86977" anchor="ctr">
            <a:spAutoFit/>
          </a:bodyPr>
          <a:lstStyle>
            <a:lvl1pPr>
              <a:defRPr b="1" sz="2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b="0" sz="1800"/>
            </a:pPr>
            <a:r>
              <a:rPr b="1" sz="2200"/>
              <a:t>XFT - 1</a:t>
            </a:r>
          </a:p>
        </p:txBody>
      </p:sp>
      <p:graphicFrame>
        <p:nvGraphicFramePr>
          <p:cNvPr id="39" name="Table 39"/>
          <p:cNvGraphicFramePr/>
          <p:nvPr/>
        </p:nvGraphicFramePr>
        <p:xfrm>
          <a:off x="30746700" y="20359920"/>
          <a:ext cx="13325391" cy="108706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{2708684C-4D16-4618-839F-0558EEFCDFE6}</a:tableStyleId>
              </a:tblPr>
              <a:tblGrid>
                <a:gridCol w="2200672"/>
                <a:gridCol w="4775200"/>
                <a:gridCol w="2366764"/>
                <a:gridCol w="3978374"/>
              </a:tblGrid>
              <a:tr h="674141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Abbreviation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Role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Abbreviation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Role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XFT-D  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XFT Developer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IT-S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IT Support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XFT-SM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XFT Scrum Master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LM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Line Manager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XFT-PG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XFT Product Guardian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O-XFT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Member of other XFT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63663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OPO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Operative Product Owner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PG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Guardian (other)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932705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DM-SM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Department Manager
(acting Section Manager)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PjM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Manager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PgM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Program Manager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RBS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Radio Base Station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APO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Area Product Owner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Section Manager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defRPr b="0"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Department Manager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SPM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Strategic Product Manager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CA/KM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CA Kanban Master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SrM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Sector Manager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CCB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Change Control Board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Senior Software Expert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925553">
                <a:tc>
                  <a:txBody>
                    <a:bodyPr/>
                    <a:lstStyle/>
                    <a:p>
                      <a:pPr lvl="0" algn="r" defTabSz="914400">
                        <a:defRPr b="0"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CIRV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Continuous Integration &amp; Release Verification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 Verification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defRPr b="0"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Change Management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TC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Coordinator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CPI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Product Information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TM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Management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defRPr b="0"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FPjM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Feature Project Manager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TR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Trouble Reports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defRPr b="0" sz="1800"/>
                      </a:pPr>
                      <a:r>
                        <a:rPr b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FVE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Functional Verification Engineer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40" name="d5-(b)-avgc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8257" y="1625644"/>
            <a:ext cx="6880119" cy="8170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d5-(d)-avgc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78081" y="1619050"/>
            <a:ext cx="6880119" cy="8218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d5-(e)-avgc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308516" y="1650546"/>
            <a:ext cx="6852986" cy="8170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d5-(r)-avgc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711817" y="1646990"/>
            <a:ext cx="6855974" cy="8128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d5-(u)-avgc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4115443" y="1634798"/>
            <a:ext cx="6875770" cy="8187289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3736904" y="7278528"/>
            <a:ext cx="656693" cy="1233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/>
          <a:p>
            <a:pPr lvl="0" algn="r">
              <a:defRPr sz="1800"/>
            </a:pPr>
            <a:br>
              <a:rPr>
                <a:latin typeface="Arial"/>
                <a:ea typeface="Arial"/>
                <a:cs typeface="Arial"/>
                <a:sym typeface="Arial"/>
              </a:rPr>
            </a:br>
            <a:br>
              <a:rPr>
                <a:latin typeface="Arial"/>
                <a:ea typeface="Arial"/>
                <a:cs typeface="Arial"/>
                <a:sym typeface="Arial"/>
              </a:rPr>
            </a:b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PgM</a:t>
            </a:r>
          </a:p>
        </p:txBody>
      </p:sp>
      <p:sp>
        <p:nvSpPr>
          <p:cNvPr id="46" name="Shape 46"/>
          <p:cNvSpPr/>
          <p:nvPr/>
        </p:nvSpPr>
        <p:spPr>
          <a:xfrm>
            <a:off x="3454093" y="2046128"/>
            <a:ext cx="910519" cy="69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XFT-D</a:t>
            </a:r>
          </a:p>
        </p:txBody>
      </p:sp>
      <p:sp>
        <p:nvSpPr>
          <p:cNvPr id="47" name="Shape 47"/>
          <p:cNvSpPr/>
          <p:nvPr/>
        </p:nvSpPr>
        <p:spPr>
          <a:xfrm>
            <a:off x="3301686" y="3214528"/>
            <a:ext cx="1088332" cy="69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XFT-SM</a:t>
            </a:r>
          </a:p>
        </p:txBody>
      </p:sp>
      <p:sp>
        <p:nvSpPr>
          <p:cNvPr id="48" name="Shape 48"/>
          <p:cNvSpPr/>
          <p:nvPr/>
        </p:nvSpPr>
        <p:spPr>
          <a:xfrm>
            <a:off x="3355948" y="4433728"/>
            <a:ext cx="1012206" cy="43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XFT-PG</a:t>
            </a:r>
          </a:p>
        </p:txBody>
      </p:sp>
      <p:sp>
        <p:nvSpPr>
          <p:cNvPr id="49" name="Shape 49"/>
          <p:cNvSpPr/>
          <p:nvPr/>
        </p:nvSpPr>
        <p:spPr>
          <a:xfrm>
            <a:off x="3667073" y="5646392"/>
            <a:ext cx="694755" cy="43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OPO</a:t>
            </a:r>
          </a:p>
        </p:txBody>
      </p:sp>
      <p:sp>
        <p:nvSpPr>
          <p:cNvPr id="50" name="Shape 50"/>
          <p:cNvSpPr/>
          <p:nvPr/>
        </p:nvSpPr>
        <p:spPr>
          <a:xfrm>
            <a:off x="3432940" y="6846355"/>
            <a:ext cx="961195" cy="43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DM-SM</a:t>
            </a:r>
          </a:p>
        </p:txBody>
      </p:sp>
      <p:pic>
        <p:nvPicPr>
          <p:cNvPr id="51" name="picnic-no-weights.pdf"/>
          <p:cNvPicPr/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8162266" y="18066438"/>
            <a:ext cx="10529979" cy="14901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d5-(b)-avgc.pdf"/>
          <p:cNvPicPr/>
          <p:nvPr/>
        </p:nvPicPr>
        <p:blipFill>
          <a:blip r:embed="rId9">
            <a:extLst/>
          </a:blip>
          <a:srcRect l="0" t="348" r="0" b="348"/>
          <a:stretch>
            <a:fillRect/>
          </a:stretch>
        </p:blipFill>
        <p:spPr>
          <a:xfrm>
            <a:off x="4310479" y="10221709"/>
            <a:ext cx="6893947" cy="8187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d5-(d)-avgc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841707" y="10297036"/>
            <a:ext cx="6825867" cy="8091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d5-(e)-avgc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9266755" y="10274536"/>
            <a:ext cx="6816681" cy="8128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d5-(r)-avgc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6695319" y="10286903"/>
            <a:ext cx="6808126" cy="8103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d5-(u)-avgc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4089925" y="10254426"/>
            <a:ext cx="6849169" cy="8187288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3690256" y="15844322"/>
            <a:ext cx="656693" cy="1233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/>
          <a:p>
            <a:pPr lvl="0" algn="r">
              <a:defRPr sz="1800"/>
            </a:pPr>
            <a:br>
              <a:rPr>
                <a:latin typeface="Arial"/>
                <a:ea typeface="Arial"/>
                <a:cs typeface="Arial"/>
                <a:sym typeface="Arial"/>
              </a:rPr>
            </a:br>
            <a:br>
              <a:rPr>
                <a:latin typeface="Arial"/>
                <a:ea typeface="Arial"/>
                <a:cs typeface="Arial"/>
                <a:sym typeface="Arial"/>
              </a:rPr>
            </a:b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PgM</a:t>
            </a:r>
          </a:p>
        </p:txBody>
      </p:sp>
      <p:sp>
        <p:nvSpPr>
          <p:cNvPr id="58" name="Shape 58"/>
          <p:cNvSpPr/>
          <p:nvPr/>
        </p:nvSpPr>
        <p:spPr>
          <a:xfrm>
            <a:off x="3407445" y="10611922"/>
            <a:ext cx="910519" cy="69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XFT-D</a:t>
            </a:r>
          </a:p>
        </p:txBody>
      </p:sp>
      <p:sp>
        <p:nvSpPr>
          <p:cNvPr id="59" name="Shape 59"/>
          <p:cNvSpPr/>
          <p:nvPr/>
        </p:nvSpPr>
        <p:spPr>
          <a:xfrm>
            <a:off x="3255038" y="11805722"/>
            <a:ext cx="1088332" cy="69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XFT-SM</a:t>
            </a:r>
          </a:p>
        </p:txBody>
      </p:sp>
      <p:sp>
        <p:nvSpPr>
          <p:cNvPr id="60" name="Shape 60"/>
          <p:cNvSpPr/>
          <p:nvPr/>
        </p:nvSpPr>
        <p:spPr>
          <a:xfrm>
            <a:off x="3309299" y="13024922"/>
            <a:ext cx="1012206" cy="43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XFT-PG</a:t>
            </a:r>
          </a:p>
        </p:txBody>
      </p:sp>
      <p:sp>
        <p:nvSpPr>
          <p:cNvPr id="61" name="Shape 61"/>
          <p:cNvSpPr/>
          <p:nvPr/>
        </p:nvSpPr>
        <p:spPr>
          <a:xfrm>
            <a:off x="3620425" y="14212186"/>
            <a:ext cx="694755" cy="43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OPO</a:t>
            </a:r>
          </a:p>
        </p:txBody>
      </p:sp>
      <p:sp>
        <p:nvSpPr>
          <p:cNvPr id="62" name="Shape 62"/>
          <p:cNvSpPr/>
          <p:nvPr/>
        </p:nvSpPr>
        <p:spPr>
          <a:xfrm>
            <a:off x="3386292" y="15412149"/>
            <a:ext cx="961195" cy="43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DM-SM</a:t>
            </a:r>
          </a:p>
        </p:txBody>
      </p:sp>
      <p:sp>
        <p:nvSpPr>
          <p:cNvPr id="63" name="Shape 63"/>
          <p:cNvSpPr/>
          <p:nvPr/>
        </p:nvSpPr>
        <p:spPr>
          <a:xfrm flipV="1">
            <a:off x="3220814" y="1947610"/>
            <a:ext cx="1" cy="6618354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64" name="Shape 64"/>
          <p:cNvSpPr/>
          <p:nvPr/>
        </p:nvSpPr>
        <p:spPr>
          <a:xfrm>
            <a:off x="3229280" y="1952254"/>
            <a:ext cx="252114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65" name="Shape 65"/>
          <p:cNvSpPr/>
          <p:nvPr/>
        </p:nvSpPr>
        <p:spPr>
          <a:xfrm>
            <a:off x="3217984" y="8559613"/>
            <a:ext cx="252113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66" name="Shape 66"/>
          <p:cNvSpPr/>
          <p:nvPr/>
        </p:nvSpPr>
        <p:spPr>
          <a:xfrm>
            <a:off x="2989282" y="5319434"/>
            <a:ext cx="252113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67" name="Shape 67"/>
          <p:cNvSpPr/>
          <p:nvPr/>
        </p:nvSpPr>
        <p:spPr>
          <a:xfrm rot="16200000">
            <a:off x="-70910" y="13633150"/>
            <a:ext cx="5658493" cy="554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977" tIns="86977" rIns="86977" bIns="86977" anchor="ctr">
            <a:spAutoFit/>
          </a:bodyPr>
          <a:lstStyle>
            <a:lvl1pPr>
              <a:defRPr b="1" sz="2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b="0" sz="1800"/>
            </a:pPr>
            <a:r>
              <a:rPr b="1" sz="2200"/>
              <a:t>XFT - 2</a:t>
            </a:r>
          </a:p>
        </p:txBody>
      </p:sp>
      <p:sp>
        <p:nvSpPr>
          <p:cNvPr id="68" name="Shape 68"/>
          <p:cNvSpPr/>
          <p:nvPr/>
        </p:nvSpPr>
        <p:spPr>
          <a:xfrm flipV="1">
            <a:off x="3159040" y="10551504"/>
            <a:ext cx="1" cy="6618354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69" name="Shape 69"/>
          <p:cNvSpPr/>
          <p:nvPr/>
        </p:nvSpPr>
        <p:spPr>
          <a:xfrm>
            <a:off x="3160361" y="10517319"/>
            <a:ext cx="252113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70" name="Shape 70"/>
          <p:cNvSpPr/>
          <p:nvPr/>
        </p:nvSpPr>
        <p:spPr>
          <a:xfrm>
            <a:off x="3156209" y="17188907"/>
            <a:ext cx="252114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71" name="Shape 71"/>
          <p:cNvSpPr/>
          <p:nvPr/>
        </p:nvSpPr>
        <p:spPr>
          <a:xfrm>
            <a:off x="2927508" y="13923328"/>
            <a:ext cx="252113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72" name="Shape 72"/>
          <p:cNvSpPr/>
          <p:nvPr/>
        </p:nvSpPr>
        <p:spPr>
          <a:xfrm flipV="1">
            <a:off x="3264306" y="9857567"/>
            <a:ext cx="37687026" cy="1"/>
          </a:xfrm>
          <a:prstGeom prst="line">
            <a:avLst/>
          </a:prstGeom>
          <a:ln w="12700">
            <a:solidFill>
              <a:srgbClr val="A6AAA9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73" name="Shape 73"/>
          <p:cNvSpPr/>
          <p:nvPr/>
        </p:nvSpPr>
        <p:spPr>
          <a:xfrm flipH="1">
            <a:off x="11546788" y="1109174"/>
            <a:ext cx="1" cy="16366486"/>
          </a:xfrm>
          <a:prstGeom prst="line">
            <a:avLst/>
          </a:prstGeom>
          <a:ln w="12700">
            <a:solidFill>
              <a:srgbClr val="A6AAA9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74" name="Shape 74"/>
          <p:cNvSpPr/>
          <p:nvPr/>
        </p:nvSpPr>
        <p:spPr>
          <a:xfrm flipH="1">
            <a:off x="18976517" y="1100708"/>
            <a:ext cx="1" cy="16383418"/>
          </a:xfrm>
          <a:prstGeom prst="line">
            <a:avLst/>
          </a:prstGeom>
          <a:ln w="12700">
            <a:solidFill>
              <a:srgbClr val="A6AAA9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75" name="Shape 75"/>
          <p:cNvSpPr/>
          <p:nvPr/>
        </p:nvSpPr>
        <p:spPr>
          <a:xfrm flipH="1">
            <a:off x="26391586" y="1096474"/>
            <a:ext cx="1" cy="16391886"/>
          </a:xfrm>
          <a:prstGeom prst="line">
            <a:avLst/>
          </a:prstGeom>
          <a:ln w="12700">
            <a:solidFill>
              <a:srgbClr val="A6AAA9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76" name="Shape 76"/>
          <p:cNvSpPr/>
          <p:nvPr/>
        </p:nvSpPr>
        <p:spPr>
          <a:xfrm flipH="1">
            <a:off x="33803404" y="1092241"/>
            <a:ext cx="1" cy="16400353"/>
          </a:xfrm>
          <a:prstGeom prst="line">
            <a:avLst/>
          </a:prstGeom>
          <a:ln w="12700">
            <a:solidFill>
              <a:srgbClr val="A6AAA9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77" name="Shape 77"/>
          <p:cNvSpPr/>
          <p:nvPr/>
        </p:nvSpPr>
        <p:spPr>
          <a:xfrm>
            <a:off x="8004976" y="19229488"/>
            <a:ext cx="1085677" cy="55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sz="26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600"/>
              <a:t>XFT-1</a:t>
            </a:r>
          </a:p>
        </p:txBody>
      </p:sp>
      <p:sp>
        <p:nvSpPr>
          <p:cNvPr id="78" name="Shape 78"/>
          <p:cNvSpPr/>
          <p:nvPr/>
        </p:nvSpPr>
        <p:spPr>
          <a:xfrm>
            <a:off x="23079161" y="19229488"/>
            <a:ext cx="1085678" cy="55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sz="26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600"/>
              <a:t>XFT-2</a:t>
            </a:r>
          </a:p>
        </p:txBody>
      </p:sp>
      <p:sp>
        <p:nvSpPr>
          <p:cNvPr id="79" name="Shape 79"/>
          <p:cNvSpPr/>
          <p:nvPr/>
        </p:nvSpPr>
        <p:spPr>
          <a:xfrm>
            <a:off x="35957197" y="19229488"/>
            <a:ext cx="1360736" cy="55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sz="26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600"/>
              <a:t>Legend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762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86977" tIns="86977" rIns="86977" bIns="8697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86977" tIns="86977" rIns="86977" bIns="8697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762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86977" tIns="86977" rIns="86977" bIns="8697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86977" tIns="86977" rIns="86977" bIns="8697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