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EB7E045-312A-4872-BE37-B0650E44AF50}" type="datetimeFigureOut">
              <a:rPr lang="en-US" smtClean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CE7A0D7-7C05-4EE6-BF97-812685589F8B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MSc Thesis at Chalmers</a:t>
            </a:r>
          </a:p>
          <a:p>
            <a:r>
              <a:rPr lang="de-DE" sz="1400" dirty="0" smtClean="0"/>
              <a:t>Anna Averianova &amp; Tobias Deekens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Post-adoption of agile in large scale </a:t>
            </a:r>
            <a:r>
              <a:rPr lang="en-GB" sz="3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organisations</a:t>
            </a:r>
            <a:r>
              <a:rPr lang="en-US" sz="3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case study investigating their interrelation</a:t>
            </a:r>
          </a:p>
        </p:txBody>
      </p:sp>
    </p:spTree>
    <p:extLst>
      <p:ext uri="{BB962C8B-B14F-4D97-AF65-F5344CB8AC3E}">
        <p14:creationId xmlns:p14="http://schemas.microsoft.com/office/powerpoint/2010/main" val="177758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924800" cy="580926"/>
          </a:xfrm>
        </p:spPr>
        <p:txBody>
          <a:bodyPr/>
          <a:lstStyle/>
          <a:p>
            <a:pPr algn="ctr"/>
            <a:r>
              <a:rPr lang="de-DE" cap="none" dirty="0" smtClean="0"/>
              <a:t>Problem Statement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7924800" cy="4302224"/>
          </a:xfrm>
        </p:spPr>
        <p:txBody>
          <a:bodyPr anchor="ctr"/>
          <a:lstStyle/>
          <a:p>
            <a:r>
              <a:rPr lang="en-US" b="1" dirty="0"/>
              <a:t>Incompatibilities</a:t>
            </a:r>
            <a:r>
              <a:rPr lang="en-US" dirty="0"/>
              <a:t> with </a:t>
            </a:r>
            <a:r>
              <a:rPr lang="en-US" b="1" dirty="0"/>
              <a:t>agile</a:t>
            </a:r>
            <a:r>
              <a:rPr lang="en-US" dirty="0"/>
              <a:t> and </a:t>
            </a:r>
            <a:r>
              <a:rPr lang="en-US" b="1" dirty="0" err="1"/>
              <a:t>organisational</a:t>
            </a:r>
            <a:r>
              <a:rPr lang="en-US" b="1" dirty="0"/>
              <a:t> structures</a:t>
            </a:r>
          </a:p>
          <a:p>
            <a:pPr lvl="1"/>
            <a:r>
              <a:rPr lang="en-US" dirty="0" err="1" smtClean="0"/>
              <a:t>Organisational</a:t>
            </a:r>
            <a:r>
              <a:rPr lang="en-US" dirty="0" smtClean="0"/>
              <a:t> </a:t>
            </a:r>
            <a:r>
              <a:rPr lang="en-US" dirty="0"/>
              <a:t>structures</a:t>
            </a:r>
            <a:r>
              <a:rPr lang="en-US" b="1" dirty="0"/>
              <a:t>, information blockages </a:t>
            </a:r>
            <a:r>
              <a:rPr lang="en-US" dirty="0"/>
              <a:t>and flow problems</a:t>
            </a:r>
          </a:p>
          <a:p>
            <a:r>
              <a:rPr lang="en-US" b="1" dirty="0" smtClean="0"/>
              <a:t>Blurred </a:t>
            </a:r>
            <a:r>
              <a:rPr lang="en-US" b="1" dirty="0"/>
              <a:t>perception </a:t>
            </a:r>
            <a:r>
              <a:rPr lang="en-US" dirty="0"/>
              <a:t>of responsibilities and </a:t>
            </a:r>
            <a:r>
              <a:rPr lang="en-US" b="1" dirty="0"/>
              <a:t>role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26011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924800" cy="580926"/>
          </a:xfrm>
        </p:spPr>
        <p:txBody>
          <a:bodyPr/>
          <a:lstStyle/>
          <a:p>
            <a:pPr algn="ctr"/>
            <a:r>
              <a:rPr lang="de-DE" cap="none" dirty="0" smtClean="0"/>
              <a:t>Purpose Statement</a:t>
            </a:r>
            <a:endParaRPr lang="en-US" cap="none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7924800" cy="4302224"/>
          </a:xfrm>
        </p:spPr>
        <p:txBody>
          <a:bodyPr anchor="ctr"/>
          <a:lstStyle/>
          <a:p>
            <a:r>
              <a:rPr lang="en-US" dirty="0"/>
              <a:t>Shed light on </a:t>
            </a:r>
            <a:r>
              <a:rPr lang="en-US" b="1" dirty="0"/>
              <a:t>communication problems </a:t>
            </a:r>
            <a:r>
              <a:rPr lang="en-US" dirty="0"/>
              <a:t>and hot spots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reasons and roles involved</a:t>
            </a:r>
          </a:p>
          <a:p>
            <a:pPr lvl="1"/>
            <a:r>
              <a:rPr lang="en-US" dirty="0" smtClean="0"/>
              <a:t>Point </a:t>
            </a:r>
            <a:r>
              <a:rPr lang="en-US" dirty="0"/>
              <a:t>out mismatches within </a:t>
            </a:r>
            <a:r>
              <a:rPr lang="en-US" dirty="0" err="1"/>
              <a:t>organisation</a:t>
            </a:r>
            <a:r>
              <a:rPr lang="en-US" dirty="0"/>
              <a:t> and agile</a:t>
            </a:r>
          </a:p>
          <a:p>
            <a:r>
              <a:rPr lang="en-US" dirty="0"/>
              <a:t>Point out </a:t>
            </a:r>
            <a:r>
              <a:rPr lang="en-US" b="1" dirty="0"/>
              <a:t>mismatches</a:t>
            </a:r>
            <a:r>
              <a:rPr lang="en-US" dirty="0"/>
              <a:t> within </a:t>
            </a:r>
            <a:r>
              <a:rPr lang="en-US" b="1" dirty="0" err="1"/>
              <a:t>organisation</a:t>
            </a:r>
            <a:r>
              <a:rPr lang="en-US" dirty="0"/>
              <a:t> and </a:t>
            </a:r>
            <a:r>
              <a:rPr lang="en-US" b="1" dirty="0" smtClean="0"/>
              <a:t>agile development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04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924800" cy="580926"/>
          </a:xfrm>
        </p:spPr>
        <p:txBody>
          <a:bodyPr/>
          <a:lstStyle/>
          <a:p>
            <a:pPr algn="ctr"/>
            <a:r>
              <a:rPr lang="de-DE" cap="none" dirty="0" smtClean="0"/>
              <a:t>Research Instruments</a:t>
            </a:r>
            <a:endParaRPr lang="en-US" cap="none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2014808"/>
            <a:ext cx="3456384" cy="3700192"/>
          </a:xfrm>
        </p:spPr>
        <p:txBody>
          <a:bodyPr anchor="t"/>
          <a:lstStyle/>
          <a:p>
            <a:r>
              <a:rPr lang="en-US" dirty="0"/>
              <a:t>Reasons for unusually high intensities</a:t>
            </a:r>
          </a:p>
          <a:p>
            <a:r>
              <a:rPr lang="en-US" dirty="0" smtClean="0"/>
              <a:t>Nature </a:t>
            </a:r>
            <a:r>
              <a:rPr lang="en-US" dirty="0"/>
              <a:t>according to roles (islands)</a:t>
            </a:r>
          </a:p>
          <a:p>
            <a:r>
              <a:rPr lang="en-US" dirty="0" smtClean="0"/>
              <a:t>Proof </a:t>
            </a:r>
            <a:r>
              <a:rPr lang="en-US" dirty="0"/>
              <a:t>for weak communication paths</a:t>
            </a:r>
          </a:p>
          <a:p>
            <a:r>
              <a:rPr lang="en-US" dirty="0" smtClean="0"/>
              <a:t>Comparison </a:t>
            </a:r>
            <a:r>
              <a:rPr lang="en-US" dirty="0"/>
              <a:t>to intended communications</a:t>
            </a:r>
            <a:endParaRPr lang="de-D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36556" y="2014808"/>
            <a:ext cx="3312368" cy="3718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Thoroughness of role definitions</a:t>
            </a:r>
          </a:p>
          <a:p>
            <a:r>
              <a:rPr lang="en-US" dirty="0" err="1" smtClean="0"/>
              <a:t>Organisational</a:t>
            </a:r>
            <a:r>
              <a:rPr lang="en-US" dirty="0" smtClean="0"/>
              <a:t> </a:t>
            </a:r>
            <a:r>
              <a:rPr lang="en-US" dirty="0"/>
              <a:t>structure’s </a:t>
            </a:r>
            <a:r>
              <a:rPr lang="en-US" dirty="0" smtClean="0"/>
              <a:t>impacts on </a:t>
            </a:r>
            <a:r>
              <a:rPr lang="en-US" dirty="0"/>
              <a:t>ways of working</a:t>
            </a:r>
          </a:p>
          <a:p>
            <a:r>
              <a:rPr lang="en-US" dirty="0" smtClean="0"/>
              <a:t>Agility </a:t>
            </a:r>
            <a:r>
              <a:rPr lang="en-US" dirty="0"/>
              <a:t>of different parts within </a:t>
            </a:r>
            <a:r>
              <a:rPr lang="en-US" dirty="0" smtClean="0"/>
              <a:t>the organization</a:t>
            </a:r>
            <a:endParaRPr lang="en-US" dirty="0"/>
          </a:p>
          <a:p>
            <a:r>
              <a:rPr lang="en-US" dirty="0" smtClean="0"/>
              <a:t>Information </a:t>
            </a:r>
            <a:r>
              <a:rPr lang="en-US" dirty="0"/>
              <a:t>sharing </a:t>
            </a:r>
            <a:r>
              <a:rPr lang="en-US" dirty="0" smtClean="0"/>
              <a:t>between different </a:t>
            </a:r>
            <a:r>
              <a:rPr lang="en-US" dirty="0"/>
              <a:t>roles</a:t>
            </a:r>
          </a:p>
          <a:p>
            <a:r>
              <a:rPr lang="en-US" dirty="0" smtClean="0"/>
              <a:t>Flow </a:t>
            </a:r>
            <a:r>
              <a:rPr lang="en-US" dirty="0"/>
              <a:t>and interruption of work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433882"/>
            <a:ext cx="3384376" cy="5809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000" b="1" cap="none" dirty="0" smtClean="0"/>
              <a:t>Daily communication survey</a:t>
            </a:r>
            <a:endParaRPr lang="en-US" sz="2000" b="1" cap="non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48064" y="1433882"/>
            <a:ext cx="3384376" cy="5809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000" b="1" cap="none" dirty="0" smtClean="0"/>
              <a:t>Interviews</a:t>
            </a:r>
            <a:endParaRPr lang="en-US" sz="2000" b="1" cap="none" dirty="0"/>
          </a:p>
        </p:txBody>
      </p:sp>
    </p:spTree>
    <p:extLst>
      <p:ext uri="{BB962C8B-B14F-4D97-AF65-F5344CB8AC3E}">
        <p14:creationId xmlns:p14="http://schemas.microsoft.com/office/powerpoint/2010/main" val="14591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tobdee\Documents\GitHub\msc-thesis\heatmaps\survey-screen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7632847" cy="37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924800" cy="580926"/>
          </a:xfrm>
        </p:spPr>
        <p:txBody>
          <a:bodyPr/>
          <a:lstStyle/>
          <a:p>
            <a:pPr algn="ctr"/>
            <a:r>
              <a:rPr lang="de-DE" cap="none" dirty="0" smtClean="0"/>
              <a:t>Survey Design</a:t>
            </a:r>
            <a:endParaRPr lang="en-US" cap="none" dirty="0"/>
          </a:p>
        </p:txBody>
      </p:sp>
      <p:pic>
        <p:nvPicPr>
          <p:cNvPr id="4100" name="Picture 4" descr="C:\Users\etobdee\Documents\GitHub\msc-thesis\heatmaps\survey-screen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307" y="2996952"/>
            <a:ext cx="2740189" cy="2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924800" cy="580926"/>
          </a:xfrm>
        </p:spPr>
        <p:txBody>
          <a:bodyPr/>
          <a:lstStyle/>
          <a:p>
            <a:pPr algn="ctr"/>
            <a:r>
              <a:rPr lang="de-DE" cap="none" dirty="0" smtClean="0"/>
              <a:t>Heat maps</a:t>
            </a:r>
            <a:endParaRPr lang="en-US" cap="non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541795"/>
              </p:ext>
            </p:extLst>
          </p:nvPr>
        </p:nvGraphicFramePr>
        <p:xfrm>
          <a:off x="4860032" y="1484784"/>
          <a:ext cx="3761656" cy="376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3" imgW="6857865" imgH="6858000" progId="AcroExch.Document.7">
                  <p:embed/>
                </p:oleObj>
              </mc:Choice>
              <mc:Fallback>
                <p:oleObj name="Acrobat Document" r:id="rId3" imgW="6857865" imgH="68580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032" y="1484784"/>
                        <a:ext cx="3761656" cy="3761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653301"/>
              </p:ext>
            </p:extLst>
          </p:nvPr>
        </p:nvGraphicFramePr>
        <p:xfrm>
          <a:off x="539552" y="1484784"/>
          <a:ext cx="3744416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5" imgW="6857865" imgH="6858000" progId="AcroExch.Document.7">
                  <p:embed/>
                </p:oleObj>
              </mc:Choice>
              <mc:Fallback>
                <p:oleObj name="Acrobat Document" r:id="rId5" imgW="6857865" imgH="68580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1484784"/>
                        <a:ext cx="3744416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0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924800" cy="580926"/>
          </a:xfrm>
        </p:spPr>
        <p:txBody>
          <a:bodyPr/>
          <a:lstStyle/>
          <a:p>
            <a:pPr algn="ctr"/>
            <a:r>
              <a:rPr lang="de-DE" cap="none" dirty="0" smtClean="0"/>
              <a:t>Social Networks</a:t>
            </a:r>
            <a:endParaRPr lang="en-US" cap="none" dirty="0"/>
          </a:p>
        </p:txBody>
      </p:sp>
      <p:pic>
        <p:nvPicPr>
          <p:cNvPr id="2050" name="Picture 2" descr="C:\Users\etobdee\Documents\GitHub\msc-thesis\heatmaps\sn-graphs\ms2-perc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556501" cy="39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9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924800" cy="580926"/>
          </a:xfrm>
        </p:spPr>
        <p:txBody>
          <a:bodyPr/>
          <a:lstStyle/>
          <a:p>
            <a:pPr algn="ctr"/>
            <a:r>
              <a:rPr lang="de-DE" cap="none" dirty="0" smtClean="0"/>
              <a:t>Social Networks</a:t>
            </a:r>
            <a:endParaRPr lang="en-US" cap="none" dirty="0"/>
          </a:p>
        </p:txBody>
      </p:sp>
      <p:pic>
        <p:nvPicPr>
          <p:cNvPr id="3074" name="Picture 2" descr="C:\Users\etobdee\Documents\GitHub\msc-thesis\heatmaps\sn-graphs\picnic-perc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0489"/>
            <a:ext cx="434710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1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7924800" cy="580926"/>
          </a:xfrm>
        </p:spPr>
        <p:txBody>
          <a:bodyPr/>
          <a:lstStyle/>
          <a:p>
            <a:pPr algn="ctr"/>
            <a:r>
              <a:rPr lang="de-DE" cap="none" dirty="0" smtClean="0"/>
              <a:t>Preliminary results</a:t>
            </a:r>
            <a:endParaRPr lang="en-US" cap="none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2014808"/>
            <a:ext cx="3456384" cy="3700192"/>
          </a:xfrm>
        </p:spPr>
        <p:txBody>
          <a:bodyPr anchor="t"/>
          <a:lstStyle/>
          <a:p>
            <a:r>
              <a:rPr lang="en-US" dirty="0"/>
              <a:t>Scrum master as communication hub</a:t>
            </a:r>
          </a:p>
          <a:p>
            <a:r>
              <a:rPr lang="en-US" dirty="0" err="1" smtClean="0"/>
              <a:t>PgMs</a:t>
            </a:r>
            <a:r>
              <a:rPr lang="en-US" dirty="0" smtClean="0"/>
              <a:t> may be detached </a:t>
            </a:r>
            <a:r>
              <a:rPr lang="en-US" dirty="0"/>
              <a:t>from </a:t>
            </a:r>
            <a:r>
              <a:rPr lang="en-US" dirty="0" smtClean="0"/>
              <a:t>XFT</a:t>
            </a:r>
          </a:p>
          <a:p>
            <a:r>
              <a:rPr lang="en-US" dirty="0"/>
              <a:t>Technical dependencies cause </a:t>
            </a:r>
            <a:r>
              <a:rPr lang="en-US" dirty="0" smtClean="0"/>
              <a:t>high intensities</a:t>
            </a:r>
            <a:endParaRPr lang="en-US" dirty="0"/>
          </a:p>
          <a:p>
            <a:r>
              <a:rPr lang="en-US" dirty="0" smtClean="0"/>
              <a:t>Backlog </a:t>
            </a:r>
            <a:r>
              <a:rPr lang="en-US" dirty="0"/>
              <a:t>work results in low intensities</a:t>
            </a:r>
            <a:endParaRPr lang="de-D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36556" y="2014808"/>
            <a:ext cx="3312368" cy="3718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Void of responsibilities</a:t>
            </a:r>
          </a:p>
          <a:p>
            <a:r>
              <a:rPr lang="sv-SE" dirty="0"/>
              <a:t>Responsibility overhead for an </a:t>
            </a:r>
            <a:r>
              <a:rPr lang="sv-SE" dirty="0" smtClean="0"/>
              <a:t>XFT</a:t>
            </a:r>
            <a:endParaRPr lang="sv-SE" dirty="0" smtClean="0"/>
          </a:p>
          <a:p>
            <a:r>
              <a:rPr lang="sv-SE" dirty="0" smtClean="0"/>
              <a:t>Information overflow</a:t>
            </a:r>
          </a:p>
          <a:p>
            <a:r>
              <a:rPr lang="sv-SE" dirty="0" smtClean="0"/>
              <a:t>Unnatural communication</a:t>
            </a:r>
          </a:p>
          <a:p>
            <a:r>
              <a:rPr lang="sv-SE" dirty="0" smtClean="0"/>
              <a:t>Lack of vision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433882"/>
            <a:ext cx="3384376" cy="5809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000" b="1" cap="none" dirty="0" smtClean="0"/>
              <a:t>Survey</a:t>
            </a:r>
            <a:endParaRPr lang="en-US" sz="2000" b="1" cap="non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48064" y="1433882"/>
            <a:ext cx="3384376" cy="5809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000" b="1" cap="none" dirty="0" smtClean="0"/>
              <a:t>Interviews</a:t>
            </a:r>
            <a:endParaRPr lang="en-US" sz="2000" b="1" cap="none" dirty="0"/>
          </a:p>
        </p:txBody>
      </p:sp>
    </p:spTree>
    <p:extLst>
      <p:ext uri="{BB962C8B-B14F-4D97-AF65-F5344CB8AC3E}">
        <p14:creationId xmlns:p14="http://schemas.microsoft.com/office/powerpoint/2010/main" val="135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110</TotalTime>
  <Words>180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Horizon</vt:lpstr>
      <vt:lpstr>Acrobat Document</vt:lpstr>
      <vt:lpstr>Post-adoption of agile in large scale organisations: a case study investigating their interrelation</vt:lpstr>
      <vt:lpstr>Problem Statement</vt:lpstr>
      <vt:lpstr>Purpose Statement</vt:lpstr>
      <vt:lpstr>Research Instruments</vt:lpstr>
      <vt:lpstr>Survey Design</vt:lpstr>
      <vt:lpstr>Heat maps</vt:lpstr>
      <vt:lpstr>Social Networks</vt:lpstr>
      <vt:lpstr>Social Networks</vt:lpstr>
      <vt:lpstr>Preliminary results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Post-adoption of agile in large scale organisations: a case study investigating their interrelation</dc:title>
  <dc:creator>Tobias Deekens</dc:creator>
  <cp:lastModifiedBy>Anna Averianova</cp:lastModifiedBy>
  <cp:revision>8</cp:revision>
  <dcterms:created xsi:type="dcterms:W3CDTF">2014-03-27T13:18:03Z</dcterms:created>
  <dcterms:modified xsi:type="dcterms:W3CDTF">2014-04-01T11:52:15Z</dcterms:modified>
</cp:coreProperties>
</file>